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6"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4"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z="4000" b="1">
                <a:solidFill>
                  <a:srgbClr val="000000"/>
                </a:solidFill>
                <a:latin typeface="Times New Roman"/>
              </a:rPr>
              <a:t>Functional Skills English Level 1</a:t>
            </a:r>
          </a:p>
          <a:p>
            <a:pPr algn="ctr"/>
            <a:r>
              <a:rPr sz="4600" b="1">
                <a:solidFill>
                  <a:srgbClr val="C00000"/>
                </a:solidFill>
                <a:latin typeface="Times New Roman"/>
              </a:rPr>
              <a:t>Accident Report Writing</a:t>
            </a:r>
          </a:p>
        </p:txBody>
      </p:sp>
      <p:sp>
        <p:nvSpPr>
          <p:cNvPr id="3" name="Subtitle 2"/>
          <p:cNvSpPr>
            <a:spLocks noGrp="1"/>
          </p:cNvSpPr>
          <p:nvPr>
            <p:ph type="subTitle" idx="1"/>
          </p:nvPr>
        </p:nvSpPr>
        <p:spPr/>
        <p:txBody>
          <a:bodyPr/>
          <a:lstStyle/>
          <a:p>
            <a:pPr algn="ctr"/>
            <a:r>
              <a:rPr sz="3400" b="1">
                <a:solidFill>
                  <a:srgbClr val="000000"/>
                </a:solidFill>
                <a:latin typeface="Times New Roman"/>
              </a:rPr>
              <a:t>How to write a clear, factual and well-organised report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Session Aims</a:t>
            </a:r>
          </a:p>
        </p:txBody>
      </p:sp>
      <p:sp>
        <p:nvSpPr>
          <p:cNvPr id="3" name="TextBox 2"/>
          <p:cNvSpPr txBox="1"/>
          <p:nvPr/>
        </p:nvSpPr>
        <p:spPr>
          <a:xfrm>
            <a:off x="841248" y="1508760"/>
            <a:ext cx="10058400" cy="4892040"/>
          </a:xfrm>
          <a:prstGeom prst="rect">
            <a:avLst/>
          </a:prstGeom>
          <a:noFill/>
        </p:spPr>
        <p:txBody>
          <a:bodyPr wrap="square">
            <a:normAutofit/>
          </a:bodyPr>
          <a:lstStyle/>
          <a:p>
            <a:pPr>
              <a:lnSpc>
                <a:spcPct val="105000"/>
              </a:lnSpc>
              <a:spcAft>
                <a:spcPts val="500"/>
              </a:spcAft>
            </a:pPr>
            <a:r>
              <a:rPr sz="2600" b="1">
                <a:solidFill>
                  <a:srgbClr val="000000"/>
                </a:solidFill>
                <a:latin typeface="Times New Roman"/>
              </a:rPr>
              <a:t>By the end of this lesson, you will be able to:</a:t>
            </a:r>
          </a:p>
          <a:p>
            <a:pPr>
              <a:lnSpc>
                <a:spcPct val="105000"/>
              </a:lnSpc>
              <a:spcAft>
                <a:spcPts val="500"/>
              </a:spcAft>
            </a:pPr>
            <a:r>
              <a:rPr sz="2400" b="0">
                <a:solidFill>
                  <a:srgbClr val="000000"/>
                </a:solidFill>
                <a:latin typeface="Times New Roman"/>
              </a:rPr>
              <a:t>• understand the purpose of an accident report</a:t>
            </a:r>
          </a:p>
          <a:p>
            <a:pPr>
              <a:lnSpc>
                <a:spcPct val="105000"/>
              </a:lnSpc>
              <a:spcAft>
                <a:spcPts val="500"/>
              </a:spcAft>
            </a:pPr>
            <a:r>
              <a:rPr sz="2400" b="0">
                <a:solidFill>
                  <a:srgbClr val="000000"/>
                </a:solidFill>
                <a:latin typeface="Times New Roman"/>
              </a:rPr>
              <a:t>• identify the main parts of the Pearson accident report template</a:t>
            </a:r>
          </a:p>
          <a:p>
            <a:pPr>
              <a:lnSpc>
                <a:spcPct val="105000"/>
              </a:lnSpc>
              <a:spcAft>
                <a:spcPts val="500"/>
              </a:spcAft>
            </a:pPr>
            <a:r>
              <a:rPr sz="2400" b="0">
                <a:solidFill>
                  <a:srgbClr val="000000"/>
                </a:solidFill>
                <a:latin typeface="Times New Roman"/>
              </a:rPr>
              <a:t>• describe an accident clearly and in the correct order</a:t>
            </a:r>
          </a:p>
          <a:p>
            <a:pPr>
              <a:lnSpc>
                <a:spcPct val="105000"/>
              </a:lnSpc>
              <a:spcAft>
                <a:spcPts val="500"/>
              </a:spcAft>
            </a:pPr>
            <a:r>
              <a:rPr sz="2400" b="0">
                <a:solidFill>
                  <a:srgbClr val="000000"/>
                </a:solidFill>
                <a:latin typeface="Times New Roman"/>
              </a:rPr>
              <a:t>• write facts first and give sensible recommendations later</a:t>
            </a:r>
          </a:p>
          <a:p>
            <a:pPr>
              <a:lnSpc>
                <a:spcPct val="105000"/>
              </a:lnSpc>
              <a:spcAft>
                <a:spcPts val="500"/>
              </a:spcAft>
            </a:pPr>
            <a:r>
              <a:rPr sz="2400" b="0">
                <a:solidFill>
                  <a:srgbClr val="000000"/>
                </a:solidFill>
                <a:latin typeface="Times New Roman"/>
              </a:rPr>
              <a:t>• check your spelling, punctuation and grammar before submitting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Accident Report Task</a:t>
            </a:r>
          </a:p>
        </p:txBody>
      </p:sp>
      <p:pic>
        <p:nvPicPr>
          <p:cNvPr id="5" name="Picture 4">
            <a:extLst>
              <a:ext uri="{FF2B5EF4-FFF2-40B4-BE49-F238E27FC236}">
                <a16:creationId xmlns:a16="http://schemas.microsoft.com/office/drawing/2014/main" id="{B148FEFA-59B9-AD12-D0B8-875B0F721269}"/>
              </a:ext>
            </a:extLst>
          </p:cNvPr>
          <p:cNvPicPr>
            <a:picLocks noChangeAspect="1"/>
          </p:cNvPicPr>
          <p:nvPr/>
        </p:nvPicPr>
        <p:blipFill>
          <a:blip r:embed="rId2"/>
          <a:stretch>
            <a:fillRect/>
          </a:stretch>
        </p:blipFill>
        <p:spPr>
          <a:xfrm>
            <a:off x="841248" y="1527190"/>
            <a:ext cx="9297591" cy="457864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What Is an Accident Report?</a:t>
            </a:r>
          </a:p>
        </p:txBody>
      </p:sp>
      <p:sp>
        <p:nvSpPr>
          <p:cNvPr id="3" name="TextBox 2"/>
          <p:cNvSpPr txBox="1"/>
          <p:nvPr/>
        </p:nvSpPr>
        <p:spPr>
          <a:xfrm>
            <a:off x="841248" y="1298448"/>
            <a:ext cx="10058400" cy="4892040"/>
          </a:xfrm>
          <a:prstGeom prst="rect">
            <a:avLst/>
          </a:prstGeom>
          <a:noFill/>
        </p:spPr>
        <p:txBody>
          <a:bodyPr wrap="square">
            <a:normAutofit/>
          </a:bodyPr>
          <a:lstStyle/>
          <a:p>
            <a:pPr>
              <a:lnSpc>
                <a:spcPct val="105000"/>
              </a:lnSpc>
              <a:spcAft>
                <a:spcPts val="500"/>
              </a:spcAft>
            </a:pPr>
            <a:r>
              <a:rPr sz="2400" b="1">
                <a:solidFill>
                  <a:srgbClr val="000000"/>
                </a:solidFill>
                <a:latin typeface="Times New Roman"/>
              </a:rPr>
              <a:t>Definition: </a:t>
            </a:r>
            <a:r>
              <a:rPr sz="2400" b="0">
                <a:solidFill>
                  <a:srgbClr val="000000"/>
                </a:solidFill>
                <a:latin typeface="Times New Roman"/>
              </a:rPr>
              <a:t>An accident report is a formal written record of an accident or incident.</a:t>
            </a:r>
          </a:p>
          <a:p>
            <a:pPr>
              <a:lnSpc>
                <a:spcPct val="105000"/>
              </a:lnSpc>
              <a:spcAft>
                <a:spcPts val="500"/>
              </a:spcAft>
            </a:pPr>
            <a:r>
              <a:rPr sz="2700" b="1">
                <a:solidFill>
                  <a:srgbClr val="000000"/>
                </a:solidFill>
                <a:latin typeface="Times New Roman"/>
              </a:rPr>
              <a:t>It explains:</a:t>
            </a:r>
          </a:p>
          <a:p>
            <a:pPr>
              <a:lnSpc>
                <a:spcPct val="105000"/>
              </a:lnSpc>
              <a:spcAft>
                <a:spcPts val="500"/>
              </a:spcAft>
            </a:pPr>
            <a:r>
              <a:rPr sz="2300" b="0">
                <a:solidFill>
                  <a:srgbClr val="000000"/>
                </a:solidFill>
                <a:latin typeface="Times New Roman"/>
              </a:rPr>
              <a:t>• where and when the accident happened</a:t>
            </a:r>
          </a:p>
          <a:p>
            <a:pPr>
              <a:lnSpc>
                <a:spcPct val="105000"/>
              </a:lnSpc>
              <a:spcAft>
                <a:spcPts val="500"/>
              </a:spcAft>
            </a:pPr>
            <a:r>
              <a:rPr sz="2300" b="0">
                <a:solidFill>
                  <a:srgbClr val="000000"/>
                </a:solidFill>
                <a:latin typeface="Times New Roman"/>
              </a:rPr>
              <a:t>• what happened and what caused it</a:t>
            </a:r>
          </a:p>
          <a:p>
            <a:pPr>
              <a:lnSpc>
                <a:spcPct val="105000"/>
              </a:lnSpc>
              <a:spcAft>
                <a:spcPts val="500"/>
              </a:spcAft>
            </a:pPr>
            <a:r>
              <a:rPr sz="2300" b="0">
                <a:solidFill>
                  <a:srgbClr val="000000"/>
                </a:solidFill>
                <a:latin typeface="Times New Roman"/>
              </a:rPr>
              <a:t>• what happened immediately afterwards</a:t>
            </a:r>
          </a:p>
          <a:p>
            <a:pPr>
              <a:lnSpc>
                <a:spcPct val="105000"/>
              </a:lnSpc>
              <a:spcAft>
                <a:spcPts val="500"/>
              </a:spcAft>
            </a:pPr>
            <a:r>
              <a:rPr sz="2300" b="0">
                <a:solidFill>
                  <a:srgbClr val="000000"/>
                </a:solidFill>
                <a:latin typeface="Times New Roman"/>
              </a:rPr>
              <a:t>• how similar accidents could be prevented</a:t>
            </a:r>
          </a:p>
          <a:p>
            <a:pPr>
              <a:lnSpc>
                <a:spcPct val="105000"/>
              </a:lnSpc>
              <a:spcAft>
                <a:spcPts val="500"/>
              </a:spcAft>
            </a:pPr>
            <a:r>
              <a:rPr sz="2400" b="1">
                <a:solidFill>
                  <a:srgbClr val="000000"/>
                </a:solidFill>
                <a:latin typeface="Times New Roman"/>
              </a:rPr>
              <a:t>Remember: describe the accident factually, then give sensible recommendations based on what happened.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Purpose and Audience</a:t>
            </a:r>
          </a:p>
        </p:txBody>
      </p:sp>
      <p:sp>
        <p:nvSpPr>
          <p:cNvPr id="3" name="TextBox 2"/>
          <p:cNvSpPr txBox="1"/>
          <p:nvPr/>
        </p:nvSpPr>
        <p:spPr>
          <a:xfrm>
            <a:off x="841248" y="1316736"/>
            <a:ext cx="10058400" cy="4892040"/>
          </a:xfrm>
          <a:prstGeom prst="rect">
            <a:avLst/>
          </a:prstGeom>
          <a:noFill/>
        </p:spPr>
        <p:txBody>
          <a:bodyPr wrap="square">
            <a:normAutofit/>
          </a:bodyPr>
          <a:lstStyle/>
          <a:p>
            <a:pPr>
              <a:lnSpc>
                <a:spcPct val="105000"/>
              </a:lnSpc>
              <a:spcAft>
                <a:spcPts val="500"/>
              </a:spcAft>
            </a:pPr>
            <a:r>
              <a:rPr sz="2700" b="1">
                <a:solidFill>
                  <a:srgbClr val="000000"/>
                </a:solidFill>
                <a:latin typeface="Times New Roman"/>
              </a:rPr>
              <a:t>Purpose</a:t>
            </a:r>
          </a:p>
          <a:p>
            <a:pPr>
              <a:lnSpc>
                <a:spcPct val="105000"/>
              </a:lnSpc>
              <a:spcAft>
                <a:spcPts val="500"/>
              </a:spcAft>
            </a:pPr>
            <a:r>
              <a:rPr sz="2300" b="0">
                <a:solidFill>
                  <a:srgbClr val="000000"/>
                </a:solidFill>
                <a:latin typeface="Times New Roman"/>
              </a:rPr>
              <a:t>• to record exactly what happened</a:t>
            </a:r>
          </a:p>
          <a:p>
            <a:pPr>
              <a:lnSpc>
                <a:spcPct val="105000"/>
              </a:lnSpc>
              <a:spcAft>
                <a:spcPts val="500"/>
              </a:spcAft>
            </a:pPr>
            <a:r>
              <a:rPr sz="2300" b="0">
                <a:solidFill>
                  <a:srgbClr val="000000"/>
                </a:solidFill>
                <a:latin typeface="Times New Roman"/>
              </a:rPr>
              <a:t>• to provide clear information for health and safety records</a:t>
            </a:r>
          </a:p>
          <a:p>
            <a:pPr>
              <a:lnSpc>
                <a:spcPct val="105000"/>
              </a:lnSpc>
              <a:spcAft>
                <a:spcPts val="500"/>
              </a:spcAft>
            </a:pPr>
            <a:r>
              <a:rPr sz="2300" b="0">
                <a:solidFill>
                  <a:srgbClr val="000000"/>
                </a:solidFill>
                <a:latin typeface="Times New Roman"/>
              </a:rPr>
              <a:t>• to help prevent similar accidents in the future</a:t>
            </a:r>
          </a:p>
          <a:p>
            <a:pPr>
              <a:lnSpc>
                <a:spcPct val="105000"/>
              </a:lnSpc>
              <a:spcAft>
                <a:spcPts val="500"/>
              </a:spcAft>
            </a:pPr>
            <a:r>
              <a:rPr sz="2700" b="1">
                <a:solidFill>
                  <a:srgbClr val="000000"/>
                </a:solidFill>
                <a:latin typeface="Times New Roman"/>
              </a:rPr>
              <a:t>Audience</a:t>
            </a:r>
          </a:p>
          <a:p>
            <a:pPr>
              <a:lnSpc>
                <a:spcPct val="105000"/>
              </a:lnSpc>
              <a:spcAft>
                <a:spcPts val="500"/>
              </a:spcAft>
            </a:pPr>
            <a:r>
              <a:rPr sz="2300" b="0">
                <a:solidFill>
                  <a:srgbClr val="000000"/>
                </a:solidFill>
                <a:latin typeface="Times New Roman"/>
              </a:rPr>
              <a:t>• a manager, supervisor, employer, health and safety officer or insurance company</a:t>
            </a:r>
          </a:p>
          <a:p>
            <a:pPr>
              <a:lnSpc>
                <a:spcPct val="105000"/>
              </a:lnSpc>
              <a:spcAft>
                <a:spcPts val="500"/>
              </a:spcAft>
            </a:pPr>
            <a:r>
              <a:rPr sz="2600" b="1">
                <a:solidFill>
                  <a:srgbClr val="000000"/>
                </a:solidFill>
                <a:latin typeface="Times New Roman"/>
              </a:rPr>
              <a:t>Language: formal, clear and factual.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dirty="0">
                <a:solidFill>
                  <a:srgbClr val="C00000"/>
                </a:solidFill>
                <a:latin typeface="Times New Roman"/>
              </a:rPr>
              <a:t>Explaining the Layout</a:t>
            </a:r>
            <a:r>
              <a:rPr lang="en-GB" sz="3400" b="1" dirty="0">
                <a:solidFill>
                  <a:srgbClr val="C00000"/>
                </a:solidFill>
                <a:latin typeface="Times New Roman"/>
              </a:rPr>
              <a:t>/ Pearson Template</a:t>
            </a:r>
            <a:endParaRPr sz="3400" b="1" dirty="0">
              <a:solidFill>
                <a:srgbClr val="C00000"/>
              </a:solidFill>
              <a:latin typeface="Times New Roman"/>
            </a:endParaRPr>
          </a:p>
        </p:txBody>
      </p:sp>
      <p:sp>
        <p:nvSpPr>
          <p:cNvPr id="3" name="TextBox 2"/>
          <p:cNvSpPr txBox="1"/>
          <p:nvPr/>
        </p:nvSpPr>
        <p:spPr>
          <a:xfrm>
            <a:off x="841248" y="1298448"/>
            <a:ext cx="10058400" cy="4892040"/>
          </a:xfrm>
          <a:prstGeom prst="rect">
            <a:avLst/>
          </a:prstGeom>
          <a:noFill/>
        </p:spPr>
        <p:txBody>
          <a:bodyPr wrap="square">
            <a:normAutofit/>
          </a:bodyPr>
          <a:lstStyle/>
          <a:p>
            <a:pPr marL="0" marR="0" lvl="0" indent="0" algn="l" defTabSz="914400" rtl="0" eaLnBrk="1" fontAlgn="auto" latinLnBrk="0" hangingPunct="1">
              <a:lnSpc>
                <a:spcPct val="105000"/>
              </a:lnSpc>
              <a:spcBef>
                <a:spcPts val="0"/>
              </a:spcBef>
              <a:spcAft>
                <a:spcPts val="50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Times New Roman"/>
                <a:ea typeface="+mn-ea"/>
                <a:cs typeface="+mn-cs"/>
              </a:rPr>
              <a:t>The Pearson writing frame is divided into these parts:</a:t>
            </a:r>
          </a:p>
          <a:p>
            <a:pPr>
              <a:lnSpc>
                <a:spcPct val="105000"/>
              </a:lnSpc>
              <a:spcAft>
                <a:spcPts val="500"/>
              </a:spcAft>
            </a:pPr>
            <a:endParaRPr lang="en-GB" sz="2400" b="1" dirty="0">
              <a:solidFill>
                <a:srgbClr val="000000"/>
              </a:solidFill>
              <a:latin typeface="Times New Roman"/>
            </a:endParaRPr>
          </a:p>
          <a:p>
            <a:pPr marL="342900" indent="-342900">
              <a:lnSpc>
                <a:spcPct val="105000"/>
              </a:lnSpc>
              <a:spcAft>
                <a:spcPts val="500"/>
              </a:spcAft>
              <a:buFont typeface="Arial" panose="020B0604020202020204" pitchFamily="34" charset="0"/>
              <a:buChar char="•"/>
            </a:pPr>
            <a:r>
              <a:rPr sz="2400" b="1" dirty="0">
                <a:solidFill>
                  <a:srgbClr val="000000"/>
                </a:solidFill>
                <a:latin typeface="Times New Roman"/>
              </a:rPr>
              <a:t>Your name and date: </a:t>
            </a:r>
            <a:r>
              <a:rPr sz="2400" b="0" dirty="0">
                <a:solidFill>
                  <a:srgbClr val="000000"/>
                </a:solidFill>
                <a:latin typeface="Times New Roman"/>
              </a:rPr>
              <a:t>write the basic details clearly at the top.</a:t>
            </a:r>
          </a:p>
          <a:p>
            <a:pPr marL="342900" indent="-342900">
              <a:lnSpc>
                <a:spcPct val="105000"/>
              </a:lnSpc>
              <a:spcAft>
                <a:spcPts val="500"/>
              </a:spcAft>
              <a:buFont typeface="Arial" panose="020B0604020202020204" pitchFamily="34" charset="0"/>
              <a:buChar char="•"/>
            </a:pPr>
            <a:r>
              <a:rPr sz="2400" b="1" dirty="0">
                <a:solidFill>
                  <a:srgbClr val="000000"/>
                </a:solidFill>
                <a:latin typeface="Times New Roman"/>
              </a:rPr>
              <a:t>Introduction: </a:t>
            </a:r>
            <a:r>
              <a:rPr sz="2400" b="0" dirty="0">
                <a:solidFill>
                  <a:srgbClr val="000000"/>
                </a:solidFill>
                <a:latin typeface="Times New Roman"/>
              </a:rPr>
              <a:t>state where and when the accident happened.</a:t>
            </a:r>
          </a:p>
          <a:p>
            <a:pPr marL="342900" indent="-342900">
              <a:lnSpc>
                <a:spcPct val="105000"/>
              </a:lnSpc>
              <a:spcAft>
                <a:spcPts val="500"/>
              </a:spcAft>
              <a:buFont typeface="Arial" panose="020B0604020202020204" pitchFamily="34" charset="0"/>
              <a:buChar char="•"/>
            </a:pPr>
            <a:r>
              <a:rPr sz="2400" b="1" dirty="0">
                <a:solidFill>
                  <a:srgbClr val="000000"/>
                </a:solidFill>
                <a:latin typeface="Times New Roman"/>
              </a:rPr>
              <a:t>Cause: </a:t>
            </a:r>
            <a:r>
              <a:rPr sz="2400" b="0" dirty="0">
                <a:solidFill>
                  <a:srgbClr val="000000"/>
                </a:solidFill>
                <a:latin typeface="Times New Roman"/>
              </a:rPr>
              <a:t>explain what made the area or situation unsafe.</a:t>
            </a:r>
          </a:p>
          <a:p>
            <a:pPr marL="342900" indent="-342900">
              <a:lnSpc>
                <a:spcPct val="105000"/>
              </a:lnSpc>
              <a:spcAft>
                <a:spcPts val="500"/>
              </a:spcAft>
              <a:buFont typeface="Arial" panose="020B0604020202020204" pitchFamily="34" charset="0"/>
              <a:buChar char="•"/>
            </a:pPr>
            <a:r>
              <a:rPr sz="2400" b="1" dirty="0">
                <a:solidFill>
                  <a:srgbClr val="000000"/>
                </a:solidFill>
                <a:latin typeface="Times New Roman"/>
              </a:rPr>
              <a:t>What happened: </a:t>
            </a:r>
            <a:r>
              <a:rPr sz="2400" b="0" dirty="0">
                <a:solidFill>
                  <a:srgbClr val="000000"/>
                </a:solidFill>
                <a:latin typeface="Times New Roman"/>
              </a:rPr>
              <a:t>describe the events in time order using the past tense.</a:t>
            </a:r>
          </a:p>
          <a:p>
            <a:pPr marL="342900" indent="-342900">
              <a:lnSpc>
                <a:spcPct val="105000"/>
              </a:lnSpc>
              <a:spcAft>
                <a:spcPts val="500"/>
              </a:spcAft>
              <a:buFont typeface="Arial" panose="020B0604020202020204" pitchFamily="34" charset="0"/>
              <a:buChar char="•"/>
            </a:pPr>
            <a:r>
              <a:rPr sz="2400" b="1" dirty="0">
                <a:solidFill>
                  <a:srgbClr val="000000"/>
                </a:solidFill>
                <a:latin typeface="Times New Roman"/>
              </a:rPr>
              <a:t>Prevention: </a:t>
            </a:r>
            <a:r>
              <a:rPr sz="2400" b="0" dirty="0">
                <a:solidFill>
                  <a:srgbClr val="000000"/>
                </a:solidFill>
                <a:latin typeface="Times New Roman"/>
              </a:rPr>
              <a:t>give practical recommendations to stop it happening again.</a:t>
            </a:r>
          </a:p>
          <a:p>
            <a:pPr>
              <a:lnSpc>
                <a:spcPct val="105000"/>
              </a:lnSpc>
              <a:spcAft>
                <a:spcPts val="500"/>
              </a:spcAft>
            </a:pPr>
            <a:r>
              <a:rPr sz="2600" b="1" dirty="0">
                <a:solidFill>
                  <a:srgbClr val="000000"/>
                </a:solidFill>
                <a:latin typeface="Times New Roman"/>
              </a:rPr>
              <a:t>Tip: Each paragraph should have a clear job.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Model Accident Report</a:t>
            </a:r>
          </a:p>
        </p:txBody>
      </p:sp>
      <p:sp>
        <p:nvSpPr>
          <p:cNvPr id="3" name="TextBox 2"/>
          <p:cNvSpPr txBox="1"/>
          <p:nvPr/>
        </p:nvSpPr>
        <p:spPr>
          <a:xfrm>
            <a:off x="822960" y="1207008"/>
            <a:ext cx="5074920" cy="5285232"/>
          </a:xfrm>
          <a:prstGeom prst="rect">
            <a:avLst/>
          </a:prstGeom>
          <a:noFill/>
        </p:spPr>
        <p:txBody>
          <a:bodyPr wrap="square">
            <a:normAutofit/>
          </a:bodyPr>
          <a:lstStyle/>
          <a:p>
            <a:pPr algn="l">
              <a:lnSpc>
                <a:spcPct val="95000"/>
              </a:lnSpc>
              <a:spcAft>
                <a:spcPts val="400"/>
              </a:spcAft>
            </a:pPr>
            <a:r>
              <a:rPr sz="1650" b="1">
                <a:solidFill>
                  <a:srgbClr val="000000"/>
                </a:solidFill>
                <a:latin typeface="Times New Roman"/>
              </a:rPr>
              <a:t>Your Name: Aisha Khan</a:t>
            </a:r>
          </a:p>
          <a:p>
            <a:pPr algn="l">
              <a:lnSpc>
                <a:spcPct val="95000"/>
              </a:lnSpc>
              <a:spcAft>
                <a:spcPts val="400"/>
              </a:spcAft>
            </a:pPr>
            <a:r>
              <a:rPr sz="1650" b="0">
                <a:solidFill>
                  <a:srgbClr val="000000"/>
                </a:solidFill>
                <a:latin typeface="Times New Roman"/>
              </a:rPr>
              <a:t>Date of Incident: 18 August 2026</a:t>
            </a:r>
          </a:p>
          <a:p>
            <a:pPr algn="l">
              <a:lnSpc>
                <a:spcPct val="95000"/>
              </a:lnSpc>
              <a:spcAft>
                <a:spcPts val="400"/>
              </a:spcAft>
            </a:pPr>
            <a:endParaRPr sz="1650" b="0">
              <a:solidFill>
                <a:srgbClr val="000000"/>
              </a:solidFill>
              <a:latin typeface="Times New Roman"/>
            </a:endParaRPr>
          </a:p>
          <a:p>
            <a:pPr algn="l">
              <a:lnSpc>
                <a:spcPct val="95000"/>
              </a:lnSpc>
              <a:spcAft>
                <a:spcPts val="400"/>
              </a:spcAft>
            </a:pPr>
            <a:r>
              <a:rPr sz="1650" b="0">
                <a:solidFill>
                  <a:srgbClr val="000000"/>
                </a:solidFill>
                <a:latin typeface="Times New Roman"/>
              </a:rPr>
              <a:t>The incident took place in the hair-washing area of Green Leaf Salon at approximately 2:30 pm on Monday 18 August 2026. I was working near the reception desk when I saw the accident happen.</a:t>
            </a:r>
          </a:p>
          <a:p>
            <a:pPr algn="l">
              <a:lnSpc>
                <a:spcPct val="95000"/>
              </a:lnSpc>
              <a:spcAft>
                <a:spcPts val="400"/>
              </a:spcAft>
            </a:pPr>
            <a:endParaRPr sz="1650" b="0">
              <a:solidFill>
                <a:srgbClr val="000000"/>
              </a:solidFill>
              <a:latin typeface="Times New Roman"/>
            </a:endParaRPr>
          </a:p>
          <a:p>
            <a:pPr algn="l">
              <a:lnSpc>
                <a:spcPct val="95000"/>
              </a:lnSpc>
              <a:spcAft>
                <a:spcPts val="400"/>
              </a:spcAft>
            </a:pPr>
            <a:r>
              <a:rPr sz="1650" b="0">
                <a:solidFill>
                  <a:srgbClr val="000000"/>
                </a:solidFill>
                <a:latin typeface="Times New Roman"/>
              </a:rPr>
              <a:t>A small amount of water had collected on the floor beside one of the washbasins. There was no warning sign in the area at the time. A customer was walking towards the washbasin when she stepped onto the wet floor. She lost her balance, slipped and fell onto her left side.</a:t>
            </a:r>
          </a:p>
        </p:txBody>
      </p:sp>
      <p:sp>
        <p:nvSpPr>
          <p:cNvPr id="4" name="TextBox 3"/>
          <p:cNvSpPr txBox="1"/>
          <p:nvPr/>
        </p:nvSpPr>
        <p:spPr>
          <a:xfrm>
            <a:off x="5989320" y="1207008"/>
            <a:ext cx="5120640" cy="5285232"/>
          </a:xfrm>
          <a:prstGeom prst="rect">
            <a:avLst/>
          </a:prstGeom>
          <a:noFill/>
        </p:spPr>
        <p:txBody>
          <a:bodyPr wrap="square">
            <a:normAutofit/>
          </a:bodyPr>
          <a:lstStyle/>
          <a:p>
            <a:pPr algn="l">
              <a:lnSpc>
                <a:spcPct val="95000"/>
              </a:lnSpc>
              <a:spcAft>
                <a:spcPts val="400"/>
              </a:spcAft>
            </a:pPr>
            <a:r>
              <a:rPr sz="1650" b="0">
                <a:solidFill>
                  <a:srgbClr val="000000"/>
                </a:solidFill>
                <a:latin typeface="Times New Roman"/>
              </a:rPr>
              <a:t>I immediately went to help the customer, and another member of staff brought her a chair. She said that her arm was slightly painful, but she did not appear to have a serious injury. The salon manager was informed about the incident straight away. The wet area was then cleaned and dried before any other customers were allowed to walk through it.</a:t>
            </a:r>
          </a:p>
          <a:p>
            <a:pPr algn="l">
              <a:lnSpc>
                <a:spcPct val="95000"/>
              </a:lnSpc>
              <a:spcAft>
                <a:spcPts val="400"/>
              </a:spcAft>
            </a:pPr>
            <a:endParaRPr sz="1650" b="0">
              <a:solidFill>
                <a:srgbClr val="000000"/>
              </a:solidFill>
              <a:latin typeface="Times New Roman"/>
            </a:endParaRPr>
          </a:p>
          <a:p>
            <a:pPr algn="l">
              <a:lnSpc>
                <a:spcPct val="95000"/>
              </a:lnSpc>
              <a:spcAft>
                <a:spcPts val="400"/>
              </a:spcAft>
            </a:pPr>
            <a:r>
              <a:rPr sz="1650" b="0">
                <a:solidFill>
                  <a:srgbClr val="000000"/>
                </a:solidFill>
                <a:latin typeface="Times New Roman"/>
              </a:rPr>
              <a:t>To prevent similar accidents in the future, staff should check the hair-washing area regularly and clean any water immediately. A warning sign should also be placed beside any wet area until the floor is completely dry. Staff should also receive regular reminders about health and safety procedures. These actions would reduce the risk of customers or staff slipping and help to keep the salon safer for everyone.</a:t>
            </a:r>
          </a:p>
          <a:p>
            <a:pPr algn="l">
              <a:lnSpc>
                <a:spcPct val="95000"/>
              </a:lnSpc>
              <a:spcAft>
                <a:spcPts val="400"/>
              </a:spcAft>
            </a:pPr>
            <a:endParaRPr sz="1650" b="0">
              <a:solidFill>
                <a:srgbClr val="000000"/>
              </a:solidFill>
              <a:latin typeface="Times New Roman"/>
            </a:endParaRPr>
          </a:p>
          <a:p>
            <a:pPr algn="l">
              <a:lnSpc>
                <a:spcPct val="95000"/>
              </a:lnSpc>
              <a:spcAft>
                <a:spcPts val="400"/>
              </a:spcAft>
            </a:pPr>
            <a:r>
              <a:rPr sz="1650" b="0">
                <a:solidFill>
                  <a:srgbClr val="000000"/>
                </a:solidFill>
                <a:latin typeface="Times New Roman"/>
              </a:rPr>
              <a:t>Word count: 214 words, excluding name and date.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Check Your SPaG and Task</a:t>
            </a:r>
          </a:p>
        </p:txBody>
      </p:sp>
      <p:sp>
        <p:nvSpPr>
          <p:cNvPr id="3" name="TextBox 2"/>
          <p:cNvSpPr txBox="1"/>
          <p:nvPr/>
        </p:nvSpPr>
        <p:spPr>
          <a:xfrm>
            <a:off x="841248" y="1417320"/>
            <a:ext cx="4892040" cy="4709160"/>
          </a:xfrm>
          <a:prstGeom prst="rect">
            <a:avLst/>
          </a:prstGeom>
          <a:noFill/>
        </p:spPr>
        <p:txBody>
          <a:bodyPr wrap="square">
            <a:normAutofit/>
          </a:bodyPr>
          <a:lstStyle/>
          <a:p>
            <a:pPr>
              <a:lnSpc>
                <a:spcPct val="102000"/>
              </a:lnSpc>
              <a:spcAft>
                <a:spcPts val="500"/>
              </a:spcAft>
            </a:pPr>
            <a:r>
              <a:rPr sz="2700" b="1">
                <a:solidFill>
                  <a:srgbClr val="000000"/>
                </a:solidFill>
                <a:latin typeface="Times New Roman"/>
              </a:rPr>
              <a:t>SPaG Check</a:t>
            </a:r>
          </a:p>
          <a:p>
            <a:pPr>
              <a:lnSpc>
                <a:spcPct val="102000"/>
              </a:lnSpc>
              <a:spcAft>
                <a:spcPts val="500"/>
              </a:spcAft>
            </a:pPr>
            <a:r>
              <a:rPr sz="2200" b="0">
                <a:solidFill>
                  <a:srgbClr val="000000"/>
                </a:solidFill>
                <a:latin typeface="Times New Roman"/>
              </a:rPr>
              <a:t>• Have I checked difficult spellings?</a:t>
            </a:r>
          </a:p>
          <a:p>
            <a:pPr>
              <a:lnSpc>
                <a:spcPct val="102000"/>
              </a:lnSpc>
              <a:spcAft>
                <a:spcPts val="500"/>
              </a:spcAft>
            </a:pPr>
            <a:r>
              <a:rPr sz="2200" b="0">
                <a:solidFill>
                  <a:srgbClr val="000000"/>
                </a:solidFill>
                <a:latin typeface="Times New Roman"/>
              </a:rPr>
              <a:t>• Have I used capital letters and full stops?</a:t>
            </a:r>
          </a:p>
          <a:p>
            <a:pPr>
              <a:lnSpc>
                <a:spcPct val="102000"/>
              </a:lnSpc>
              <a:spcAft>
                <a:spcPts val="500"/>
              </a:spcAft>
            </a:pPr>
            <a:r>
              <a:rPr sz="2200" b="0">
                <a:solidFill>
                  <a:srgbClr val="000000"/>
                </a:solidFill>
                <a:latin typeface="Times New Roman"/>
              </a:rPr>
              <a:t>• Have I used commas where needed?</a:t>
            </a:r>
          </a:p>
          <a:p>
            <a:pPr>
              <a:lnSpc>
                <a:spcPct val="102000"/>
              </a:lnSpc>
              <a:spcAft>
                <a:spcPts val="500"/>
              </a:spcAft>
            </a:pPr>
            <a:r>
              <a:rPr sz="2200" b="0">
                <a:solidFill>
                  <a:srgbClr val="000000"/>
                </a:solidFill>
                <a:latin typeface="Times New Roman"/>
              </a:rPr>
              <a:t>• Have I used the past tense correctly?</a:t>
            </a:r>
          </a:p>
          <a:p>
            <a:pPr>
              <a:lnSpc>
                <a:spcPct val="102000"/>
              </a:lnSpc>
              <a:spcAft>
                <a:spcPts val="500"/>
              </a:spcAft>
            </a:pPr>
            <a:r>
              <a:rPr sz="2200" b="0">
                <a:solidFill>
                  <a:srgbClr val="000000"/>
                </a:solidFill>
                <a:latin typeface="Times New Roman"/>
              </a:rPr>
              <a:t>• Have I written complete sentences?</a:t>
            </a:r>
          </a:p>
        </p:txBody>
      </p:sp>
      <p:sp>
        <p:nvSpPr>
          <p:cNvPr id="4" name="TextBox 3"/>
          <p:cNvSpPr txBox="1"/>
          <p:nvPr/>
        </p:nvSpPr>
        <p:spPr>
          <a:xfrm>
            <a:off x="6035040" y="1417320"/>
            <a:ext cx="4983480" cy="4709160"/>
          </a:xfrm>
          <a:prstGeom prst="rect">
            <a:avLst/>
          </a:prstGeom>
          <a:noFill/>
        </p:spPr>
        <p:txBody>
          <a:bodyPr wrap="square">
            <a:normAutofit/>
          </a:bodyPr>
          <a:lstStyle/>
          <a:p>
            <a:pPr>
              <a:lnSpc>
                <a:spcPct val="102000"/>
              </a:lnSpc>
              <a:spcAft>
                <a:spcPts val="500"/>
              </a:spcAft>
            </a:pPr>
            <a:r>
              <a:rPr sz="2700" b="1">
                <a:solidFill>
                  <a:srgbClr val="000000"/>
                </a:solidFill>
                <a:latin typeface="Times New Roman"/>
              </a:rPr>
              <a:t>Task Check</a:t>
            </a:r>
          </a:p>
          <a:p>
            <a:pPr>
              <a:lnSpc>
                <a:spcPct val="102000"/>
              </a:lnSpc>
              <a:spcAft>
                <a:spcPts val="500"/>
              </a:spcAft>
            </a:pPr>
            <a:r>
              <a:rPr sz="2200" b="0">
                <a:solidFill>
                  <a:srgbClr val="000000"/>
                </a:solidFill>
                <a:latin typeface="Times New Roman"/>
              </a:rPr>
              <a:t>• Where did it happen?</a:t>
            </a:r>
          </a:p>
          <a:p>
            <a:pPr>
              <a:lnSpc>
                <a:spcPct val="102000"/>
              </a:lnSpc>
              <a:spcAft>
                <a:spcPts val="500"/>
              </a:spcAft>
            </a:pPr>
            <a:r>
              <a:rPr sz="2200" b="0">
                <a:solidFill>
                  <a:srgbClr val="000000"/>
                </a:solidFill>
                <a:latin typeface="Times New Roman"/>
              </a:rPr>
              <a:t>• When did it happen?</a:t>
            </a:r>
          </a:p>
          <a:p>
            <a:pPr>
              <a:lnSpc>
                <a:spcPct val="102000"/>
              </a:lnSpc>
              <a:spcAft>
                <a:spcPts val="500"/>
              </a:spcAft>
            </a:pPr>
            <a:r>
              <a:rPr sz="2200" b="0">
                <a:solidFill>
                  <a:srgbClr val="000000"/>
                </a:solidFill>
                <a:latin typeface="Times New Roman"/>
              </a:rPr>
              <a:t>• What caused the accident?</a:t>
            </a:r>
          </a:p>
          <a:p>
            <a:pPr>
              <a:lnSpc>
                <a:spcPct val="102000"/>
              </a:lnSpc>
              <a:spcAft>
                <a:spcPts val="500"/>
              </a:spcAft>
            </a:pPr>
            <a:r>
              <a:rPr sz="2200" b="0">
                <a:solidFill>
                  <a:srgbClr val="000000"/>
                </a:solidFill>
                <a:latin typeface="Times New Roman"/>
              </a:rPr>
              <a:t>• How did it happen?</a:t>
            </a:r>
          </a:p>
          <a:p>
            <a:pPr>
              <a:lnSpc>
                <a:spcPct val="102000"/>
              </a:lnSpc>
              <a:spcAft>
                <a:spcPts val="500"/>
              </a:spcAft>
            </a:pPr>
            <a:r>
              <a:rPr sz="2200" b="0">
                <a:solidFill>
                  <a:srgbClr val="000000"/>
                </a:solidFill>
                <a:latin typeface="Times New Roman"/>
              </a:rPr>
              <a:t>• How can future accidents be avoided?</a:t>
            </a:r>
          </a:p>
          <a:p>
            <a:pPr>
              <a:lnSpc>
                <a:spcPct val="102000"/>
              </a:lnSpc>
              <a:spcAft>
                <a:spcPts val="500"/>
              </a:spcAft>
            </a:pPr>
            <a:r>
              <a:rPr sz="2200" b="0">
                <a:solidFill>
                  <a:srgbClr val="000000"/>
                </a:solidFill>
                <a:latin typeface="Times New Roman"/>
              </a:rPr>
              <a:t>• Is it about 200 to 250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3C265-7DD4-3A52-AFE9-4F30BE913D3D}"/>
              </a:ext>
            </a:extLst>
          </p:cNvPr>
          <p:cNvSpPr>
            <a:spLocks noGrp="1"/>
          </p:cNvSpPr>
          <p:nvPr>
            <p:ph type="title"/>
          </p:nvPr>
        </p:nvSpPr>
        <p:spPr>
          <a:xfrm>
            <a:off x="779206" y="543639"/>
            <a:ext cx="9859297" cy="905597"/>
          </a:xfrm>
        </p:spPr>
        <p:txBody>
          <a:bodyPr/>
          <a:lstStyle/>
          <a:p>
            <a:r>
              <a:rPr lang="en-GB" b="1" dirty="0">
                <a:solidFill>
                  <a:srgbClr val="C00000"/>
                </a:solidFill>
              </a:rPr>
              <a:t>ACCIDENT REPORT – Class Practice</a:t>
            </a:r>
          </a:p>
        </p:txBody>
      </p:sp>
      <p:pic>
        <p:nvPicPr>
          <p:cNvPr id="4" name="Picture 3">
            <a:extLst>
              <a:ext uri="{FF2B5EF4-FFF2-40B4-BE49-F238E27FC236}">
                <a16:creationId xmlns:a16="http://schemas.microsoft.com/office/drawing/2014/main" id="{767E3042-F084-DDBB-C783-05BE09ECC6F6}"/>
              </a:ext>
            </a:extLst>
          </p:cNvPr>
          <p:cNvPicPr>
            <a:picLocks noChangeAspect="1"/>
          </p:cNvPicPr>
          <p:nvPr/>
        </p:nvPicPr>
        <p:blipFill>
          <a:blip r:embed="rId2"/>
          <a:stretch>
            <a:fillRect/>
          </a:stretch>
        </p:blipFill>
        <p:spPr>
          <a:xfrm>
            <a:off x="1385888" y="1449236"/>
            <a:ext cx="8711842" cy="4844806"/>
          </a:xfrm>
          <a:prstGeom prst="rect">
            <a:avLst/>
          </a:prstGeom>
        </p:spPr>
      </p:pic>
    </p:spTree>
    <p:extLst>
      <p:ext uri="{BB962C8B-B14F-4D97-AF65-F5344CB8AC3E}">
        <p14:creationId xmlns:p14="http://schemas.microsoft.com/office/powerpoint/2010/main" val="389735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Homework – Accident Report</a:t>
            </a:r>
          </a:p>
        </p:txBody>
      </p:sp>
      <p:pic>
        <p:nvPicPr>
          <p:cNvPr id="5" name="Picture 4">
            <a:extLst>
              <a:ext uri="{FF2B5EF4-FFF2-40B4-BE49-F238E27FC236}">
                <a16:creationId xmlns:a16="http://schemas.microsoft.com/office/drawing/2014/main" id="{A9E5A590-AFEA-F352-7C14-50F417A79C23}"/>
              </a:ext>
            </a:extLst>
          </p:cNvPr>
          <p:cNvPicPr>
            <a:picLocks noChangeAspect="1"/>
          </p:cNvPicPr>
          <p:nvPr/>
        </p:nvPicPr>
        <p:blipFill>
          <a:blip r:embed="rId2"/>
          <a:stretch>
            <a:fillRect/>
          </a:stretch>
        </p:blipFill>
        <p:spPr>
          <a:xfrm>
            <a:off x="841247" y="1142999"/>
            <a:ext cx="8017617" cy="517592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345</TotalTime>
  <Words>649</Words>
  <Application>Microsoft Office PowerPoint</Application>
  <PresentationFormat>Widescreen</PresentationFormat>
  <Paragraphs>64</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Times New Roman</vt:lpstr>
      <vt:lpstr>Office Theme</vt:lpstr>
      <vt:lpstr>Functional Skills English Level 1 Accident Report Writing</vt:lpstr>
      <vt:lpstr>Session Aims</vt:lpstr>
      <vt:lpstr>Pearson Accident Report Task</vt:lpstr>
      <vt:lpstr>What Is an Accident Report?</vt:lpstr>
      <vt:lpstr>Purpose and Audience</vt:lpstr>
      <vt:lpstr>Explaining the Layout/ Pearson Template</vt:lpstr>
      <vt:lpstr>Model Accident Report</vt:lpstr>
      <vt:lpstr>Check Your SPaG and Task</vt:lpstr>
      <vt:lpstr>ACCIDENT REPORT – Class Practice</vt:lpstr>
      <vt:lpstr>Homework – Accident Report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11</cp:revision>
  <dcterms:created xsi:type="dcterms:W3CDTF">2025-06-03T17:54:40Z</dcterms:created>
  <dcterms:modified xsi:type="dcterms:W3CDTF">2026-08-25T22:37:14Z</dcterms:modified>
</cp:coreProperties>
</file>