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4" autoAdjust="0"/>
    <p:restoredTop sz="94660"/>
  </p:normalViewPr>
  <p:slideViewPr>
    <p:cSldViewPr snapToGrid="0">
      <p:cViewPr varScale="1">
        <p:scale>
          <a:sx n="78" d="100"/>
          <a:sy n="78" d="100"/>
        </p:scale>
        <p:origin x="64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2555-DE9B-AEEF-759C-2756ABD6E25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073D8E-F493-DC81-B589-B60A0C86E1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81D142-6015-ED63-7C15-538C1827028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83FEE2CE-4C8F-9DA8-2698-2AA93431C14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9191B2-CA80-E29F-35EB-F1597201333E}"/>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61469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83F9E-987E-1A77-6787-D36122713FE0}"/>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386417-A300-E5CA-330C-EED731F50A16}"/>
              </a:ext>
            </a:extLst>
          </p:cNvPr>
          <p:cNvSpPr>
            <a:spLocks noGrp="1"/>
          </p:cNvSpPr>
          <p:nvPr>
            <p:ph idx="1"/>
          </p:nvPr>
        </p:nvSpPr>
        <p:spPr>
          <a:xfrm>
            <a:off x="838200" y="2493817"/>
            <a:ext cx="9035473" cy="36831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2D3904-3D2E-E5C7-B414-0F4031D61C76}"/>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FF7BF4D4-7A77-53C6-234B-C44A79FBEA3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541E90-2F47-3ED2-90AF-C21EDBCDCE6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134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4C74-959F-E2D8-6EF0-EAD26F75560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305E7B-9661-695C-AFED-637C0E7994F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FBB76D-C12F-2B65-0E36-E5F09723D8B5}"/>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538551CB-25F2-73DC-721E-D191F0C6B8D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A41E876-123F-AF57-A844-9440CF7E9678}"/>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48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B34A-D421-A661-15CE-57F90CCC36C2}"/>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494F31-E0FA-6093-595C-3F7E11328CE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A0D491-BFC9-F100-70D4-9CE33BA8788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F7CB90-4DB7-BDBB-8A7F-FBE92CB4C9FF}"/>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C365FFB2-8B55-77DF-4140-C1309A0648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94B5DEC-9939-7A6A-EE63-F714544539A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0984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48AC-D03F-38B3-C063-4EAEB6BF9E1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D902DF-76AC-998E-8516-498F82CA4AB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645B8-4BD0-394D-E608-CE360823A52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1CA34-317F-8D2F-63FB-6D3B6DF5BD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E9427E-4F3E-DB05-B45A-D52704189E7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E18C63-B2B7-4C36-38DD-3F8BEF88B64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8" name="Footer Placeholder 7">
            <a:extLst>
              <a:ext uri="{FF2B5EF4-FFF2-40B4-BE49-F238E27FC236}">
                <a16:creationId xmlns:a16="http://schemas.microsoft.com/office/drawing/2014/main" id="{58B06B58-FA0E-E1B9-53B1-DE61431795C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60F6157E-A8D6-8FC2-0D76-E5C061DE2217}"/>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253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BCE6-05A7-CBCC-4DA2-9FBE11FCFA74}"/>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B3ADFF-B61C-1C0D-0708-AB9767EF1972}"/>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4" name="Footer Placeholder 3">
            <a:extLst>
              <a:ext uri="{FF2B5EF4-FFF2-40B4-BE49-F238E27FC236}">
                <a16:creationId xmlns:a16="http://schemas.microsoft.com/office/drawing/2014/main" id="{330B493D-C55F-3962-DD24-58EC571E0B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6710DDA7-9520-D04D-CC1F-4C4C6439339C}"/>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9392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2212C-D0F3-E6F9-9B61-2637ACFCBC27}"/>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3" name="Footer Placeholder 2">
            <a:extLst>
              <a:ext uri="{FF2B5EF4-FFF2-40B4-BE49-F238E27FC236}">
                <a16:creationId xmlns:a16="http://schemas.microsoft.com/office/drawing/2014/main" id="{3A46CF8A-22B3-6AC1-E3F3-B1F8C861CCE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B3030059-D815-1D89-5DCB-2AEACA3584C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48105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01EC-532E-7C70-4AE8-35FE7938B7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53394D-CF62-E631-900F-B8C9544F6A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A28518-0B9A-92D6-5440-73876E1690B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ADFA74-1865-5D9B-0419-26D8AC893BB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BBBD8011-1FD6-2B6A-3684-C3AA34A3D0E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C83997-6E48-CFAE-FDFD-73D80E646DD4}"/>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9692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9DCD7-F8AA-EC14-B3D8-14659EC342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00AB6C-2D3E-4027-9FE1-5C3316B3FB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00B026-3CF9-FA32-FED5-BB2121FF9D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C1C9B-01DC-E149-A021-C7DCD23F456C}"/>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6" name="Footer Placeholder 5">
            <a:extLst>
              <a:ext uri="{FF2B5EF4-FFF2-40B4-BE49-F238E27FC236}">
                <a16:creationId xmlns:a16="http://schemas.microsoft.com/office/drawing/2014/main" id="{4265E94F-2AC1-4B09-7F33-3FAD06AFFF4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E690046-233A-405D-5FAC-048A88D3DBC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3449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7687E-86C6-018B-B4E3-45E2F2D02911}"/>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016E89-E38E-D0C8-C364-F1F3442BF9C2}"/>
              </a:ext>
            </a:extLst>
          </p:cNvPr>
          <p:cNvSpPr>
            <a:spLocks noGrp="1"/>
          </p:cNvSpPr>
          <p:nvPr>
            <p:ph type="body" orient="vert" idx="1"/>
          </p:nvPr>
        </p:nvSpPr>
        <p:spPr>
          <a:xfrm>
            <a:off x="838200" y="2493817"/>
            <a:ext cx="9035473" cy="368314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DF9A2A-76DE-E3D4-5245-317CD25B477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383C6FBF-AA26-B2EA-D50A-9E2FC8C70F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D37A4F2-74D3-AE7C-07DE-DD0842A81F35}"/>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2987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59DD9B-6984-2859-2D2E-B9D481BEE3B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7D3799-F73C-F51D-946A-FC2ACFD0FD6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97758-8DD0-B754-3EB4-5295576193AB}"/>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26/08/2026</a:t>
            </a:fld>
            <a:endParaRPr lang="en-GB"/>
          </a:p>
        </p:txBody>
      </p:sp>
      <p:sp>
        <p:nvSpPr>
          <p:cNvPr id="5" name="Footer Placeholder 4">
            <a:extLst>
              <a:ext uri="{FF2B5EF4-FFF2-40B4-BE49-F238E27FC236}">
                <a16:creationId xmlns:a16="http://schemas.microsoft.com/office/drawing/2014/main" id="{00D7815F-96E3-3E07-0FDA-D54E95082D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AEB836F-8CB6-0B80-0A34-8141C0DF2432}"/>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6691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26CECA-7507-59ED-1F74-7267AE39E54B}"/>
              </a:ext>
            </a:extLst>
          </p:cNvPr>
          <p:cNvSpPr/>
          <p:nvPr userDrawn="1"/>
        </p:nvSpPr>
        <p:spPr>
          <a:xfrm>
            <a:off x="286327" y="230909"/>
            <a:ext cx="11647055" cy="6373091"/>
          </a:xfrm>
          <a:prstGeom prst="rec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1" name="Picture 10" descr="A logo for a company&#10;&#10;AI-generated content may be incorrect.">
            <a:extLst>
              <a:ext uri="{FF2B5EF4-FFF2-40B4-BE49-F238E27FC236}">
                <a16:creationId xmlns:a16="http://schemas.microsoft.com/office/drawing/2014/main" id="{E870D2A2-447F-D7D3-BE75-B19EF23AB09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48002" y="5122426"/>
            <a:ext cx="1542158" cy="1352265"/>
          </a:xfrm>
          <a:prstGeom prst="rect">
            <a:avLst/>
          </a:prstGeom>
        </p:spPr>
      </p:pic>
    </p:spTree>
    <p:extLst>
      <p:ext uri="{BB962C8B-B14F-4D97-AF65-F5344CB8AC3E}">
        <p14:creationId xmlns:p14="http://schemas.microsoft.com/office/powerpoint/2010/main" val="287669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sz="4000" b="1">
                <a:solidFill>
                  <a:srgbClr val="000000"/>
                </a:solidFill>
                <a:latin typeface="Times New Roman"/>
              </a:rPr>
              <a:t>Functional Skills English Level 1</a:t>
            </a:r>
          </a:p>
          <a:p>
            <a:pPr algn="ctr"/>
            <a:r>
              <a:rPr sz="4600" b="1">
                <a:solidFill>
                  <a:srgbClr val="C00000"/>
                </a:solidFill>
                <a:latin typeface="Times New Roman"/>
              </a:rPr>
              <a:t>Web Form Writing</a:t>
            </a:r>
          </a:p>
        </p:txBody>
      </p:sp>
      <p:sp>
        <p:nvSpPr>
          <p:cNvPr id="3" name="Subtitle 2"/>
          <p:cNvSpPr>
            <a:spLocks noGrp="1"/>
          </p:cNvSpPr>
          <p:nvPr>
            <p:ph type="subTitle" idx="1"/>
          </p:nvPr>
        </p:nvSpPr>
        <p:spPr/>
        <p:txBody>
          <a:bodyPr/>
          <a:lstStyle/>
          <a:p>
            <a:pPr algn="ctr"/>
            <a:r>
              <a:rPr sz="3400" b="1">
                <a:solidFill>
                  <a:srgbClr val="000000"/>
                </a:solidFill>
                <a:latin typeface="Times New Roman"/>
              </a:rPr>
              <a:t>How to complete a clear, polite and well-structured web form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Session Aims</a:t>
            </a:r>
          </a:p>
        </p:txBody>
      </p:sp>
      <p:sp>
        <p:nvSpPr>
          <p:cNvPr id="3" name="TextBox 2"/>
          <p:cNvSpPr txBox="1"/>
          <p:nvPr/>
        </p:nvSpPr>
        <p:spPr>
          <a:xfrm>
            <a:off x="841248" y="1508760"/>
            <a:ext cx="10104120" cy="4983480"/>
          </a:xfrm>
          <a:prstGeom prst="rect">
            <a:avLst/>
          </a:prstGeom>
          <a:noFill/>
        </p:spPr>
        <p:txBody>
          <a:bodyPr wrap="square">
            <a:normAutofit/>
          </a:bodyPr>
          <a:lstStyle/>
          <a:p>
            <a:pPr>
              <a:lnSpc>
                <a:spcPct val="104000"/>
              </a:lnSpc>
              <a:spcAft>
                <a:spcPts val="500"/>
              </a:spcAft>
            </a:pPr>
            <a:r>
              <a:rPr sz="2600" b="1">
                <a:solidFill>
                  <a:srgbClr val="000000"/>
                </a:solidFill>
                <a:latin typeface="Times New Roman"/>
              </a:rPr>
              <a:t>By the end of this lesson, you will be able to:</a:t>
            </a:r>
          </a:p>
          <a:p>
            <a:pPr>
              <a:lnSpc>
                <a:spcPct val="104000"/>
              </a:lnSpc>
              <a:spcAft>
                <a:spcPts val="500"/>
              </a:spcAft>
            </a:pPr>
            <a:r>
              <a:rPr sz="2400" b="0">
                <a:solidFill>
                  <a:srgbClr val="000000"/>
                </a:solidFill>
                <a:latin typeface="Times New Roman"/>
              </a:rPr>
              <a:t>• understand what a web form is</a:t>
            </a:r>
          </a:p>
          <a:p>
            <a:pPr>
              <a:lnSpc>
                <a:spcPct val="104000"/>
              </a:lnSpc>
              <a:spcAft>
                <a:spcPts val="500"/>
              </a:spcAft>
            </a:pPr>
            <a:r>
              <a:rPr sz="2400" b="0">
                <a:solidFill>
                  <a:srgbClr val="000000"/>
                </a:solidFill>
                <a:latin typeface="Times New Roman"/>
              </a:rPr>
              <a:t>• identify the purpose and audience of a web form</a:t>
            </a:r>
          </a:p>
          <a:p>
            <a:pPr>
              <a:lnSpc>
                <a:spcPct val="104000"/>
              </a:lnSpc>
              <a:spcAft>
                <a:spcPts val="500"/>
              </a:spcAft>
            </a:pPr>
            <a:r>
              <a:rPr sz="2400" b="0">
                <a:solidFill>
                  <a:srgbClr val="000000"/>
                </a:solidFill>
                <a:latin typeface="Times New Roman"/>
              </a:rPr>
              <a:t>• understand the Pearson web form template</a:t>
            </a:r>
          </a:p>
          <a:p>
            <a:pPr>
              <a:lnSpc>
                <a:spcPct val="104000"/>
              </a:lnSpc>
              <a:spcAft>
                <a:spcPts val="500"/>
              </a:spcAft>
            </a:pPr>
            <a:r>
              <a:rPr sz="2400" b="0">
                <a:solidFill>
                  <a:srgbClr val="000000"/>
                </a:solidFill>
                <a:latin typeface="Times New Roman"/>
              </a:rPr>
              <a:t>• describe problems clearly and in detail</a:t>
            </a:r>
          </a:p>
          <a:p>
            <a:pPr>
              <a:lnSpc>
                <a:spcPct val="104000"/>
              </a:lnSpc>
              <a:spcAft>
                <a:spcPts val="500"/>
              </a:spcAft>
            </a:pPr>
            <a:r>
              <a:rPr sz="2400" b="0">
                <a:solidFill>
                  <a:srgbClr val="000000"/>
                </a:solidFill>
                <a:latin typeface="Times New Roman"/>
              </a:rPr>
              <a:t>• explain how the problems affect your life</a:t>
            </a:r>
          </a:p>
          <a:p>
            <a:pPr>
              <a:lnSpc>
                <a:spcPct val="104000"/>
              </a:lnSpc>
              <a:spcAft>
                <a:spcPts val="500"/>
              </a:spcAft>
            </a:pPr>
            <a:r>
              <a:rPr sz="2400" b="0">
                <a:solidFill>
                  <a:srgbClr val="000000"/>
                </a:solidFill>
                <a:latin typeface="Times New Roman"/>
              </a:rPr>
              <a:t>• write a web form response and check your SPaG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Pearson Web Form Task</a:t>
            </a:r>
          </a:p>
        </p:txBody>
      </p:sp>
      <p:pic>
        <p:nvPicPr>
          <p:cNvPr id="5" name="Picture 4">
            <a:extLst>
              <a:ext uri="{FF2B5EF4-FFF2-40B4-BE49-F238E27FC236}">
                <a16:creationId xmlns:a16="http://schemas.microsoft.com/office/drawing/2014/main" id="{B1870101-678B-240D-EBE3-FA6ABB208BC3}"/>
              </a:ext>
            </a:extLst>
          </p:cNvPr>
          <p:cNvPicPr>
            <a:picLocks noChangeAspect="1"/>
          </p:cNvPicPr>
          <p:nvPr/>
        </p:nvPicPr>
        <p:blipFill>
          <a:blip r:embed="rId2"/>
          <a:stretch>
            <a:fillRect/>
          </a:stretch>
        </p:blipFill>
        <p:spPr>
          <a:xfrm>
            <a:off x="2307534" y="1143000"/>
            <a:ext cx="6679150" cy="52099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What Is a Web Form?</a:t>
            </a:r>
          </a:p>
        </p:txBody>
      </p:sp>
      <p:sp>
        <p:nvSpPr>
          <p:cNvPr id="3" name="TextBox 2"/>
          <p:cNvSpPr txBox="1"/>
          <p:nvPr/>
        </p:nvSpPr>
        <p:spPr>
          <a:xfrm>
            <a:off x="841248" y="1298448"/>
            <a:ext cx="10104120" cy="4983480"/>
          </a:xfrm>
          <a:prstGeom prst="rect">
            <a:avLst/>
          </a:prstGeom>
          <a:noFill/>
        </p:spPr>
        <p:txBody>
          <a:bodyPr wrap="square">
            <a:normAutofit/>
          </a:bodyPr>
          <a:lstStyle/>
          <a:p>
            <a:pPr>
              <a:lnSpc>
                <a:spcPct val="104000"/>
              </a:lnSpc>
              <a:spcAft>
                <a:spcPts val="500"/>
              </a:spcAft>
            </a:pPr>
            <a:r>
              <a:rPr sz="2350" b="1">
                <a:solidFill>
                  <a:srgbClr val="000000"/>
                </a:solidFill>
                <a:latin typeface="Times New Roman"/>
              </a:rPr>
              <a:t>Definition: </a:t>
            </a:r>
            <a:r>
              <a:rPr sz="2350">
                <a:solidFill>
                  <a:srgbClr val="000000"/>
                </a:solidFill>
                <a:latin typeface="Times New Roman"/>
              </a:rPr>
              <a:t>A web form is an online form that people complete on a website.</a:t>
            </a:r>
          </a:p>
          <a:p>
            <a:pPr>
              <a:lnSpc>
                <a:spcPct val="104000"/>
              </a:lnSpc>
              <a:spcAft>
                <a:spcPts val="500"/>
              </a:spcAft>
            </a:pPr>
            <a:r>
              <a:rPr sz="2350">
                <a:solidFill>
                  <a:srgbClr val="000000"/>
                </a:solidFill>
                <a:latin typeface="Times New Roman"/>
              </a:rPr>
              <a:t>You may use a web form to make a complaint, ask for help, give feedback or request information.</a:t>
            </a:r>
          </a:p>
          <a:p>
            <a:pPr>
              <a:lnSpc>
                <a:spcPct val="104000"/>
              </a:lnSpc>
              <a:spcAft>
                <a:spcPts val="500"/>
              </a:spcAft>
            </a:pPr>
            <a:r>
              <a:rPr sz="2700" b="1">
                <a:solidFill>
                  <a:srgbClr val="000000"/>
                </a:solidFill>
                <a:latin typeface="Times New Roman"/>
              </a:rPr>
              <a:t>A good web form response should:</a:t>
            </a:r>
          </a:p>
          <a:p>
            <a:pPr>
              <a:lnSpc>
                <a:spcPct val="104000"/>
              </a:lnSpc>
              <a:spcAft>
                <a:spcPts val="500"/>
              </a:spcAft>
            </a:pPr>
            <a:r>
              <a:rPr sz="2250" b="0">
                <a:solidFill>
                  <a:srgbClr val="000000"/>
                </a:solidFill>
                <a:latin typeface="Times New Roman"/>
              </a:rPr>
              <a:t>• answer the question clearly</a:t>
            </a:r>
          </a:p>
          <a:p>
            <a:pPr>
              <a:lnSpc>
                <a:spcPct val="104000"/>
              </a:lnSpc>
              <a:spcAft>
                <a:spcPts val="500"/>
              </a:spcAft>
            </a:pPr>
            <a:r>
              <a:rPr sz="2250" b="0">
                <a:solidFill>
                  <a:srgbClr val="000000"/>
                </a:solidFill>
                <a:latin typeface="Times New Roman"/>
              </a:rPr>
              <a:t>• give important details</a:t>
            </a:r>
          </a:p>
          <a:p>
            <a:pPr>
              <a:lnSpc>
                <a:spcPct val="104000"/>
              </a:lnSpc>
              <a:spcAft>
                <a:spcPts val="500"/>
              </a:spcAft>
            </a:pPr>
            <a:r>
              <a:rPr sz="2250" b="0">
                <a:solidFill>
                  <a:srgbClr val="000000"/>
                </a:solidFill>
                <a:latin typeface="Times New Roman"/>
              </a:rPr>
              <a:t>• use polite and suitable language</a:t>
            </a:r>
          </a:p>
          <a:p>
            <a:pPr>
              <a:lnSpc>
                <a:spcPct val="104000"/>
              </a:lnSpc>
              <a:spcAft>
                <a:spcPts val="500"/>
              </a:spcAft>
            </a:pPr>
            <a:r>
              <a:rPr sz="2250" b="0">
                <a:solidFill>
                  <a:srgbClr val="000000"/>
                </a:solidFill>
                <a:latin typeface="Times New Roman"/>
              </a:rPr>
              <a:t>• stay focused on the task</a:t>
            </a:r>
          </a:p>
          <a:p>
            <a:pPr>
              <a:lnSpc>
                <a:spcPct val="104000"/>
              </a:lnSpc>
              <a:spcAft>
                <a:spcPts val="500"/>
              </a:spcAft>
            </a:pPr>
            <a:r>
              <a:rPr sz="2250" b="0">
                <a:solidFill>
                  <a:srgbClr val="000000"/>
                </a:solidFill>
                <a:latin typeface="Times New Roman"/>
              </a:rPr>
              <a:t>• finish with a clear conclusion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Purpose and Audience</a:t>
            </a:r>
          </a:p>
        </p:txBody>
      </p:sp>
      <p:sp>
        <p:nvSpPr>
          <p:cNvPr id="3" name="TextBox 2"/>
          <p:cNvSpPr txBox="1"/>
          <p:nvPr/>
        </p:nvSpPr>
        <p:spPr>
          <a:xfrm>
            <a:off x="841248" y="1307592"/>
            <a:ext cx="10104120" cy="4983480"/>
          </a:xfrm>
          <a:prstGeom prst="rect">
            <a:avLst/>
          </a:prstGeom>
          <a:noFill/>
        </p:spPr>
        <p:txBody>
          <a:bodyPr wrap="square">
            <a:normAutofit/>
          </a:bodyPr>
          <a:lstStyle/>
          <a:p>
            <a:pPr>
              <a:lnSpc>
                <a:spcPct val="104000"/>
              </a:lnSpc>
              <a:spcAft>
                <a:spcPts val="500"/>
              </a:spcAft>
            </a:pPr>
            <a:r>
              <a:rPr sz="2700" b="1">
                <a:solidFill>
                  <a:srgbClr val="000000"/>
                </a:solidFill>
                <a:latin typeface="Times New Roman"/>
              </a:rPr>
              <a:t>Purpose</a:t>
            </a:r>
          </a:p>
          <a:p>
            <a:pPr>
              <a:lnSpc>
                <a:spcPct val="104000"/>
              </a:lnSpc>
              <a:spcAft>
                <a:spcPts val="500"/>
              </a:spcAft>
            </a:pPr>
            <a:r>
              <a:rPr sz="2300" b="0">
                <a:solidFill>
                  <a:srgbClr val="000000"/>
                </a:solidFill>
                <a:latin typeface="Times New Roman"/>
              </a:rPr>
              <a:t>• to explain a problem clearly</a:t>
            </a:r>
          </a:p>
          <a:p>
            <a:pPr>
              <a:lnSpc>
                <a:spcPct val="104000"/>
              </a:lnSpc>
              <a:spcAft>
                <a:spcPts val="500"/>
              </a:spcAft>
            </a:pPr>
            <a:r>
              <a:rPr sz="2300" b="0">
                <a:solidFill>
                  <a:srgbClr val="000000"/>
                </a:solidFill>
                <a:latin typeface="Times New Roman"/>
              </a:rPr>
              <a:t>• to give important information and examples</a:t>
            </a:r>
          </a:p>
          <a:p>
            <a:pPr>
              <a:lnSpc>
                <a:spcPct val="104000"/>
              </a:lnSpc>
              <a:spcAft>
                <a:spcPts val="500"/>
              </a:spcAft>
            </a:pPr>
            <a:r>
              <a:rPr sz="2300" b="0">
                <a:solidFill>
                  <a:srgbClr val="000000"/>
                </a:solidFill>
                <a:latin typeface="Times New Roman"/>
              </a:rPr>
              <a:t>• to explain how the problem affects you</a:t>
            </a:r>
          </a:p>
          <a:p>
            <a:pPr>
              <a:lnSpc>
                <a:spcPct val="104000"/>
              </a:lnSpc>
              <a:spcAft>
                <a:spcPts val="500"/>
              </a:spcAft>
            </a:pPr>
            <a:r>
              <a:rPr sz="2300" b="0">
                <a:solidFill>
                  <a:srgbClr val="000000"/>
                </a:solidFill>
                <a:latin typeface="Times New Roman"/>
              </a:rPr>
              <a:t>• to ask for support, action or a response</a:t>
            </a:r>
          </a:p>
          <a:p>
            <a:pPr>
              <a:lnSpc>
                <a:spcPct val="104000"/>
              </a:lnSpc>
              <a:spcAft>
                <a:spcPts val="500"/>
              </a:spcAft>
            </a:pPr>
            <a:r>
              <a:rPr sz="2700" b="1">
                <a:solidFill>
                  <a:srgbClr val="000000"/>
                </a:solidFill>
                <a:latin typeface="Times New Roman"/>
              </a:rPr>
              <a:t>Audience</a:t>
            </a:r>
          </a:p>
          <a:p>
            <a:pPr>
              <a:lnSpc>
                <a:spcPct val="104000"/>
              </a:lnSpc>
              <a:spcAft>
                <a:spcPts val="500"/>
              </a:spcAft>
            </a:pPr>
            <a:r>
              <a:rPr sz="2300" b="0">
                <a:solidFill>
                  <a:srgbClr val="000000"/>
                </a:solidFill>
                <a:latin typeface="Times New Roman"/>
              </a:rPr>
              <a:t>• For this task, the audience is the council.</a:t>
            </a:r>
          </a:p>
          <a:p>
            <a:pPr>
              <a:lnSpc>
                <a:spcPct val="104000"/>
              </a:lnSpc>
              <a:spcAft>
                <a:spcPts val="500"/>
              </a:spcAft>
            </a:pPr>
            <a:r>
              <a:rPr sz="2300" b="0">
                <a:solidFill>
                  <a:srgbClr val="000000"/>
                </a:solidFill>
                <a:latin typeface="Times New Roman"/>
              </a:rPr>
              <a:t>• The language should be polite, formal and easy to understand.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Pearson Web Form Template</a:t>
            </a:r>
          </a:p>
        </p:txBody>
      </p:sp>
      <p:sp>
        <p:nvSpPr>
          <p:cNvPr id="3" name="TextBox 2"/>
          <p:cNvSpPr txBox="1"/>
          <p:nvPr/>
        </p:nvSpPr>
        <p:spPr>
          <a:xfrm>
            <a:off x="841248" y="1307592"/>
            <a:ext cx="10104120" cy="4983480"/>
          </a:xfrm>
          <a:prstGeom prst="rect">
            <a:avLst/>
          </a:prstGeom>
          <a:noFill/>
        </p:spPr>
        <p:txBody>
          <a:bodyPr wrap="square">
            <a:normAutofit/>
          </a:bodyPr>
          <a:lstStyle/>
          <a:p>
            <a:pPr>
              <a:lnSpc>
                <a:spcPct val="104000"/>
              </a:lnSpc>
              <a:spcAft>
                <a:spcPts val="500"/>
              </a:spcAft>
            </a:pPr>
            <a:r>
              <a:rPr sz="2600" b="1">
                <a:solidFill>
                  <a:srgbClr val="000000"/>
                </a:solidFill>
                <a:latin typeface="Times New Roman"/>
              </a:rPr>
              <a:t>The Pearson writing frame is divided into these parts:</a:t>
            </a:r>
          </a:p>
          <a:p>
            <a:pPr>
              <a:lnSpc>
                <a:spcPct val="104000"/>
              </a:lnSpc>
              <a:spcAft>
                <a:spcPts val="500"/>
              </a:spcAft>
            </a:pPr>
            <a:r>
              <a:rPr sz="2200" b="1">
                <a:solidFill>
                  <a:srgbClr val="000000"/>
                </a:solidFill>
                <a:latin typeface="Times New Roman"/>
              </a:rPr>
              <a:t>• Your name</a:t>
            </a:r>
          </a:p>
          <a:p>
            <a:pPr>
              <a:lnSpc>
                <a:spcPct val="104000"/>
              </a:lnSpc>
              <a:spcAft>
                <a:spcPts val="500"/>
              </a:spcAft>
            </a:pPr>
            <a:r>
              <a:rPr sz="2200" b="1">
                <a:solidFill>
                  <a:srgbClr val="000000"/>
                </a:solidFill>
                <a:latin typeface="Times New Roman"/>
              </a:rPr>
              <a:t>• Your email address</a:t>
            </a:r>
          </a:p>
          <a:p>
            <a:pPr>
              <a:lnSpc>
                <a:spcPct val="104000"/>
              </a:lnSpc>
              <a:spcAft>
                <a:spcPts val="500"/>
              </a:spcAft>
            </a:pPr>
            <a:r>
              <a:rPr sz="2200" b="1">
                <a:solidFill>
                  <a:srgbClr val="000000"/>
                </a:solidFill>
                <a:latin typeface="Times New Roman"/>
              </a:rPr>
              <a:t>• Introductory paragraph</a:t>
            </a:r>
          </a:p>
          <a:p>
            <a:pPr>
              <a:lnSpc>
                <a:spcPct val="104000"/>
              </a:lnSpc>
              <a:spcAft>
                <a:spcPts val="500"/>
              </a:spcAft>
            </a:pPr>
            <a:r>
              <a:rPr sz="2200" b="0">
                <a:solidFill>
                  <a:srgbClr val="000000"/>
                </a:solidFill>
                <a:latin typeface="Times New Roman"/>
              </a:rPr>
              <a:t>• Describe the problems with your new neighbours: noise, rubbish and parties</a:t>
            </a:r>
          </a:p>
          <a:p>
            <a:pPr>
              <a:lnSpc>
                <a:spcPct val="104000"/>
              </a:lnSpc>
              <a:spcAft>
                <a:spcPts val="500"/>
              </a:spcAft>
            </a:pPr>
            <a:r>
              <a:rPr sz="2200" b="0">
                <a:solidFill>
                  <a:srgbClr val="000000"/>
                </a:solidFill>
                <a:latin typeface="Times New Roman"/>
              </a:rPr>
              <a:t>• Explain the effects of these issues on your life</a:t>
            </a:r>
          </a:p>
          <a:p>
            <a:pPr>
              <a:lnSpc>
                <a:spcPct val="104000"/>
              </a:lnSpc>
              <a:spcAft>
                <a:spcPts val="500"/>
              </a:spcAft>
            </a:pPr>
            <a:r>
              <a:rPr sz="2200" b="0">
                <a:solidFill>
                  <a:srgbClr val="000000"/>
                </a:solidFill>
                <a:latin typeface="Times New Roman"/>
              </a:rPr>
              <a:t>• Conclusion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Explaining the Layout</a:t>
            </a:r>
          </a:p>
        </p:txBody>
      </p:sp>
      <p:sp>
        <p:nvSpPr>
          <p:cNvPr id="3" name="TextBox 2"/>
          <p:cNvSpPr txBox="1"/>
          <p:nvPr/>
        </p:nvSpPr>
        <p:spPr>
          <a:xfrm>
            <a:off x="841248" y="1261872"/>
            <a:ext cx="10104120" cy="4983480"/>
          </a:xfrm>
          <a:prstGeom prst="rect">
            <a:avLst/>
          </a:prstGeom>
          <a:noFill/>
        </p:spPr>
        <p:txBody>
          <a:bodyPr wrap="square">
            <a:normAutofit/>
          </a:bodyPr>
          <a:lstStyle/>
          <a:p>
            <a:pPr>
              <a:lnSpc>
                <a:spcPct val="104000"/>
              </a:lnSpc>
              <a:spcAft>
                <a:spcPts val="500"/>
              </a:spcAft>
            </a:pPr>
            <a:r>
              <a:rPr sz="2400" b="1">
                <a:solidFill>
                  <a:srgbClr val="000000"/>
                </a:solidFill>
                <a:latin typeface="Times New Roman"/>
              </a:rPr>
              <a:t>Your name: </a:t>
            </a:r>
            <a:r>
              <a:rPr sz="2400">
                <a:solidFill>
                  <a:srgbClr val="000000"/>
                </a:solidFill>
                <a:latin typeface="Times New Roman"/>
              </a:rPr>
              <a:t>write your name clearly.</a:t>
            </a:r>
          </a:p>
          <a:p>
            <a:pPr>
              <a:lnSpc>
                <a:spcPct val="104000"/>
              </a:lnSpc>
              <a:spcAft>
                <a:spcPts val="500"/>
              </a:spcAft>
            </a:pPr>
            <a:r>
              <a:rPr sz="2400" b="1">
                <a:solidFill>
                  <a:srgbClr val="000000"/>
                </a:solidFill>
                <a:latin typeface="Times New Roman"/>
              </a:rPr>
              <a:t>Your email address: </a:t>
            </a:r>
            <a:r>
              <a:rPr sz="2400">
                <a:solidFill>
                  <a:srgbClr val="000000"/>
                </a:solidFill>
                <a:latin typeface="Times New Roman"/>
              </a:rPr>
              <a:t>write a suitable email address if the task asks for one.</a:t>
            </a:r>
          </a:p>
          <a:p>
            <a:pPr>
              <a:lnSpc>
                <a:spcPct val="104000"/>
              </a:lnSpc>
              <a:spcAft>
                <a:spcPts val="500"/>
              </a:spcAft>
            </a:pPr>
            <a:r>
              <a:rPr sz="2400" b="1">
                <a:solidFill>
                  <a:srgbClr val="000000"/>
                </a:solidFill>
                <a:latin typeface="Times New Roman"/>
              </a:rPr>
              <a:t>Introduction: </a:t>
            </a:r>
            <a:r>
              <a:rPr sz="2400">
                <a:solidFill>
                  <a:srgbClr val="000000"/>
                </a:solidFill>
                <a:latin typeface="Times New Roman"/>
              </a:rPr>
              <a:t>explain why you are completing the web form.</a:t>
            </a:r>
          </a:p>
          <a:p>
            <a:pPr>
              <a:lnSpc>
                <a:spcPct val="104000"/>
              </a:lnSpc>
              <a:spcAft>
                <a:spcPts val="500"/>
              </a:spcAft>
            </a:pPr>
            <a:r>
              <a:rPr sz="2400" b="1">
                <a:solidFill>
                  <a:srgbClr val="000000"/>
                </a:solidFill>
                <a:latin typeface="Times New Roman"/>
              </a:rPr>
              <a:t>Problems: </a:t>
            </a:r>
            <a:r>
              <a:rPr sz="2400">
                <a:solidFill>
                  <a:srgbClr val="000000"/>
                </a:solidFill>
                <a:latin typeface="Times New Roman"/>
              </a:rPr>
              <a:t>describe each problem clearly, such as noise, rubbish and parties.</a:t>
            </a:r>
          </a:p>
          <a:p>
            <a:pPr>
              <a:lnSpc>
                <a:spcPct val="104000"/>
              </a:lnSpc>
              <a:spcAft>
                <a:spcPts val="500"/>
              </a:spcAft>
            </a:pPr>
            <a:r>
              <a:rPr sz="2400" b="1">
                <a:solidFill>
                  <a:srgbClr val="000000"/>
                </a:solidFill>
                <a:latin typeface="Times New Roman"/>
              </a:rPr>
              <a:t>Effects: </a:t>
            </a:r>
            <a:r>
              <a:rPr sz="2400">
                <a:solidFill>
                  <a:srgbClr val="000000"/>
                </a:solidFill>
                <a:latin typeface="Times New Roman"/>
              </a:rPr>
              <a:t>explain how the problems affect your sleep, family, work or study.</a:t>
            </a:r>
          </a:p>
          <a:p>
            <a:pPr>
              <a:lnSpc>
                <a:spcPct val="104000"/>
              </a:lnSpc>
              <a:spcAft>
                <a:spcPts val="500"/>
              </a:spcAft>
            </a:pPr>
            <a:r>
              <a:rPr sz="2400" b="1">
                <a:solidFill>
                  <a:srgbClr val="000000"/>
                </a:solidFill>
                <a:latin typeface="Times New Roman"/>
              </a:rPr>
              <a:t>Conclusion: </a:t>
            </a:r>
            <a:r>
              <a:rPr sz="2400">
                <a:solidFill>
                  <a:srgbClr val="000000"/>
                </a:solidFill>
                <a:latin typeface="Times New Roman"/>
              </a:rPr>
              <a:t>politely say what action or support you would like.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Useful Web Form Language</a:t>
            </a:r>
          </a:p>
        </p:txBody>
      </p:sp>
      <p:sp>
        <p:nvSpPr>
          <p:cNvPr id="3" name="TextBox 2"/>
          <p:cNvSpPr txBox="1"/>
          <p:nvPr/>
        </p:nvSpPr>
        <p:spPr>
          <a:xfrm>
            <a:off x="841248" y="1243584"/>
            <a:ext cx="10104120" cy="4983480"/>
          </a:xfrm>
          <a:prstGeom prst="rect">
            <a:avLst/>
          </a:prstGeom>
          <a:noFill/>
        </p:spPr>
        <p:txBody>
          <a:bodyPr wrap="square">
            <a:normAutofit/>
          </a:bodyPr>
          <a:lstStyle/>
          <a:p>
            <a:pPr>
              <a:lnSpc>
                <a:spcPct val="104000"/>
              </a:lnSpc>
              <a:spcAft>
                <a:spcPts val="500"/>
              </a:spcAft>
            </a:pPr>
            <a:r>
              <a:rPr sz="2700" b="1">
                <a:solidFill>
                  <a:srgbClr val="000000"/>
                </a:solidFill>
                <a:latin typeface="Times New Roman"/>
              </a:rPr>
              <a:t>Useful phrases:</a:t>
            </a:r>
          </a:p>
          <a:p>
            <a:pPr>
              <a:lnSpc>
                <a:spcPct val="104000"/>
              </a:lnSpc>
              <a:spcAft>
                <a:spcPts val="500"/>
              </a:spcAft>
            </a:pPr>
            <a:r>
              <a:rPr sz="2300" b="0">
                <a:solidFill>
                  <a:srgbClr val="000000"/>
                </a:solidFill>
                <a:latin typeface="Times New Roman"/>
              </a:rPr>
              <a:t>• I am writing to complain about...</a:t>
            </a:r>
          </a:p>
          <a:p>
            <a:pPr>
              <a:lnSpc>
                <a:spcPct val="104000"/>
              </a:lnSpc>
              <a:spcAft>
                <a:spcPts val="500"/>
              </a:spcAft>
            </a:pPr>
            <a:r>
              <a:rPr sz="2300" b="0">
                <a:solidFill>
                  <a:srgbClr val="000000"/>
                </a:solidFill>
                <a:latin typeface="Times New Roman"/>
              </a:rPr>
              <a:t>• The main problem is...</a:t>
            </a:r>
          </a:p>
          <a:p>
            <a:pPr>
              <a:lnSpc>
                <a:spcPct val="104000"/>
              </a:lnSpc>
              <a:spcAft>
                <a:spcPts val="500"/>
              </a:spcAft>
            </a:pPr>
            <a:r>
              <a:rPr sz="2300" b="0">
                <a:solidFill>
                  <a:srgbClr val="000000"/>
                </a:solidFill>
                <a:latin typeface="Times New Roman"/>
              </a:rPr>
              <a:t>• This has been happening for...</a:t>
            </a:r>
          </a:p>
          <a:p>
            <a:pPr>
              <a:lnSpc>
                <a:spcPct val="104000"/>
              </a:lnSpc>
              <a:spcAft>
                <a:spcPts val="500"/>
              </a:spcAft>
            </a:pPr>
            <a:r>
              <a:rPr sz="2300" b="0">
                <a:solidFill>
                  <a:srgbClr val="000000"/>
                </a:solidFill>
                <a:latin typeface="Times New Roman"/>
              </a:rPr>
              <a:t>• This is affecting me because...</a:t>
            </a:r>
          </a:p>
          <a:p>
            <a:pPr>
              <a:lnSpc>
                <a:spcPct val="104000"/>
              </a:lnSpc>
              <a:spcAft>
                <a:spcPts val="500"/>
              </a:spcAft>
            </a:pPr>
            <a:r>
              <a:rPr sz="2300" b="0">
                <a:solidFill>
                  <a:srgbClr val="000000"/>
                </a:solidFill>
                <a:latin typeface="Times New Roman"/>
              </a:rPr>
              <a:t>• As a result, I am unable to...</a:t>
            </a:r>
          </a:p>
          <a:p>
            <a:pPr>
              <a:lnSpc>
                <a:spcPct val="104000"/>
              </a:lnSpc>
              <a:spcAft>
                <a:spcPts val="500"/>
              </a:spcAft>
            </a:pPr>
            <a:r>
              <a:rPr sz="2300" b="0">
                <a:solidFill>
                  <a:srgbClr val="000000"/>
                </a:solidFill>
                <a:latin typeface="Times New Roman"/>
              </a:rPr>
              <a:t>• I would be grateful if...</a:t>
            </a:r>
          </a:p>
          <a:p>
            <a:pPr>
              <a:lnSpc>
                <a:spcPct val="104000"/>
              </a:lnSpc>
              <a:spcAft>
                <a:spcPts val="500"/>
              </a:spcAft>
            </a:pPr>
            <a:r>
              <a:rPr sz="2300" b="0">
                <a:solidFill>
                  <a:srgbClr val="000000"/>
                </a:solidFill>
                <a:latin typeface="Times New Roman"/>
              </a:rPr>
              <a:t>• Please could you look into this matter?</a:t>
            </a:r>
          </a:p>
          <a:p>
            <a:pPr>
              <a:lnSpc>
                <a:spcPct val="104000"/>
              </a:lnSpc>
              <a:spcAft>
                <a:spcPts val="500"/>
              </a:spcAft>
            </a:pPr>
            <a:r>
              <a:rPr sz="2400" b="1">
                <a:solidFill>
                  <a:srgbClr val="000000"/>
                </a:solidFill>
                <a:latin typeface="Times New Roman"/>
              </a:rPr>
              <a:t>Keep your language clear, polite and formal.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Model Web Form Response</a:t>
            </a:r>
          </a:p>
        </p:txBody>
      </p:sp>
      <p:sp>
        <p:nvSpPr>
          <p:cNvPr id="3" name="TextBox 2"/>
          <p:cNvSpPr txBox="1"/>
          <p:nvPr/>
        </p:nvSpPr>
        <p:spPr>
          <a:xfrm>
            <a:off x="841248" y="1179576"/>
            <a:ext cx="10104120" cy="5504688"/>
          </a:xfrm>
          <a:prstGeom prst="rect">
            <a:avLst/>
          </a:prstGeom>
          <a:noFill/>
        </p:spPr>
        <p:txBody>
          <a:bodyPr wrap="square">
            <a:normAutofit/>
          </a:bodyPr>
          <a:lstStyle/>
          <a:p>
            <a:pPr>
              <a:lnSpc>
                <a:spcPct val="104000"/>
              </a:lnSpc>
              <a:spcAft>
                <a:spcPts val="500"/>
              </a:spcAft>
            </a:pPr>
            <a:r>
              <a:rPr sz="1800" b="1" dirty="0">
                <a:solidFill>
                  <a:srgbClr val="000000"/>
                </a:solidFill>
                <a:latin typeface="Times New Roman"/>
              </a:rPr>
              <a:t>Your name: Samira Ali</a:t>
            </a:r>
          </a:p>
          <a:p>
            <a:pPr>
              <a:lnSpc>
                <a:spcPct val="104000"/>
              </a:lnSpc>
              <a:spcAft>
                <a:spcPts val="500"/>
              </a:spcAft>
            </a:pPr>
            <a:r>
              <a:rPr sz="1800" b="1" dirty="0">
                <a:solidFill>
                  <a:srgbClr val="000000"/>
                </a:solidFill>
                <a:latin typeface="Times New Roman"/>
              </a:rPr>
              <a:t>Your email address: samira.ali@example.com</a:t>
            </a:r>
          </a:p>
          <a:p>
            <a:pPr>
              <a:lnSpc>
                <a:spcPct val="104000"/>
              </a:lnSpc>
              <a:spcAft>
                <a:spcPts val="500"/>
              </a:spcAft>
            </a:pPr>
            <a:r>
              <a:rPr sz="2000" dirty="0">
                <a:solidFill>
                  <a:srgbClr val="000000"/>
                </a:solidFill>
                <a:latin typeface="Times New Roman"/>
              </a:rPr>
              <a:t>I am writing to complain about ongoing problems with new </a:t>
            </a:r>
            <a:r>
              <a:rPr sz="2000" dirty="0" err="1">
                <a:solidFill>
                  <a:srgbClr val="000000"/>
                </a:solidFill>
                <a:latin typeface="Times New Roman"/>
              </a:rPr>
              <a:t>neighbours</a:t>
            </a:r>
            <a:r>
              <a:rPr sz="2000" dirty="0">
                <a:solidFill>
                  <a:srgbClr val="000000"/>
                </a:solidFill>
                <a:latin typeface="Times New Roman"/>
              </a:rPr>
              <a:t> at 14 Oak Street, next to my home. The issues have continued for several weeks, even though I spoke to them politely last week.</a:t>
            </a:r>
          </a:p>
          <a:p>
            <a:pPr>
              <a:lnSpc>
                <a:spcPct val="104000"/>
              </a:lnSpc>
              <a:spcAft>
                <a:spcPts val="500"/>
              </a:spcAft>
            </a:pPr>
            <a:r>
              <a:rPr sz="2000" dirty="0">
                <a:solidFill>
                  <a:srgbClr val="000000"/>
                </a:solidFill>
                <a:latin typeface="Times New Roman"/>
              </a:rPr>
              <a:t>The main problem is constant noise, especially loud music and shouting late at night. This often continues after midnight. There is also rubbish left outside their house and sometimes on the pavement, which looks untidy and attracts birds. In addition, they have parties at night, and visitors block driveways with their cars.</a:t>
            </a:r>
          </a:p>
          <a:p>
            <a:pPr>
              <a:lnSpc>
                <a:spcPct val="104000"/>
              </a:lnSpc>
              <a:spcAft>
                <a:spcPts val="500"/>
              </a:spcAft>
            </a:pPr>
            <a:r>
              <a:rPr sz="2000" dirty="0">
                <a:solidFill>
                  <a:srgbClr val="000000"/>
                </a:solidFill>
                <a:latin typeface="Times New Roman"/>
              </a:rPr>
              <a:t>These problems are affecting my family’s daily life. I cannot sleep properly, so I feel tired at work. My children find it difficult to study in the evening because of the noise. The rubbish also makes the street unpleasant for residents and visitors.</a:t>
            </a:r>
          </a:p>
          <a:p>
            <a:pPr>
              <a:lnSpc>
                <a:spcPct val="104000"/>
              </a:lnSpc>
              <a:spcAft>
                <a:spcPts val="500"/>
              </a:spcAft>
            </a:pPr>
            <a:r>
              <a:rPr sz="2000" dirty="0">
                <a:solidFill>
                  <a:srgbClr val="000000"/>
                </a:solidFill>
                <a:latin typeface="Times New Roman"/>
              </a:rPr>
              <a:t>I would be grateful if the council could contact the </a:t>
            </a:r>
            <a:r>
              <a:rPr sz="2000" dirty="0" err="1">
                <a:solidFill>
                  <a:srgbClr val="000000"/>
                </a:solidFill>
                <a:latin typeface="Times New Roman"/>
              </a:rPr>
              <a:t>neighbours</a:t>
            </a:r>
            <a:r>
              <a:rPr sz="2000" dirty="0">
                <a:solidFill>
                  <a:srgbClr val="000000"/>
                </a:solidFill>
                <a:latin typeface="Times New Roman"/>
              </a:rPr>
              <a:t> and remind them of their responsibilities. I would also like the area to be checked if the problems continue.</a:t>
            </a:r>
          </a:p>
          <a:p>
            <a:pPr>
              <a:lnSpc>
                <a:spcPct val="104000"/>
              </a:lnSpc>
              <a:spcAft>
                <a:spcPts val="500"/>
              </a:spcAft>
            </a:pPr>
            <a:r>
              <a:rPr sz="1700" b="1" dirty="0">
                <a:solidFill>
                  <a:srgbClr val="000000"/>
                </a:solidFill>
                <a:latin typeface="Times New Roman"/>
              </a:rPr>
              <a:t>Word count: 160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Check Your SPaG and Structure</a:t>
            </a:r>
          </a:p>
        </p:txBody>
      </p:sp>
      <p:sp>
        <p:nvSpPr>
          <p:cNvPr id="3" name="TextBox 2"/>
          <p:cNvSpPr txBox="1"/>
          <p:nvPr/>
        </p:nvSpPr>
        <p:spPr>
          <a:xfrm>
            <a:off x="841248" y="1225296"/>
            <a:ext cx="10104120" cy="4983480"/>
          </a:xfrm>
          <a:prstGeom prst="rect">
            <a:avLst/>
          </a:prstGeom>
          <a:noFill/>
        </p:spPr>
        <p:txBody>
          <a:bodyPr wrap="square">
            <a:normAutofit/>
          </a:bodyPr>
          <a:lstStyle/>
          <a:p>
            <a:pPr>
              <a:lnSpc>
                <a:spcPct val="104000"/>
              </a:lnSpc>
              <a:spcAft>
                <a:spcPts val="500"/>
              </a:spcAft>
            </a:pPr>
            <a:r>
              <a:rPr sz="2700" b="1">
                <a:solidFill>
                  <a:srgbClr val="000000"/>
                </a:solidFill>
                <a:latin typeface="Times New Roman"/>
              </a:rPr>
              <a:t>Before you finish, check:</a:t>
            </a:r>
          </a:p>
          <a:p>
            <a:pPr>
              <a:lnSpc>
                <a:spcPct val="104000"/>
              </a:lnSpc>
              <a:spcAft>
                <a:spcPts val="500"/>
              </a:spcAft>
            </a:pPr>
            <a:r>
              <a:rPr sz="2200" b="0">
                <a:solidFill>
                  <a:srgbClr val="000000"/>
                </a:solidFill>
                <a:latin typeface="Times New Roman"/>
              </a:rPr>
              <a:t>• Have I included my name and email address?</a:t>
            </a:r>
          </a:p>
          <a:p>
            <a:pPr>
              <a:lnSpc>
                <a:spcPct val="104000"/>
              </a:lnSpc>
              <a:spcAft>
                <a:spcPts val="500"/>
              </a:spcAft>
            </a:pPr>
            <a:r>
              <a:rPr sz="2200" b="0">
                <a:solidFill>
                  <a:srgbClr val="000000"/>
                </a:solidFill>
                <a:latin typeface="Times New Roman"/>
              </a:rPr>
              <a:t>• Have I explained why I am completing the web form?</a:t>
            </a:r>
          </a:p>
          <a:p>
            <a:pPr>
              <a:lnSpc>
                <a:spcPct val="104000"/>
              </a:lnSpc>
              <a:spcAft>
                <a:spcPts val="500"/>
              </a:spcAft>
            </a:pPr>
            <a:r>
              <a:rPr sz="2200" b="0">
                <a:solidFill>
                  <a:srgbClr val="000000"/>
                </a:solidFill>
                <a:latin typeface="Times New Roman"/>
              </a:rPr>
              <a:t>• Have I described the problems clearly?</a:t>
            </a:r>
          </a:p>
          <a:p>
            <a:pPr>
              <a:lnSpc>
                <a:spcPct val="104000"/>
              </a:lnSpc>
              <a:spcAft>
                <a:spcPts val="500"/>
              </a:spcAft>
            </a:pPr>
            <a:r>
              <a:rPr sz="2200" b="0">
                <a:solidFill>
                  <a:srgbClr val="000000"/>
                </a:solidFill>
                <a:latin typeface="Times New Roman"/>
              </a:rPr>
              <a:t>• Have I explained how the problems affect my life?</a:t>
            </a:r>
          </a:p>
          <a:p>
            <a:pPr>
              <a:lnSpc>
                <a:spcPct val="104000"/>
              </a:lnSpc>
              <a:spcAft>
                <a:spcPts val="500"/>
              </a:spcAft>
            </a:pPr>
            <a:r>
              <a:rPr sz="2200" b="0">
                <a:solidFill>
                  <a:srgbClr val="000000"/>
                </a:solidFill>
                <a:latin typeface="Times New Roman"/>
              </a:rPr>
              <a:t>• Have I included a polite conclusion?</a:t>
            </a:r>
          </a:p>
          <a:p>
            <a:pPr>
              <a:lnSpc>
                <a:spcPct val="104000"/>
              </a:lnSpc>
              <a:spcAft>
                <a:spcPts val="500"/>
              </a:spcAft>
            </a:pPr>
            <a:r>
              <a:rPr sz="2200" b="0">
                <a:solidFill>
                  <a:srgbClr val="000000"/>
                </a:solidFill>
                <a:latin typeface="Times New Roman"/>
              </a:rPr>
              <a:t>• Have I used full stops, commas and capital letters correctly?</a:t>
            </a:r>
          </a:p>
          <a:p>
            <a:pPr>
              <a:lnSpc>
                <a:spcPct val="104000"/>
              </a:lnSpc>
              <a:spcAft>
                <a:spcPts val="500"/>
              </a:spcAft>
            </a:pPr>
            <a:r>
              <a:rPr sz="2200" b="0">
                <a:solidFill>
                  <a:srgbClr val="000000"/>
                </a:solidFill>
                <a:latin typeface="Times New Roman"/>
              </a:rPr>
              <a:t>• Have I checked spelling and grammar?</a:t>
            </a:r>
          </a:p>
          <a:p>
            <a:pPr>
              <a:lnSpc>
                <a:spcPct val="104000"/>
              </a:lnSpc>
              <a:spcAft>
                <a:spcPts val="500"/>
              </a:spcAft>
            </a:pPr>
            <a:r>
              <a:rPr sz="2200" b="0">
                <a:solidFill>
                  <a:srgbClr val="000000"/>
                </a:solidFill>
                <a:latin typeface="Times New Roman"/>
              </a:rPr>
              <a:t>• Have I written about 150 to 200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Class Practice – Web Form Writing</a:t>
            </a:r>
          </a:p>
        </p:txBody>
      </p:sp>
      <p:sp>
        <p:nvSpPr>
          <p:cNvPr id="3" name="TextBox 2"/>
          <p:cNvSpPr txBox="1"/>
          <p:nvPr/>
        </p:nvSpPr>
        <p:spPr>
          <a:xfrm>
            <a:off x="841248" y="1170432"/>
            <a:ext cx="10104120" cy="4983480"/>
          </a:xfrm>
          <a:prstGeom prst="rect">
            <a:avLst/>
          </a:prstGeom>
          <a:noFill/>
        </p:spPr>
        <p:txBody>
          <a:bodyPr wrap="square">
            <a:normAutofit/>
          </a:bodyPr>
          <a:lstStyle/>
          <a:p>
            <a:pPr>
              <a:lnSpc>
                <a:spcPct val="104000"/>
              </a:lnSpc>
              <a:spcAft>
                <a:spcPts val="500"/>
              </a:spcAft>
            </a:pPr>
            <a:r>
              <a:rPr sz="2500" b="1">
                <a:solidFill>
                  <a:srgbClr val="000000"/>
                </a:solidFill>
                <a:latin typeface="Times New Roman"/>
              </a:rPr>
              <a:t>You live near a local park. Recently, there have been problems in the park.</a:t>
            </a:r>
          </a:p>
          <a:p>
            <a:pPr>
              <a:lnSpc>
                <a:spcPct val="104000"/>
              </a:lnSpc>
              <a:spcAft>
                <a:spcPts val="500"/>
              </a:spcAft>
            </a:pPr>
            <a:r>
              <a:rPr sz="2400" b="1">
                <a:solidFill>
                  <a:srgbClr val="000000"/>
                </a:solidFill>
                <a:latin typeface="Times New Roman"/>
              </a:rPr>
              <a:t>The problems are: broken benches, litter everywhere and teenagers making noise late in the evening.</a:t>
            </a:r>
          </a:p>
          <a:p>
            <a:pPr>
              <a:lnSpc>
                <a:spcPct val="104000"/>
              </a:lnSpc>
              <a:spcAft>
                <a:spcPts val="500"/>
              </a:spcAft>
            </a:pPr>
            <a:r>
              <a:rPr sz="2600" b="1">
                <a:solidFill>
                  <a:srgbClr val="000000"/>
                </a:solidFill>
                <a:latin typeface="Times New Roman"/>
              </a:rPr>
              <a:t>Write a complaint on the council web form.</a:t>
            </a:r>
          </a:p>
          <a:p>
            <a:pPr>
              <a:lnSpc>
                <a:spcPct val="104000"/>
              </a:lnSpc>
              <a:spcAft>
                <a:spcPts val="500"/>
              </a:spcAft>
            </a:pPr>
            <a:r>
              <a:rPr sz="2500" b="1">
                <a:solidFill>
                  <a:srgbClr val="000000"/>
                </a:solidFill>
                <a:latin typeface="Times New Roman"/>
              </a:rPr>
              <a:t>In your complaint, you should:</a:t>
            </a:r>
          </a:p>
          <a:p>
            <a:pPr>
              <a:lnSpc>
                <a:spcPct val="104000"/>
              </a:lnSpc>
              <a:spcAft>
                <a:spcPts val="500"/>
              </a:spcAft>
            </a:pPr>
            <a:r>
              <a:rPr sz="2200" b="0">
                <a:solidFill>
                  <a:srgbClr val="000000"/>
                </a:solidFill>
                <a:latin typeface="Times New Roman"/>
              </a:rPr>
              <a:t>• describe the problems in the park</a:t>
            </a:r>
          </a:p>
          <a:p>
            <a:pPr>
              <a:lnSpc>
                <a:spcPct val="104000"/>
              </a:lnSpc>
              <a:spcAft>
                <a:spcPts val="500"/>
              </a:spcAft>
            </a:pPr>
            <a:r>
              <a:rPr sz="2200" b="0">
                <a:solidFill>
                  <a:srgbClr val="000000"/>
                </a:solidFill>
                <a:latin typeface="Times New Roman"/>
              </a:rPr>
              <a:t>• explain how these problems affect local residents</a:t>
            </a:r>
          </a:p>
          <a:p>
            <a:pPr>
              <a:lnSpc>
                <a:spcPct val="104000"/>
              </a:lnSpc>
              <a:spcAft>
                <a:spcPts val="500"/>
              </a:spcAft>
            </a:pPr>
            <a:r>
              <a:rPr sz="2200" b="0">
                <a:solidFill>
                  <a:srgbClr val="000000"/>
                </a:solidFill>
                <a:latin typeface="Times New Roman"/>
              </a:rPr>
              <a:t>• say what you would like the council to do</a:t>
            </a:r>
          </a:p>
          <a:p>
            <a:pPr>
              <a:lnSpc>
                <a:spcPct val="104000"/>
              </a:lnSpc>
              <a:spcAft>
                <a:spcPts val="500"/>
              </a:spcAft>
            </a:pPr>
            <a:r>
              <a:rPr sz="2600" b="1">
                <a:solidFill>
                  <a:srgbClr val="000000"/>
                </a:solidFill>
                <a:latin typeface="Times New Roman"/>
              </a:rPr>
              <a:t>Aim to write 150 to 200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10287000" cy="685800"/>
          </a:xfrm>
        </p:spPr>
        <p:txBody>
          <a:bodyPr/>
          <a:lstStyle/>
          <a:p>
            <a:pPr algn="l"/>
            <a:r>
              <a:rPr sz="3400" b="1">
                <a:solidFill>
                  <a:srgbClr val="C00000"/>
                </a:solidFill>
                <a:latin typeface="Times New Roman"/>
              </a:rPr>
              <a:t>Homework – Web Form Writing</a:t>
            </a:r>
          </a:p>
        </p:txBody>
      </p:sp>
      <p:sp>
        <p:nvSpPr>
          <p:cNvPr id="3" name="TextBox 2"/>
          <p:cNvSpPr txBox="1"/>
          <p:nvPr/>
        </p:nvSpPr>
        <p:spPr>
          <a:xfrm>
            <a:off x="841248" y="1170432"/>
            <a:ext cx="10104120" cy="4983480"/>
          </a:xfrm>
          <a:prstGeom prst="rect">
            <a:avLst/>
          </a:prstGeom>
          <a:noFill/>
        </p:spPr>
        <p:txBody>
          <a:bodyPr wrap="square">
            <a:normAutofit/>
          </a:bodyPr>
          <a:lstStyle/>
          <a:p>
            <a:pPr>
              <a:lnSpc>
                <a:spcPct val="104000"/>
              </a:lnSpc>
              <a:spcAft>
                <a:spcPts val="500"/>
              </a:spcAft>
            </a:pPr>
            <a:r>
              <a:rPr sz="2500" b="1">
                <a:solidFill>
                  <a:srgbClr val="000000"/>
                </a:solidFill>
                <a:latin typeface="Times New Roman"/>
              </a:rPr>
              <a:t>Your street has problems with missed bin collections.</a:t>
            </a:r>
          </a:p>
          <a:p>
            <a:pPr>
              <a:lnSpc>
                <a:spcPct val="104000"/>
              </a:lnSpc>
              <a:spcAft>
                <a:spcPts val="500"/>
              </a:spcAft>
            </a:pPr>
            <a:r>
              <a:rPr sz="2400" b="1">
                <a:solidFill>
                  <a:srgbClr val="000000"/>
                </a:solidFill>
                <a:latin typeface="Times New Roman"/>
              </a:rPr>
              <a:t>The bins have not been collected for two weeks, rubbish is building up and there is a bad smell.</a:t>
            </a:r>
          </a:p>
          <a:p>
            <a:pPr>
              <a:lnSpc>
                <a:spcPct val="104000"/>
              </a:lnSpc>
              <a:spcAft>
                <a:spcPts val="500"/>
              </a:spcAft>
            </a:pPr>
            <a:r>
              <a:rPr sz="2600" b="1">
                <a:solidFill>
                  <a:srgbClr val="000000"/>
                </a:solidFill>
                <a:latin typeface="Times New Roman"/>
              </a:rPr>
              <a:t>Write a complaint on the council web form.</a:t>
            </a:r>
          </a:p>
          <a:p>
            <a:pPr>
              <a:lnSpc>
                <a:spcPct val="104000"/>
              </a:lnSpc>
              <a:spcAft>
                <a:spcPts val="500"/>
              </a:spcAft>
            </a:pPr>
            <a:r>
              <a:rPr sz="2500" b="1">
                <a:solidFill>
                  <a:srgbClr val="000000"/>
                </a:solidFill>
                <a:latin typeface="Times New Roman"/>
              </a:rPr>
              <a:t>In your complaint, you should:</a:t>
            </a:r>
          </a:p>
          <a:p>
            <a:pPr>
              <a:lnSpc>
                <a:spcPct val="104000"/>
              </a:lnSpc>
              <a:spcAft>
                <a:spcPts val="500"/>
              </a:spcAft>
            </a:pPr>
            <a:r>
              <a:rPr sz="2200" b="0">
                <a:solidFill>
                  <a:srgbClr val="000000"/>
                </a:solidFill>
                <a:latin typeface="Times New Roman"/>
              </a:rPr>
              <a:t>• describe the problems with the missed bin collections</a:t>
            </a:r>
          </a:p>
          <a:p>
            <a:pPr>
              <a:lnSpc>
                <a:spcPct val="104000"/>
              </a:lnSpc>
              <a:spcAft>
                <a:spcPts val="500"/>
              </a:spcAft>
            </a:pPr>
            <a:r>
              <a:rPr sz="2200" b="0">
                <a:solidFill>
                  <a:srgbClr val="000000"/>
                </a:solidFill>
                <a:latin typeface="Times New Roman"/>
              </a:rPr>
              <a:t>• explain how these problems affect you and your neighbours</a:t>
            </a:r>
          </a:p>
          <a:p>
            <a:pPr>
              <a:lnSpc>
                <a:spcPct val="104000"/>
              </a:lnSpc>
              <a:spcAft>
                <a:spcPts val="500"/>
              </a:spcAft>
            </a:pPr>
            <a:r>
              <a:rPr sz="2200" b="0">
                <a:solidFill>
                  <a:srgbClr val="000000"/>
                </a:solidFill>
                <a:latin typeface="Times New Roman"/>
              </a:rPr>
              <a:t>• say what action you would like the council to take</a:t>
            </a:r>
          </a:p>
          <a:p>
            <a:pPr>
              <a:lnSpc>
                <a:spcPct val="104000"/>
              </a:lnSpc>
              <a:spcAft>
                <a:spcPts val="500"/>
              </a:spcAft>
            </a:pPr>
            <a:r>
              <a:rPr sz="2600" b="1">
                <a:solidFill>
                  <a:srgbClr val="000000"/>
                </a:solidFill>
                <a:latin typeface="Times New Roman"/>
              </a:rPr>
              <a:t>Aim to write 150 to 200 words.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339</TotalTime>
  <Words>900</Words>
  <Application>Microsoft Office PowerPoint</Application>
  <PresentationFormat>Widescreen</PresentationFormat>
  <Paragraphs>91</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Times New Roman</vt:lpstr>
      <vt:lpstr>Office Theme</vt:lpstr>
      <vt:lpstr>Functional Skills English Level 1 Web Form Writing</vt:lpstr>
      <vt:lpstr>Session Aims</vt:lpstr>
      <vt:lpstr>Pearson Web Form Task</vt:lpstr>
      <vt:lpstr>What Is a Web Form?</vt:lpstr>
      <vt:lpstr>Purpose and Audience</vt:lpstr>
      <vt:lpstr>Pearson Web Form Template</vt:lpstr>
      <vt:lpstr>Explaining the Layout</vt:lpstr>
      <vt:lpstr>Useful Web Form Language</vt:lpstr>
      <vt:lpstr>Model Web Form Response</vt:lpstr>
      <vt:lpstr>Check Your SPaG and Structure</vt:lpstr>
      <vt:lpstr>Class Practice – Web Form Writing</vt:lpstr>
      <vt:lpstr>Homework – Web Form Writing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Shama Qurashi</dc:creator>
  <cp:lastModifiedBy>Shama Qurashi</cp:lastModifiedBy>
  <cp:revision>11</cp:revision>
  <dcterms:created xsi:type="dcterms:W3CDTF">2025-06-03T17:54:40Z</dcterms:created>
  <dcterms:modified xsi:type="dcterms:W3CDTF">2026-08-26T00:14:29Z</dcterms:modified>
</cp:coreProperties>
</file>