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256" r:id="rId4"/>
    <p:sldId id="257" r:id="rId3"/>
    <p:sldId id="258" r:id="rId2"/>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24" autoAdjust="0"/>
    <p:restoredTop sz="94660"/>
  </p:normalViewPr>
  <p:slideViewPr>
    <p:cSldViewPr snapToGrid="0">
      <p:cViewPr varScale="1">
        <p:scale>
          <a:sx n="74" d="100"/>
          <a:sy n="74" d="100"/>
        </p:scale>
        <p:origin x="811"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3.xml"/><Relationship Id="rId3" Type="http://schemas.openxmlformats.org/officeDocument/2006/relationships/slide" Target="slides/slide2.xml"/><Relationship Id="rId4" Type="http://schemas.openxmlformats.org/officeDocument/2006/relationships/slide" Target="slides/slide1.xml"/><Relationship Id="rId5" Type="http://schemas.openxmlformats.org/officeDocument/2006/relationships/notesMaster" Target="notesMasters/notesMaster1.xml"/><Relationship Id="rId6" Type="http://schemas.openxmlformats.org/officeDocument/2006/relationships/presProps" Target="presProps.xml"/><Relationship Id="rId7" Type="http://schemas.openxmlformats.org/officeDocument/2006/relationships/viewProps" Target="viewProps.xml"/><Relationship Id="rId8" Type="http://schemas.openxmlformats.org/officeDocument/2006/relationships/theme" Target="theme/theme1.xml"/><Relationship Id="rId9" Type="http://schemas.openxmlformats.org/officeDocument/2006/relationships/tableStyles" Target="tableStyles.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5F42DD-19B6-45E4-9F84-04A08055352A}" type="datetimeFigureOut">
              <a:rPr lang="en-GB" smtClean="0"/>
              <a:t>06/09/2026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3E0FA4-A40B-401D-83E2-2D1E39F4957C}" type="slidenum">
              <a:rPr lang="en-GB" smtClean="0"/>
              <a:t>‹#›</a:t>
            </a:fld>
            <a:endParaRPr lang="en-GB"/>
          </a:p>
        </p:txBody>
      </p:sp>
    </p:spTree>
    <p:extLst>
      <p:ext uri="{BB962C8B-B14F-4D97-AF65-F5344CB8AC3E}">
        <p14:creationId xmlns:p14="http://schemas.microsoft.com/office/powerpoint/2010/main" val="10812161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22555-DE9B-AEEF-759C-2756ABD6E255}"/>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6073D8E-F493-DC81-B589-B60A0C86E14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781D142-6015-ED63-7C15-538C1827028E}"/>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06/09/2026</a:t>
            </a:fld>
            <a:endParaRPr lang="en-GB"/>
          </a:p>
        </p:txBody>
      </p:sp>
      <p:sp>
        <p:nvSpPr>
          <p:cNvPr id="5" name="Footer Placeholder 4">
            <a:extLst>
              <a:ext uri="{FF2B5EF4-FFF2-40B4-BE49-F238E27FC236}">
                <a16:creationId xmlns:a16="http://schemas.microsoft.com/office/drawing/2014/main" id="{83FEE2CE-4C8F-9DA8-2698-2AA93431C142}"/>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8B9191B2-CA80-E29F-35EB-F1597201333E}"/>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1614691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83F9E-987E-1A77-6787-D36122713FE0}"/>
              </a:ext>
            </a:extLst>
          </p:cNvPr>
          <p:cNvSpPr>
            <a:spLocks noGrp="1"/>
          </p:cNvSpPr>
          <p:nvPr>
            <p:ph type="title"/>
          </p:nvPr>
        </p:nvSpPr>
        <p:spPr>
          <a:xfrm>
            <a:off x="838200" y="785091"/>
            <a:ext cx="8933873" cy="905597"/>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8386417-A300-E5CA-330C-EED731F50A16}"/>
              </a:ext>
            </a:extLst>
          </p:cNvPr>
          <p:cNvSpPr>
            <a:spLocks noGrp="1"/>
          </p:cNvSpPr>
          <p:nvPr>
            <p:ph idx="1"/>
          </p:nvPr>
        </p:nvSpPr>
        <p:spPr>
          <a:xfrm>
            <a:off x="838200" y="2493817"/>
            <a:ext cx="9035473" cy="36831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62D3904-3D2E-E5C7-B414-0F4031D61C76}"/>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06/09/2026</a:t>
            </a:fld>
            <a:endParaRPr lang="en-GB"/>
          </a:p>
        </p:txBody>
      </p:sp>
      <p:sp>
        <p:nvSpPr>
          <p:cNvPr id="5" name="Footer Placeholder 4">
            <a:extLst>
              <a:ext uri="{FF2B5EF4-FFF2-40B4-BE49-F238E27FC236}">
                <a16:creationId xmlns:a16="http://schemas.microsoft.com/office/drawing/2014/main" id="{FF7BF4D4-7A77-53C6-234B-C44A79FBEA35}"/>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BD541E90-2F47-3ED2-90AF-C21EDBCDCE63}"/>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2571342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D4C74-959F-E2D8-6EF0-EAD26F755604}"/>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A305E7B-9661-695C-AFED-637C0E7994F5}"/>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FBB76D-C12F-2B65-0E36-E5F09723D8B5}"/>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06/09/2026</a:t>
            </a:fld>
            <a:endParaRPr lang="en-GB"/>
          </a:p>
        </p:txBody>
      </p:sp>
      <p:sp>
        <p:nvSpPr>
          <p:cNvPr id="5" name="Footer Placeholder 4">
            <a:extLst>
              <a:ext uri="{FF2B5EF4-FFF2-40B4-BE49-F238E27FC236}">
                <a16:creationId xmlns:a16="http://schemas.microsoft.com/office/drawing/2014/main" id="{538551CB-25F2-73DC-721E-D191F0C6B8DA}"/>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7A41E876-123F-AF57-A844-9440CF7E9678}"/>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34829865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DB34A-D421-A661-15CE-57F90CCC36C2}"/>
              </a:ext>
            </a:extLst>
          </p:cNvPr>
          <p:cNvSpPr>
            <a:spLocks noGrp="1"/>
          </p:cNvSpPr>
          <p:nvPr>
            <p:ph type="title"/>
          </p:nvPr>
        </p:nvSpPr>
        <p:spPr>
          <a:xfrm>
            <a:off x="838200" y="785091"/>
            <a:ext cx="8933873" cy="905597"/>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6494F31-E0FA-6093-595C-3F7E11328CE5}"/>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7A0D491-BFC9-F100-70D4-9CE33BA87883}"/>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DF7CB90-4DB7-BDBB-8A7F-FBE92CB4C9FF}"/>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06/09/2026</a:t>
            </a:fld>
            <a:endParaRPr lang="en-GB"/>
          </a:p>
        </p:txBody>
      </p:sp>
      <p:sp>
        <p:nvSpPr>
          <p:cNvPr id="6" name="Footer Placeholder 5">
            <a:extLst>
              <a:ext uri="{FF2B5EF4-FFF2-40B4-BE49-F238E27FC236}">
                <a16:creationId xmlns:a16="http://schemas.microsoft.com/office/drawing/2014/main" id="{C365FFB2-8B55-77DF-4140-C1309A06488D}"/>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C94B5DEC-9939-7A6A-EE63-F714544539AB}"/>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30984787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348AC-D03F-38B3-C063-4EAEB6BF9E15}"/>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6D902DF-76AC-998E-8516-498F82CA4AB9}"/>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5F645B8-4BD0-394D-E608-CE360823A52C}"/>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841CA34-317F-8D2F-63FB-6D3B6DF5BD50}"/>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FE9427E-4F3E-DB05-B45A-D52704189E77}"/>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8E18C63-B2B7-4C36-38DD-3F8BEF88B641}"/>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06/09/2026</a:t>
            </a:fld>
            <a:endParaRPr lang="en-GB"/>
          </a:p>
        </p:txBody>
      </p:sp>
      <p:sp>
        <p:nvSpPr>
          <p:cNvPr id="8" name="Footer Placeholder 7">
            <a:extLst>
              <a:ext uri="{FF2B5EF4-FFF2-40B4-BE49-F238E27FC236}">
                <a16:creationId xmlns:a16="http://schemas.microsoft.com/office/drawing/2014/main" id="{58B06B58-FA0E-E1B9-53B1-DE61431795CC}"/>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60F6157E-A8D6-8FC2-0D76-E5C061DE2217}"/>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2572537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ABCE6-05A7-CBCC-4DA2-9FBE11FCFA74}"/>
              </a:ext>
            </a:extLst>
          </p:cNvPr>
          <p:cNvSpPr>
            <a:spLocks noGrp="1"/>
          </p:cNvSpPr>
          <p:nvPr>
            <p:ph type="title"/>
          </p:nvPr>
        </p:nvSpPr>
        <p:spPr>
          <a:xfrm>
            <a:off x="838200" y="785091"/>
            <a:ext cx="8933873" cy="905597"/>
          </a:xfrm>
          <a:prstGeom prst="rect">
            <a:avLst/>
          </a:prstGeo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2B3ADFF-B61C-1C0D-0708-AB9767EF1972}"/>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06/09/2026</a:t>
            </a:fld>
            <a:endParaRPr lang="en-GB"/>
          </a:p>
        </p:txBody>
      </p:sp>
      <p:sp>
        <p:nvSpPr>
          <p:cNvPr id="4" name="Footer Placeholder 3">
            <a:extLst>
              <a:ext uri="{FF2B5EF4-FFF2-40B4-BE49-F238E27FC236}">
                <a16:creationId xmlns:a16="http://schemas.microsoft.com/office/drawing/2014/main" id="{330B493D-C55F-3962-DD24-58EC571E0B11}"/>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6710DDA7-9520-D04D-CC1F-4C4C6439339C}"/>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1939244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72212C-D0F3-E6F9-9B61-2637ACFCBC27}"/>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06/09/2026</a:t>
            </a:fld>
            <a:endParaRPr lang="en-GB"/>
          </a:p>
        </p:txBody>
      </p:sp>
      <p:sp>
        <p:nvSpPr>
          <p:cNvPr id="3" name="Footer Placeholder 2">
            <a:extLst>
              <a:ext uri="{FF2B5EF4-FFF2-40B4-BE49-F238E27FC236}">
                <a16:creationId xmlns:a16="http://schemas.microsoft.com/office/drawing/2014/main" id="{3A46CF8A-22B3-6AC1-E3F3-B1F8C861CCE0}"/>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B3030059-D815-1D89-5DCB-2AEACA3584CB}"/>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481054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701EC-532E-7C70-4AE8-35FE7938B72F}"/>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853394D-CF62-E631-900F-B8C9544F6AA4}"/>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BA28518-0B9A-92D6-5440-73876E1690B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ADFA74-1865-5D9B-0419-26D8AC893BB1}"/>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06/09/2026</a:t>
            </a:fld>
            <a:endParaRPr lang="en-GB"/>
          </a:p>
        </p:txBody>
      </p:sp>
      <p:sp>
        <p:nvSpPr>
          <p:cNvPr id="6" name="Footer Placeholder 5">
            <a:extLst>
              <a:ext uri="{FF2B5EF4-FFF2-40B4-BE49-F238E27FC236}">
                <a16:creationId xmlns:a16="http://schemas.microsoft.com/office/drawing/2014/main" id="{BBBD8011-1FD6-2B6A-3684-C3AA34A3D0EA}"/>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C2C83997-6E48-CFAE-FDFD-73D80E646DD4}"/>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2596925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9DCD7-F8AA-EC14-B3D8-14659EC3423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F00AB6C-2D3E-4027-9FE1-5C3316B3FB87}"/>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B00B026-3CF9-FA32-FED5-BB2121FF9DF8}"/>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AC1C9B-01DC-E149-A021-C7DCD23F456C}"/>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06/09/2026</a:t>
            </a:fld>
            <a:endParaRPr lang="en-GB"/>
          </a:p>
        </p:txBody>
      </p:sp>
      <p:sp>
        <p:nvSpPr>
          <p:cNvPr id="6" name="Footer Placeholder 5">
            <a:extLst>
              <a:ext uri="{FF2B5EF4-FFF2-40B4-BE49-F238E27FC236}">
                <a16:creationId xmlns:a16="http://schemas.microsoft.com/office/drawing/2014/main" id="{4265E94F-2AC1-4B09-7F33-3FAD06AFFF4C}"/>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8E690046-233A-405D-5FAC-048A88D3DBC3}"/>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1334492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7687E-86C6-018B-B4E3-45E2F2D02911}"/>
              </a:ext>
            </a:extLst>
          </p:cNvPr>
          <p:cNvSpPr>
            <a:spLocks noGrp="1"/>
          </p:cNvSpPr>
          <p:nvPr>
            <p:ph type="title"/>
          </p:nvPr>
        </p:nvSpPr>
        <p:spPr>
          <a:xfrm>
            <a:off x="838200" y="785091"/>
            <a:ext cx="8933873" cy="905597"/>
          </a:xfrm>
          <a:prstGeom prst="rect">
            <a:avLst/>
          </a:prstGeom>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2016E89-E38E-D0C8-C364-F1F3442BF9C2}"/>
              </a:ext>
            </a:extLst>
          </p:cNvPr>
          <p:cNvSpPr>
            <a:spLocks noGrp="1"/>
          </p:cNvSpPr>
          <p:nvPr>
            <p:ph type="body" orient="vert" idx="1"/>
          </p:nvPr>
        </p:nvSpPr>
        <p:spPr>
          <a:xfrm>
            <a:off x="838200" y="2493817"/>
            <a:ext cx="9035473" cy="368314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BDF9A2A-76DE-E3D4-5245-317CD25B477E}"/>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06/09/2026</a:t>
            </a:fld>
            <a:endParaRPr lang="en-GB"/>
          </a:p>
        </p:txBody>
      </p:sp>
      <p:sp>
        <p:nvSpPr>
          <p:cNvPr id="5" name="Footer Placeholder 4">
            <a:extLst>
              <a:ext uri="{FF2B5EF4-FFF2-40B4-BE49-F238E27FC236}">
                <a16:creationId xmlns:a16="http://schemas.microsoft.com/office/drawing/2014/main" id="{383C6FBF-AA26-B2EA-D50A-9E2FC8C70F0A}"/>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FD37A4F2-74D3-AE7C-07DE-DD0842A81F35}"/>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3298759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F59DD9B-6984-2859-2D2E-B9D481BEE3BC}"/>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E7D3799-F73C-F51D-946A-FC2ACFD0FD62}"/>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AF97758-8DD0-B754-3EB4-5295576193AB}"/>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06/09/2026</a:t>
            </a:fld>
            <a:endParaRPr lang="en-GB"/>
          </a:p>
        </p:txBody>
      </p:sp>
      <p:sp>
        <p:nvSpPr>
          <p:cNvPr id="5" name="Footer Placeholder 4">
            <a:extLst>
              <a:ext uri="{FF2B5EF4-FFF2-40B4-BE49-F238E27FC236}">
                <a16:creationId xmlns:a16="http://schemas.microsoft.com/office/drawing/2014/main" id="{00D7815F-96E3-3E07-0FDA-D54E95082D83}"/>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2AEB836F-8CB6-0B80-0A34-8141C0DF2432}"/>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136691029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F26CECA-7507-59ED-1F74-7267AE39E54B}"/>
              </a:ext>
            </a:extLst>
          </p:cNvPr>
          <p:cNvSpPr/>
          <p:nvPr userDrawn="1"/>
        </p:nvSpPr>
        <p:spPr>
          <a:xfrm>
            <a:off x="286327" y="230909"/>
            <a:ext cx="11647055" cy="6373091"/>
          </a:xfrm>
          <a:prstGeom prst="rect">
            <a:avLst/>
          </a:prstGeom>
          <a:noFill/>
          <a:ln w="381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11" name="Picture 10" descr="A logo for a company&#10;&#10;AI-generated content may be incorrect.">
            <a:extLst>
              <a:ext uri="{FF2B5EF4-FFF2-40B4-BE49-F238E27FC236}">
                <a16:creationId xmlns:a16="http://schemas.microsoft.com/office/drawing/2014/main" id="{E870D2A2-447F-D7D3-BE75-B19EF23AB091}"/>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248002" y="5122426"/>
            <a:ext cx="1542158" cy="1352265"/>
          </a:xfrm>
          <a:prstGeom prst="rect">
            <a:avLst/>
          </a:prstGeom>
        </p:spPr>
      </p:pic>
    </p:spTree>
    <p:extLst>
      <p:ext uri="{BB962C8B-B14F-4D97-AF65-F5344CB8AC3E}">
        <p14:creationId xmlns:p14="http://schemas.microsoft.com/office/powerpoint/2010/main" val="28766977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Vertical Title 1"/>
          <p:cNvSpPr>
            <a:spLocks noGrp="1"/>
          </p:cNvSpPr>
          <p:nvPr>
            <p:ph type="title" orient="vert"/>
          </p:nvPr>
        </p:nvSpPr>
        <p:spPr/>
        <p:txBody>
          <a:bodyPr/>
          <a:lstStyle/>
          <a:p/>
        </p:txBody>
      </p:sp>
      <p:sp>
        <p:nvSpPr>
          <p:cNvPr id="3" name="Vertical Text Placeholder 2"/>
          <p:cNvSpPr>
            <a:spLocks noGrp="1"/>
          </p:cNvSpPr>
          <p:nvPr>
            <p:ph type="body" idx="1" orient="vert"/>
          </p:nvPr>
        </p:nvSpPr>
        <p:spPr/>
        <p:txBody>
          <a:bodyPr/>
          <a:lstStyle/>
          <a:p/>
        </p:txBody>
      </p:sp>
      <p:sp>
        <p:nvSpPr>
          <p:cNvPr id="4" name="TextBox 3"/>
          <p:cNvSpPr txBox="1"/>
          <p:nvPr/>
        </p:nvSpPr>
        <p:spPr>
          <a:xfrm>
            <a:off x="960120" y="822960"/>
            <a:ext cx="10241280" cy="365760"/>
          </a:xfrm>
          <a:prstGeom prst="rect">
            <a:avLst/>
          </a:prstGeom>
          <a:noFill/>
        </p:spPr>
        <p:txBody>
          <a:bodyPr wrap="square" lIns="50800" rIns="50800" tIns="25400" bIns="25400" anchor="t">
            <a:spAutoFit/>
          </a:bodyPr>
          <a:lstStyle/>
          <a:p>
            <a:pPr algn="ctr">
              <a:lnSpc>
                <a:spcPct val="106000"/>
              </a:lnSpc>
              <a:spcAft>
                <a:spcPts val="200"/>
              </a:spcAft>
            </a:pPr>
            <a:r>
              <a:rPr sz="2000" b="1">
                <a:solidFill>
                  <a:srgbClr val="1C345B"/>
                </a:solidFill>
                <a:latin typeface="Aptos"/>
              </a:rPr>
              <a:t>FUNCTIONAL SKILLS ENGLISH ENTRY 3</a:t>
            </a:r>
          </a:p>
        </p:txBody>
      </p:sp>
      <p:sp>
        <p:nvSpPr>
          <p:cNvPr id="5" name="TextBox 4"/>
          <p:cNvSpPr txBox="1"/>
          <p:nvPr/>
        </p:nvSpPr>
        <p:spPr>
          <a:xfrm>
            <a:off x="914400" y="1463040"/>
            <a:ext cx="10515600" cy="731520"/>
          </a:xfrm>
          <a:prstGeom prst="rect">
            <a:avLst/>
          </a:prstGeom>
          <a:noFill/>
        </p:spPr>
        <p:txBody>
          <a:bodyPr wrap="square" lIns="50800" rIns="50800" tIns="25400" bIns="25400" anchor="t">
            <a:spAutoFit/>
          </a:bodyPr>
          <a:lstStyle/>
          <a:p>
            <a:pPr algn="ctr">
              <a:lnSpc>
                <a:spcPct val="106000"/>
              </a:lnSpc>
              <a:spcAft>
                <a:spcPts val="200"/>
              </a:spcAft>
            </a:pPr>
            <a:r>
              <a:rPr sz="4800" b="1">
                <a:solidFill>
                  <a:srgbClr val="6F41A7"/>
                </a:solidFill>
                <a:latin typeface="Aptos"/>
              </a:rPr>
              <a:t>Text Purpose</a:t>
            </a:r>
          </a:p>
        </p:txBody>
      </p:sp>
      <p:sp>
        <p:nvSpPr>
          <p:cNvPr id="6" name="TextBox 5"/>
          <p:cNvSpPr txBox="1"/>
          <p:nvPr/>
        </p:nvSpPr>
        <p:spPr>
          <a:xfrm>
            <a:off x="1371600" y="2331720"/>
            <a:ext cx="9509760" cy="411480"/>
          </a:xfrm>
          <a:prstGeom prst="rect">
            <a:avLst/>
          </a:prstGeom>
          <a:noFill/>
        </p:spPr>
        <p:txBody>
          <a:bodyPr wrap="square" lIns="50800" rIns="50800" tIns="25400" bIns="25400" anchor="t">
            <a:spAutoFit/>
          </a:bodyPr>
          <a:lstStyle/>
          <a:p>
            <a:pPr algn="ctr">
              <a:lnSpc>
                <a:spcPct val="106000"/>
              </a:lnSpc>
              <a:spcAft>
                <a:spcPts val="200"/>
              </a:spcAft>
            </a:pPr>
            <a:r>
              <a:rPr sz="2400" b="1">
                <a:solidFill>
                  <a:srgbClr val="1C345B"/>
                </a:solidFill>
                <a:latin typeface="Aptos"/>
              </a:rPr>
              <a:t>Functional Skills English Entry 3 | Reading Skills</a:t>
            </a:r>
          </a:p>
        </p:txBody>
      </p:sp>
      <p:sp>
        <p:nvSpPr>
          <p:cNvPr id="7" name="Rounded Rectangle 6"/>
          <p:cNvSpPr/>
          <p:nvPr/>
        </p:nvSpPr>
        <p:spPr>
          <a:xfrm>
            <a:off x="2743200" y="3200400"/>
            <a:ext cx="6675120" cy="1005840"/>
          </a:xfrm>
          <a:prstGeom prst="roundRect">
            <a:avLst/>
          </a:prstGeom>
          <a:solidFill>
            <a:srgbClr val="F3EEFA"/>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ctr">
              <a:spcAft>
                <a:spcPts val="500"/>
              </a:spcAft>
            </a:pPr>
            <a:r>
              <a:rPr sz="2100" b="1">
                <a:solidFill>
                  <a:srgbClr val="6F41A7"/>
                </a:solidFill>
                <a:latin typeface="Aptos"/>
              </a:rPr>
              <a:t>Today’s focus</a:t>
            </a:r>
          </a:p>
          <a:p>
            <a:pPr algn="ctr">
              <a:lnSpc>
                <a:spcPct val="105000"/>
              </a:lnSpc>
              <a:spcAft>
                <a:spcPts val="200"/>
              </a:spcAft>
            </a:pPr>
            <a:r>
              <a:rPr sz="1800">
                <a:solidFill>
                  <a:srgbClr val="1C345B"/>
                </a:solidFill>
                <a:latin typeface="Aptos"/>
              </a:rPr>
              <a:t>Read smarter. Answer exam questions with confidence.</a:t>
            </a:r>
          </a:p>
        </p:txBody>
      </p:sp>
      <p:pic>
        <p:nvPicPr>
          <p:cNvPr id="8" name="Picture 7" descr="image2.png"/>
          <p:cNvPicPr>
            <a:picLocks noChangeAspect="1"/>
          </p:cNvPicPr>
          <p:nvPr/>
        </p:nvPicPr>
        <p:blipFill>
          <a:blip r:embed="rId2"/>
          <a:stretch>
            <a:fillRect/>
          </a:stretch>
        </p:blipFill>
        <p:spPr>
          <a:xfrm>
            <a:off x="4861637" y="4251960"/>
            <a:ext cx="2072485" cy="1737360"/>
          </a:xfrm>
          <a:prstGeom prst="rect">
            <a:avLst/>
          </a:prstGeom>
        </p:spPr>
      </p:pic>
      <p:sp>
        <p:nvSpPr>
          <p:cNvPr id="9" name="TextBox 8"/>
          <p:cNvSpPr txBox="1"/>
          <p:nvPr/>
        </p:nvSpPr>
        <p:spPr>
          <a:xfrm>
            <a:off x="4892040" y="6510528"/>
            <a:ext cx="2286000" cy="219456"/>
          </a:xfrm>
          <a:prstGeom prst="rect">
            <a:avLst/>
          </a:prstGeom>
          <a:noFill/>
        </p:spPr>
        <p:txBody>
          <a:bodyPr wrap="square" lIns="50800" rIns="50800" tIns="25400" bIns="25400" anchor="t">
            <a:spAutoFit/>
          </a:bodyPr>
          <a:lstStyle/>
          <a:p>
            <a:pPr algn="ctr">
              <a:lnSpc>
                <a:spcPct val="106000"/>
              </a:lnSpc>
              <a:spcAft>
                <a:spcPts val="200"/>
              </a:spcAft>
            </a:pPr>
            <a:r>
              <a:rPr sz="900" b="0">
                <a:solidFill>
                  <a:srgbClr val="6E6E6E"/>
                </a:solidFill>
                <a:latin typeface="Aptos"/>
              </a:rPr>
              <a:t>Text Purpose  |  1/16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Vertical Title 1"/>
          <p:cNvSpPr>
            <a:spLocks noGrp="1"/>
          </p:cNvSpPr>
          <p:nvPr>
            <p:ph type="title" orient="vert"/>
          </p:nvPr>
        </p:nvSpPr>
        <p:spPr/>
        <p:txBody>
          <a:bodyPr/>
          <a:lstStyle/>
          <a:p/>
        </p:txBody>
      </p:sp>
      <p:sp>
        <p:nvSpPr>
          <p:cNvPr id="3" name="Vertical Text Placeholder 2"/>
          <p:cNvSpPr>
            <a:spLocks noGrp="1"/>
          </p:cNvSpPr>
          <p:nvPr>
            <p:ph type="body" idx="1" orient="vert"/>
          </p:nvPr>
        </p:nvSpPr>
        <p:spPr/>
        <p:txBody>
          <a:bodyPr/>
          <a:lstStyle/>
          <a:p/>
        </p:txBody>
      </p:sp>
      <p:sp>
        <p:nvSpPr>
          <p:cNvPr id="4" name="TextBox 3"/>
          <p:cNvSpPr txBox="1"/>
          <p:nvPr/>
        </p:nvSpPr>
        <p:spPr>
          <a:xfrm>
            <a:off x="685800" y="320040"/>
            <a:ext cx="10698480" cy="502920"/>
          </a:xfrm>
          <a:prstGeom prst="rect">
            <a:avLst/>
          </a:prstGeom>
          <a:noFill/>
        </p:spPr>
        <p:txBody>
          <a:bodyPr wrap="square" lIns="50800" rIns="50800" tIns="25400" bIns="25400" anchor="t">
            <a:spAutoFit/>
          </a:bodyPr>
          <a:lstStyle/>
          <a:p>
            <a:pPr algn="l">
              <a:lnSpc>
                <a:spcPct val="106000"/>
              </a:lnSpc>
              <a:spcAft>
                <a:spcPts val="200"/>
              </a:spcAft>
            </a:pPr>
            <a:r>
              <a:rPr sz="2800" b="1">
                <a:solidFill>
                  <a:srgbClr val="6F41A7"/>
                </a:solidFill>
                <a:latin typeface="Aptos"/>
              </a:rPr>
              <a:t>Today’s lesson</a:t>
            </a:r>
          </a:p>
        </p:txBody>
      </p:sp>
      <p:sp>
        <p:nvSpPr>
          <p:cNvPr id="5" name="Rectangle 4"/>
          <p:cNvSpPr/>
          <p:nvPr/>
        </p:nvSpPr>
        <p:spPr>
          <a:xfrm>
            <a:off x="685800" y="868680"/>
            <a:ext cx="10698480" cy="41148"/>
          </a:xfrm>
          <a:prstGeom prst="rect">
            <a:avLst/>
          </a:prstGeom>
          <a:solidFill>
            <a:srgbClr val="F591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932688"/>
            <a:ext cx="10698480" cy="320040"/>
          </a:xfrm>
          <a:prstGeom prst="rect">
            <a:avLst/>
          </a:prstGeom>
          <a:noFill/>
        </p:spPr>
        <p:txBody>
          <a:bodyPr wrap="square" lIns="50800" rIns="50800" tIns="25400" bIns="25400" anchor="t">
            <a:spAutoFit/>
          </a:bodyPr>
          <a:lstStyle/>
          <a:p>
            <a:pPr algn="l">
              <a:lnSpc>
                <a:spcPct val="106000"/>
              </a:lnSpc>
              <a:spcAft>
                <a:spcPts val="200"/>
              </a:spcAft>
            </a:pPr>
            <a:r>
              <a:rPr sz="1300" b="0">
                <a:solidFill>
                  <a:srgbClr val="1C345B"/>
                </a:solidFill>
                <a:latin typeface="Aptos"/>
              </a:rPr>
              <a:t>By the end of the session, you will be able to...</a:t>
            </a:r>
          </a:p>
        </p:txBody>
      </p:sp>
      <p:sp>
        <p:nvSpPr>
          <p:cNvPr id="7" name="Rounded Rectangle 6"/>
          <p:cNvSpPr/>
          <p:nvPr/>
        </p:nvSpPr>
        <p:spPr>
          <a:xfrm>
            <a:off x="868680" y="1417320"/>
            <a:ext cx="3291840" cy="1234440"/>
          </a:xfrm>
          <a:prstGeom prst="roundRect">
            <a:avLst/>
          </a:prstGeom>
          <a:solidFill>
            <a:srgbClr val="F3EEFA"/>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ctr">
              <a:spcAft>
                <a:spcPts val="500"/>
              </a:spcAft>
            </a:pPr>
            <a:r>
              <a:rPr sz="1900" b="1">
                <a:solidFill>
                  <a:srgbClr val="6F41A7"/>
                </a:solidFill>
                <a:latin typeface="Aptos"/>
              </a:rPr>
              <a:t>Reading skill</a:t>
            </a:r>
          </a:p>
          <a:p>
            <a:pPr algn="ctr">
              <a:lnSpc>
                <a:spcPct val="105000"/>
              </a:lnSpc>
              <a:spcAft>
                <a:spcPts val="200"/>
              </a:spcAft>
            </a:pPr>
            <a:r>
              <a:rPr sz="1600">
                <a:solidFill>
                  <a:srgbClr val="1C345B"/>
                </a:solidFill>
                <a:latin typeface="Aptos"/>
              </a:rPr>
              <a:t>Identify the main purpose of everyday texts.</a:t>
            </a:r>
          </a:p>
        </p:txBody>
      </p:sp>
      <p:sp>
        <p:nvSpPr>
          <p:cNvPr id="8" name="Rounded Rectangle 7"/>
          <p:cNvSpPr/>
          <p:nvPr/>
        </p:nvSpPr>
        <p:spPr>
          <a:xfrm>
            <a:off x="4434840" y="1417320"/>
            <a:ext cx="3291840" cy="1234440"/>
          </a:xfrm>
          <a:prstGeom prst="roundRect">
            <a:avLst/>
          </a:prstGeom>
          <a:solidFill>
            <a:srgbClr val="E9F4FC"/>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ctr">
              <a:spcAft>
                <a:spcPts val="500"/>
              </a:spcAft>
            </a:pPr>
            <a:r>
              <a:rPr sz="1900" b="1">
                <a:solidFill>
                  <a:srgbClr val="6F41A7"/>
                </a:solidFill>
                <a:latin typeface="Aptos"/>
              </a:rPr>
              <a:t>Exam skill</a:t>
            </a:r>
          </a:p>
          <a:p>
            <a:pPr algn="ctr">
              <a:lnSpc>
                <a:spcPct val="105000"/>
              </a:lnSpc>
              <a:spcAft>
                <a:spcPts val="200"/>
              </a:spcAft>
            </a:pPr>
            <a:r>
              <a:rPr sz="1600">
                <a:solidFill>
                  <a:srgbClr val="1C345B"/>
                </a:solidFill>
                <a:latin typeface="Aptos"/>
              </a:rPr>
              <a:t>Choose the best answer and give a reason.</a:t>
            </a:r>
          </a:p>
        </p:txBody>
      </p:sp>
      <p:sp>
        <p:nvSpPr>
          <p:cNvPr id="9" name="Rounded Rectangle 8"/>
          <p:cNvSpPr/>
          <p:nvPr/>
        </p:nvSpPr>
        <p:spPr>
          <a:xfrm>
            <a:off x="8001000" y="1417320"/>
            <a:ext cx="3291840" cy="1234440"/>
          </a:xfrm>
          <a:prstGeom prst="roundRect">
            <a:avLst/>
          </a:prstGeom>
          <a:solidFill>
            <a:srgbClr val="FFF8DA"/>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ctr">
              <a:spcAft>
                <a:spcPts val="500"/>
              </a:spcAft>
            </a:pPr>
            <a:r>
              <a:rPr sz="1900" b="1">
                <a:solidFill>
                  <a:srgbClr val="6F41A7"/>
                </a:solidFill>
                <a:latin typeface="Aptos"/>
              </a:rPr>
              <a:t>Life skill</a:t>
            </a:r>
          </a:p>
          <a:p>
            <a:pPr algn="ctr">
              <a:lnSpc>
                <a:spcPct val="105000"/>
              </a:lnSpc>
              <a:spcAft>
                <a:spcPts val="200"/>
              </a:spcAft>
            </a:pPr>
            <a:r>
              <a:rPr sz="1600">
                <a:solidFill>
                  <a:srgbClr val="1C345B"/>
                </a:solidFill>
                <a:latin typeface="Aptos"/>
              </a:rPr>
              <a:t>Understand notices, adverts, emails and instructions.</a:t>
            </a:r>
          </a:p>
        </p:txBody>
      </p:sp>
      <p:sp>
        <p:nvSpPr>
          <p:cNvPr id="10" name="TextBox 9"/>
          <p:cNvSpPr txBox="1"/>
          <p:nvPr/>
        </p:nvSpPr>
        <p:spPr>
          <a:xfrm>
            <a:off x="1051560" y="2971800"/>
            <a:ext cx="9875520" cy="1965960"/>
          </a:xfrm>
          <a:prstGeom prst="rect">
            <a:avLst/>
          </a:prstGeom>
          <a:noFill/>
        </p:spPr>
        <p:txBody>
          <a:bodyPr wrap="square" lIns="101600" rIns="101600" tIns="63500" bIns="50800">
            <a:spAutoFit/>
          </a:bodyPr>
          <a:lstStyle/>
          <a:p>
            <a:pPr>
              <a:spcAft>
                <a:spcPts val="600"/>
              </a:spcAft>
            </a:pPr>
            <a:r>
              <a:rPr sz="2100" b="1">
                <a:solidFill>
                  <a:srgbClr val="6F41A7"/>
                </a:solidFill>
                <a:latin typeface="Aptos"/>
              </a:rPr>
              <a:t>Success criteria</a:t>
            </a:r>
          </a:p>
          <a:p>
            <a:pPr>
              <a:lnSpc>
                <a:spcPct val="108000"/>
              </a:lnSpc>
              <a:spcAft>
                <a:spcPts val="400"/>
              </a:spcAft>
            </a:pPr>
            <a:r>
              <a:rPr sz="1800">
                <a:solidFill>
                  <a:srgbClr val="1C345B"/>
                </a:solidFill>
                <a:latin typeface="Aptos"/>
              </a:rPr>
              <a:t>• Understand what “text purpose” means.</a:t>
            </a:r>
          </a:p>
          <a:p>
            <a:pPr>
              <a:lnSpc>
                <a:spcPct val="108000"/>
              </a:lnSpc>
              <a:spcAft>
                <a:spcPts val="400"/>
              </a:spcAft>
            </a:pPr>
            <a:r>
              <a:rPr sz="1800">
                <a:solidFill>
                  <a:srgbClr val="1C345B"/>
                </a:solidFill>
                <a:latin typeface="Aptos"/>
              </a:rPr>
              <a:t>• Recognise common purposes: inform, instruct, persuade, warn, advise and describe.</a:t>
            </a:r>
          </a:p>
          <a:p>
            <a:pPr>
              <a:lnSpc>
                <a:spcPct val="108000"/>
              </a:lnSpc>
              <a:spcAft>
                <a:spcPts val="400"/>
              </a:spcAft>
            </a:pPr>
            <a:r>
              <a:rPr sz="1800">
                <a:solidFill>
                  <a:srgbClr val="1C345B"/>
                </a:solidFill>
                <a:latin typeface="Aptos"/>
              </a:rPr>
              <a:t>• Use clues from words, layout, pictures and what the reader is expected to do.</a:t>
            </a:r>
          </a:p>
          <a:p>
            <a:pPr>
              <a:lnSpc>
                <a:spcPct val="108000"/>
              </a:lnSpc>
              <a:spcAft>
                <a:spcPts val="400"/>
              </a:spcAft>
            </a:pPr>
            <a:r>
              <a:rPr sz="1800">
                <a:solidFill>
                  <a:srgbClr val="1C345B"/>
                </a:solidFill>
                <a:latin typeface="Aptos"/>
              </a:rPr>
              <a:t>• Practise Entry 3-style questions using short everyday texts.</a:t>
            </a:r>
          </a:p>
        </p:txBody>
      </p:sp>
      <p:sp>
        <p:nvSpPr>
          <p:cNvPr id="11" name="TextBox 10"/>
          <p:cNvSpPr txBox="1"/>
          <p:nvPr/>
        </p:nvSpPr>
        <p:spPr>
          <a:xfrm>
            <a:off x="4892040" y="6510528"/>
            <a:ext cx="2286000" cy="219456"/>
          </a:xfrm>
          <a:prstGeom prst="rect">
            <a:avLst/>
          </a:prstGeom>
          <a:noFill/>
        </p:spPr>
        <p:txBody>
          <a:bodyPr wrap="square" lIns="50800" rIns="50800" tIns="25400" bIns="25400" anchor="t">
            <a:spAutoFit/>
          </a:bodyPr>
          <a:lstStyle/>
          <a:p>
            <a:pPr algn="ctr">
              <a:lnSpc>
                <a:spcPct val="106000"/>
              </a:lnSpc>
              <a:spcAft>
                <a:spcPts val="200"/>
              </a:spcAft>
            </a:pPr>
            <a:r>
              <a:rPr sz="900" b="0">
                <a:solidFill>
                  <a:srgbClr val="6E6E6E"/>
                </a:solidFill>
                <a:latin typeface="Aptos"/>
              </a:rPr>
              <a:t>Text Purpose  |  2/16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Vertical Title 1"/>
          <p:cNvSpPr>
            <a:spLocks noGrp="1"/>
          </p:cNvSpPr>
          <p:nvPr>
            <p:ph type="title" orient="vert"/>
          </p:nvPr>
        </p:nvSpPr>
        <p:spPr/>
        <p:txBody>
          <a:bodyPr/>
          <a:lstStyle/>
          <a:p/>
        </p:txBody>
      </p:sp>
      <p:sp>
        <p:nvSpPr>
          <p:cNvPr id="3" name="Vertical Text Placeholder 2"/>
          <p:cNvSpPr>
            <a:spLocks noGrp="1"/>
          </p:cNvSpPr>
          <p:nvPr>
            <p:ph type="body" idx="1" orient="vert"/>
          </p:nvPr>
        </p:nvSpPr>
        <p:spPr/>
        <p:txBody>
          <a:bodyPr/>
          <a:lstStyle/>
          <a:p/>
        </p:txBody>
      </p:sp>
      <p:sp>
        <p:nvSpPr>
          <p:cNvPr id="4" name="TextBox 3"/>
          <p:cNvSpPr txBox="1"/>
          <p:nvPr/>
        </p:nvSpPr>
        <p:spPr>
          <a:xfrm>
            <a:off x="685800" y="320040"/>
            <a:ext cx="10698480" cy="502920"/>
          </a:xfrm>
          <a:prstGeom prst="rect">
            <a:avLst/>
          </a:prstGeom>
          <a:noFill/>
        </p:spPr>
        <p:txBody>
          <a:bodyPr wrap="square" lIns="50800" rIns="50800" tIns="25400" bIns="25400" anchor="t">
            <a:spAutoFit/>
          </a:bodyPr>
          <a:lstStyle/>
          <a:p>
            <a:pPr algn="l">
              <a:lnSpc>
                <a:spcPct val="106000"/>
              </a:lnSpc>
              <a:spcAft>
                <a:spcPts val="200"/>
              </a:spcAft>
            </a:pPr>
            <a:r>
              <a:rPr sz="2800" b="1">
                <a:solidFill>
                  <a:srgbClr val="6F41A7"/>
                </a:solidFill>
                <a:latin typeface="Aptos"/>
              </a:rPr>
              <a:t>Why do people write things?</a:t>
            </a:r>
          </a:p>
        </p:txBody>
      </p:sp>
      <p:sp>
        <p:nvSpPr>
          <p:cNvPr id="5" name="Rectangle 4"/>
          <p:cNvSpPr/>
          <p:nvPr/>
        </p:nvSpPr>
        <p:spPr>
          <a:xfrm>
            <a:off x="685800" y="868680"/>
            <a:ext cx="10698480" cy="41148"/>
          </a:xfrm>
          <a:prstGeom prst="rect">
            <a:avLst/>
          </a:prstGeom>
          <a:solidFill>
            <a:srgbClr val="F591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932688"/>
            <a:ext cx="10698480" cy="320040"/>
          </a:xfrm>
          <a:prstGeom prst="rect">
            <a:avLst/>
          </a:prstGeom>
          <a:noFill/>
        </p:spPr>
        <p:txBody>
          <a:bodyPr wrap="square" lIns="50800" rIns="50800" tIns="25400" bIns="25400" anchor="t">
            <a:spAutoFit/>
          </a:bodyPr>
          <a:lstStyle/>
          <a:p>
            <a:pPr algn="l">
              <a:lnSpc>
                <a:spcPct val="106000"/>
              </a:lnSpc>
              <a:spcAft>
                <a:spcPts val="200"/>
              </a:spcAft>
            </a:pPr>
            <a:r>
              <a:rPr sz="1300" b="0">
                <a:solidFill>
                  <a:srgbClr val="1C345B"/>
                </a:solidFill>
                <a:latin typeface="Aptos"/>
              </a:rPr>
              <a:t>Every text is written for a reason.</a:t>
            </a:r>
          </a:p>
        </p:txBody>
      </p:sp>
      <p:pic>
        <p:nvPicPr>
          <p:cNvPr id="7" name="Picture 6" descr="image2.png"/>
          <p:cNvPicPr>
            <a:picLocks noChangeAspect="1"/>
          </p:cNvPicPr>
          <p:nvPr/>
        </p:nvPicPr>
        <p:blipFill>
          <a:blip r:embed="rId2"/>
          <a:stretch>
            <a:fillRect/>
          </a:stretch>
        </p:blipFill>
        <p:spPr>
          <a:xfrm>
            <a:off x="868680" y="2047866"/>
            <a:ext cx="3840480" cy="3219466"/>
          </a:xfrm>
          <a:prstGeom prst="rect">
            <a:avLst/>
          </a:prstGeom>
        </p:spPr>
      </p:pic>
      <p:sp>
        <p:nvSpPr>
          <p:cNvPr id="8" name="Rounded Rectangle 7"/>
          <p:cNvSpPr/>
          <p:nvPr/>
        </p:nvSpPr>
        <p:spPr>
          <a:xfrm>
            <a:off x="5074920" y="1508760"/>
            <a:ext cx="5989320" cy="2468880"/>
          </a:xfrm>
          <a:prstGeom prst="roundRect">
            <a:avLst/>
          </a:prstGeom>
          <a:solidFill>
            <a:srgbClr val="E9F4FC"/>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l">
              <a:spcAft>
                <a:spcPts val="500"/>
              </a:spcAft>
            </a:pPr>
            <a:r>
              <a:rPr sz="2200" b="1">
                <a:solidFill>
                  <a:srgbClr val="6F41A7"/>
                </a:solidFill>
                <a:latin typeface="Aptos"/>
              </a:rPr>
              <a:t>Think about it</a:t>
            </a:r>
          </a:p>
          <a:p>
            <a:pPr algn="l">
              <a:lnSpc>
                <a:spcPct val="105000"/>
              </a:lnSpc>
              <a:spcAft>
                <a:spcPts val="200"/>
              </a:spcAft>
            </a:pPr>
            <a:r>
              <a:rPr sz="2000">
                <a:solidFill>
                  <a:srgbClr val="1C345B"/>
                </a:solidFill>
                <a:latin typeface="Aptos"/>
              </a:rPr>
              <a:t>Why do people write...</a:t>
            </a:r>
          </a:p>
          <a:p>
            <a:pPr algn="l">
              <a:lnSpc>
                <a:spcPct val="105000"/>
              </a:lnSpc>
              <a:spcAft>
                <a:spcPts val="200"/>
              </a:spcAft>
            </a:pPr>
            <a:r>
              <a:rPr sz="2000">
                <a:solidFill>
                  <a:srgbClr val="1C345B"/>
                </a:solidFill>
                <a:latin typeface="Aptos"/>
              </a:rPr>
              <a:t>• a bus timetable?</a:t>
            </a:r>
          </a:p>
          <a:p>
            <a:pPr algn="l">
              <a:lnSpc>
                <a:spcPct val="105000"/>
              </a:lnSpc>
              <a:spcAft>
                <a:spcPts val="200"/>
              </a:spcAft>
            </a:pPr>
            <a:r>
              <a:rPr sz="2000">
                <a:solidFill>
                  <a:srgbClr val="1C345B"/>
                </a:solidFill>
                <a:latin typeface="Aptos"/>
              </a:rPr>
              <a:t>• a sale advert?</a:t>
            </a:r>
          </a:p>
          <a:p>
            <a:pPr algn="l">
              <a:lnSpc>
                <a:spcPct val="105000"/>
              </a:lnSpc>
              <a:spcAft>
                <a:spcPts val="200"/>
              </a:spcAft>
            </a:pPr>
            <a:r>
              <a:rPr sz="2000">
                <a:solidFill>
                  <a:srgbClr val="1C345B"/>
                </a:solidFill>
                <a:latin typeface="Aptos"/>
              </a:rPr>
              <a:t>• a recipe?</a:t>
            </a:r>
          </a:p>
          <a:p>
            <a:pPr algn="l">
              <a:lnSpc>
                <a:spcPct val="105000"/>
              </a:lnSpc>
              <a:spcAft>
                <a:spcPts val="200"/>
              </a:spcAft>
            </a:pPr>
            <a:r>
              <a:rPr sz="2000">
                <a:solidFill>
                  <a:srgbClr val="1C345B"/>
                </a:solidFill>
                <a:latin typeface="Aptos"/>
              </a:rPr>
              <a:t>• a warning sign?</a:t>
            </a:r>
          </a:p>
        </p:txBody>
      </p:sp>
      <p:sp>
        <p:nvSpPr>
          <p:cNvPr id="9" name="Rounded Rectangle 8"/>
          <p:cNvSpPr/>
          <p:nvPr/>
        </p:nvSpPr>
        <p:spPr>
          <a:xfrm>
            <a:off x="5074920" y="4251960"/>
            <a:ext cx="5989320" cy="1188720"/>
          </a:xfrm>
          <a:prstGeom prst="roundRect">
            <a:avLst/>
          </a:prstGeom>
          <a:solidFill>
            <a:srgbClr val="F3EEFA"/>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ctr">
              <a:spcAft>
                <a:spcPts val="500"/>
              </a:spcAft>
            </a:pPr>
            <a:r>
              <a:rPr sz="2200" b="1">
                <a:solidFill>
                  <a:srgbClr val="6F41A7"/>
                </a:solidFill>
                <a:latin typeface="Aptos"/>
              </a:rPr>
              <a:t>Key idea</a:t>
            </a:r>
          </a:p>
          <a:p>
            <a:pPr algn="ctr">
              <a:lnSpc>
                <a:spcPct val="105000"/>
              </a:lnSpc>
              <a:spcAft>
                <a:spcPts val="200"/>
              </a:spcAft>
            </a:pPr>
            <a:r>
              <a:rPr sz="2100">
                <a:solidFill>
                  <a:srgbClr val="1C345B"/>
                </a:solidFill>
                <a:latin typeface="Aptos"/>
              </a:rPr>
              <a:t>A writer has a reason.</a:t>
            </a:r>
          </a:p>
          <a:p>
            <a:pPr algn="ctr">
              <a:lnSpc>
                <a:spcPct val="105000"/>
              </a:lnSpc>
              <a:spcAft>
                <a:spcPts val="200"/>
              </a:spcAft>
            </a:pPr>
            <a:r>
              <a:rPr sz="2100">
                <a:solidFill>
                  <a:srgbClr val="1C345B"/>
                </a:solidFill>
                <a:latin typeface="Aptos"/>
              </a:rPr>
              <a:t>That reason is the purpose.</a:t>
            </a:r>
          </a:p>
        </p:txBody>
      </p:sp>
      <p:sp>
        <p:nvSpPr>
          <p:cNvPr id="10" name="TextBox 9"/>
          <p:cNvSpPr txBox="1"/>
          <p:nvPr/>
        </p:nvSpPr>
        <p:spPr>
          <a:xfrm>
            <a:off x="4892040" y="6510528"/>
            <a:ext cx="2286000" cy="219456"/>
          </a:xfrm>
          <a:prstGeom prst="rect">
            <a:avLst/>
          </a:prstGeom>
          <a:noFill/>
        </p:spPr>
        <p:txBody>
          <a:bodyPr wrap="square" lIns="50800" rIns="50800" tIns="25400" bIns="25400" anchor="t">
            <a:spAutoFit/>
          </a:bodyPr>
          <a:lstStyle/>
          <a:p>
            <a:pPr algn="ctr">
              <a:lnSpc>
                <a:spcPct val="106000"/>
              </a:lnSpc>
              <a:spcAft>
                <a:spcPts val="200"/>
              </a:spcAft>
            </a:pPr>
            <a:r>
              <a:rPr sz="900" b="0">
                <a:solidFill>
                  <a:srgbClr val="6E6E6E"/>
                </a:solidFill>
                <a:latin typeface="Aptos"/>
              </a:rPr>
              <a:t>Text Purpose  |  3/16</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Vertical Title 1"/>
          <p:cNvSpPr>
            <a:spLocks noGrp="1"/>
          </p:cNvSpPr>
          <p:nvPr>
            <p:ph type="title" orient="vert"/>
          </p:nvPr>
        </p:nvSpPr>
        <p:spPr/>
        <p:txBody>
          <a:bodyPr/>
          <a:lstStyle/>
          <a:p/>
        </p:txBody>
      </p:sp>
      <p:sp>
        <p:nvSpPr>
          <p:cNvPr id="3" name="Vertical Text Placeholder 2"/>
          <p:cNvSpPr>
            <a:spLocks noGrp="1"/>
          </p:cNvSpPr>
          <p:nvPr>
            <p:ph type="body" idx="1" orient="vert"/>
          </p:nvPr>
        </p:nvSpPr>
        <p:spPr/>
        <p:txBody>
          <a:bodyPr/>
          <a:lstStyle/>
          <a:p/>
        </p:txBody>
      </p:sp>
      <p:sp>
        <p:nvSpPr>
          <p:cNvPr id="4" name="TextBox 3"/>
          <p:cNvSpPr txBox="1"/>
          <p:nvPr/>
        </p:nvSpPr>
        <p:spPr>
          <a:xfrm>
            <a:off x="685800" y="320040"/>
            <a:ext cx="10698480" cy="502920"/>
          </a:xfrm>
          <a:prstGeom prst="rect">
            <a:avLst/>
          </a:prstGeom>
          <a:noFill/>
        </p:spPr>
        <p:txBody>
          <a:bodyPr wrap="square" lIns="50800" rIns="50800" tIns="25400" bIns="25400" anchor="t">
            <a:spAutoFit/>
          </a:bodyPr>
          <a:lstStyle/>
          <a:p>
            <a:pPr algn="l">
              <a:lnSpc>
                <a:spcPct val="106000"/>
              </a:lnSpc>
              <a:spcAft>
                <a:spcPts val="200"/>
              </a:spcAft>
            </a:pPr>
            <a:r>
              <a:rPr sz="2800" b="1">
                <a:solidFill>
                  <a:srgbClr val="6F41A7"/>
                </a:solidFill>
                <a:latin typeface="Aptos"/>
              </a:rPr>
              <a:t>What is text purpose?</a:t>
            </a:r>
          </a:p>
        </p:txBody>
      </p:sp>
      <p:sp>
        <p:nvSpPr>
          <p:cNvPr id="5" name="Rectangle 4"/>
          <p:cNvSpPr/>
          <p:nvPr/>
        </p:nvSpPr>
        <p:spPr>
          <a:xfrm>
            <a:off x="685800" y="868680"/>
            <a:ext cx="10698480" cy="41148"/>
          </a:xfrm>
          <a:prstGeom prst="rect">
            <a:avLst/>
          </a:prstGeom>
          <a:solidFill>
            <a:srgbClr val="F591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932688"/>
            <a:ext cx="10698480" cy="320040"/>
          </a:xfrm>
          <a:prstGeom prst="rect">
            <a:avLst/>
          </a:prstGeom>
          <a:noFill/>
        </p:spPr>
        <p:txBody>
          <a:bodyPr wrap="square" lIns="50800" rIns="50800" tIns="25400" bIns="25400" anchor="t">
            <a:spAutoFit/>
          </a:bodyPr>
          <a:lstStyle/>
          <a:p>
            <a:pPr algn="l">
              <a:lnSpc>
                <a:spcPct val="106000"/>
              </a:lnSpc>
              <a:spcAft>
                <a:spcPts val="200"/>
              </a:spcAft>
            </a:pPr>
            <a:r>
              <a:rPr sz="1300" b="0">
                <a:solidFill>
                  <a:srgbClr val="1C345B"/>
                </a:solidFill>
                <a:latin typeface="Aptos"/>
              </a:rPr>
              <a:t>The purpose is the reason why a text is written.</a:t>
            </a:r>
          </a:p>
        </p:txBody>
      </p:sp>
      <p:sp>
        <p:nvSpPr>
          <p:cNvPr id="7" name="Rounded Rectangle 6"/>
          <p:cNvSpPr/>
          <p:nvPr/>
        </p:nvSpPr>
        <p:spPr>
          <a:xfrm>
            <a:off x="914400" y="1325880"/>
            <a:ext cx="5212080" cy="1325880"/>
          </a:xfrm>
          <a:prstGeom prst="roundRect">
            <a:avLst/>
          </a:prstGeom>
          <a:solidFill>
            <a:srgbClr val="F3EEFA"/>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ctr">
              <a:spcAft>
                <a:spcPts val="500"/>
              </a:spcAft>
            </a:pPr>
            <a:r>
              <a:rPr sz="2600" b="1">
                <a:solidFill>
                  <a:srgbClr val="6F41A7"/>
                </a:solidFill>
                <a:latin typeface="Aptos"/>
              </a:rPr>
              <a:t>Text purpose = why</a:t>
            </a:r>
          </a:p>
          <a:p>
            <a:pPr algn="ctr">
              <a:lnSpc>
                <a:spcPct val="105000"/>
              </a:lnSpc>
              <a:spcAft>
                <a:spcPts val="200"/>
              </a:spcAft>
            </a:pPr>
            <a:r>
              <a:rPr sz="2300">
                <a:solidFill>
                  <a:srgbClr val="1C345B"/>
                </a:solidFill>
                <a:latin typeface="Aptos"/>
              </a:rPr>
              <a:t>The purpose is the reason why a text is written.</a:t>
            </a:r>
          </a:p>
        </p:txBody>
      </p:sp>
      <p:sp>
        <p:nvSpPr>
          <p:cNvPr id="8" name="Rounded Rectangle 7"/>
          <p:cNvSpPr/>
          <p:nvPr/>
        </p:nvSpPr>
        <p:spPr>
          <a:xfrm>
            <a:off x="6446520" y="1325880"/>
            <a:ext cx="4663440" cy="1783080"/>
          </a:xfrm>
          <a:prstGeom prst="roundRect">
            <a:avLst/>
          </a:prstGeom>
          <a:solidFill>
            <a:srgbClr val="E9F4FC"/>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l">
              <a:spcAft>
                <a:spcPts val="500"/>
              </a:spcAft>
            </a:pPr>
            <a:r>
              <a:rPr sz="2200" b="1">
                <a:solidFill>
                  <a:srgbClr val="6F41A7"/>
                </a:solidFill>
                <a:latin typeface="Aptos"/>
              </a:rPr>
              <a:t>In the exam</a:t>
            </a:r>
          </a:p>
          <a:p>
            <a:pPr algn="l">
              <a:lnSpc>
                <a:spcPct val="105000"/>
              </a:lnSpc>
              <a:spcAft>
                <a:spcPts val="200"/>
              </a:spcAft>
            </a:pPr>
            <a:r>
              <a:rPr sz="1800">
                <a:solidFill>
                  <a:srgbClr val="1C345B"/>
                </a:solidFill>
                <a:latin typeface="Aptos"/>
              </a:rPr>
              <a:t>You may be asked:</a:t>
            </a:r>
          </a:p>
          <a:p>
            <a:pPr algn="l">
              <a:lnSpc>
                <a:spcPct val="105000"/>
              </a:lnSpc>
              <a:spcAft>
                <a:spcPts val="200"/>
              </a:spcAft>
            </a:pPr>
            <a:r>
              <a:rPr sz="1800">
                <a:solidFill>
                  <a:srgbClr val="1C345B"/>
                </a:solidFill>
                <a:latin typeface="Aptos"/>
              </a:rPr>
              <a:t>“What is the main purpose of this text?”</a:t>
            </a:r>
          </a:p>
          <a:p>
            <a:pPr algn="l">
              <a:lnSpc>
                <a:spcPct val="105000"/>
              </a:lnSpc>
              <a:spcAft>
                <a:spcPts val="200"/>
              </a:spcAft>
            </a:pPr>
            <a:r>
              <a:rPr sz="1800">
                <a:solidFill>
                  <a:srgbClr val="1C345B"/>
                </a:solidFill>
                <a:latin typeface="Aptos"/>
              </a:rPr>
              <a:t>Choose the best answer and use clues.</a:t>
            </a:r>
          </a:p>
        </p:txBody>
      </p:sp>
      <p:sp>
        <p:nvSpPr>
          <p:cNvPr id="9" name="Rounded Rectangle 8"/>
          <p:cNvSpPr/>
          <p:nvPr/>
        </p:nvSpPr>
        <p:spPr>
          <a:xfrm>
            <a:off x="1325880" y="3337560"/>
            <a:ext cx="9418320" cy="1143000"/>
          </a:xfrm>
          <a:prstGeom prst="roundRect">
            <a:avLst/>
          </a:prstGeom>
          <a:solidFill>
            <a:srgbClr val="FFF8DA"/>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ctr">
              <a:spcAft>
                <a:spcPts val="500"/>
              </a:spcAft>
            </a:pPr>
            <a:r>
              <a:rPr sz="2200" b="1">
                <a:solidFill>
                  <a:srgbClr val="6F41A7"/>
                </a:solidFill>
                <a:latin typeface="Aptos"/>
              </a:rPr>
              <a:t>Purpose is NOT the topic</a:t>
            </a:r>
          </a:p>
          <a:p>
            <a:pPr algn="ctr">
              <a:lnSpc>
                <a:spcPct val="105000"/>
              </a:lnSpc>
              <a:spcAft>
                <a:spcPts val="200"/>
              </a:spcAft>
            </a:pPr>
            <a:r>
              <a:rPr sz="1900">
                <a:solidFill>
                  <a:srgbClr val="1C345B"/>
                </a:solidFill>
                <a:latin typeface="Aptos"/>
              </a:rPr>
              <a:t>Topic: what the text is about</a:t>
            </a:r>
          </a:p>
          <a:p>
            <a:pPr algn="ctr">
              <a:lnSpc>
                <a:spcPct val="105000"/>
              </a:lnSpc>
              <a:spcAft>
                <a:spcPts val="200"/>
              </a:spcAft>
            </a:pPr>
            <a:r>
              <a:rPr sz="1900">
                <a:solidFill>
                  <a:srgbClr val="1C345B"/>
                </a:solidFill>
                <a:latin typeface="Aptos"/>
              </a:rPr>
              <a:t>Purpose: why the writer wrote it</a:t>
            </a:r>
          </a:p>
        </p:txBody>
      </p:sp>
      <p:sp>
        <p:nvSpPr>
          <p:cNvPr id="10" name="Rounded Rectangle 9"/>
          <p:cNvSpPr/>
          <p:nvPr/>
        </p:nvSpPr>
        <p:spPr>
          <a:xfrm>
            <a:off x="2194560" y="4800600"/>
            <a:ext cx="7680960" cy="914400"/>
          </a:xfrm>
          <a:prstGeom prst="roundRect">
            <a:avLst/>
          </a:prstGeom>
          <a:solidFill>
            <a:srgbClr val="EBF8EB"/>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ctr">
              <a:spcAft>
                <a:spcPts val="500"/>
              </a:spcAft>
            </a:pPr>
            <a:r>
              <a:rPr sz="2000" b="1">
                <a:solidFill>
                  <a:srgbClr val="6F41A7"/>
                </a:solidFill>
                <a:latin typeface="Aptos"/>
              </a:rPr>
              <a:t>Example</a:t>
            </a:r>
          </a:p>
          <a:p>
            <a:pPr algn="ctr">
              <a:lnSpc>
                <a:spcPct val="105000"/>
              </a:lnSpc>
              <a:spcAft>
                <a:spcPts val="200"/>
              </a:spcAft>
            </a:pPr>
            <a:r>
              <a:rPr sz="1800">
                <a:solidFill>
                  <a:srgbClr val="1C345B"/>
                </a:solidFill>
                <a:latin typeface="Aptos"/>
              </a:rPr>
              <a:t>Topic: bread offer</a:t>
            </a:r>
          </a:p>
          <a:p>
            <a:pPr algn="ctr">
              <a:lnSpc>
                <a:spcPct val="105000"/>
              </a:lnSpc>
              <a:spcAft>
                <a:spcPts val="200"/>
              </a:spcAft>
            </a:pPr>
            <a:r>
              <a:rPr sz="1800">
                <a:solidFill>
                  <a:srgbClr val="1C345B"/>
                </a:solidFill>
                <a:latin typeface="Aptos"/>
              </a:rPr>
              <a:t>Purpose: to persuade people to buy bread</a:t>
            </a:r>
          </a:p>
        </p:txBody>
      </p:sp>
      <p:sp>
        <p:nvSpPr>
          <p:cNvPr id="11" name="TextBox 10"/>
          <p:cNvSpPr txBox="1"/>
          <p:nvPr/>
        </p:nvSpPr>
        <p:spPr>
          <a:xfrm>
            <a:off x="4892040" y="6510528"/>
            <a:ext cx="2286000" cy="219456"/>
          </a:xfrm>
          <a:prstGeom prst="rect">
            <a:avLst/>
          </a:prstGeom>
          <a:noFill/>
        </p:spPr>
        <p:txBody>
          <a:bodyPr wrap="square" lIns="50800" rIns="50800" tIns="25400" bIns="25400" anchor="t">
            <a:spAutoFit/>
          </a:bodyPr>
          <a:lstStyle/>
          <a:p>
            <a:pPr algn="ctr">
              <a:lnSpc>
                <a:spcPct val="106000"/>
              </a:lnSpc>
              <a:spcAft>
                <a:spcPts val="200"/>
              </a:spcAft>
            </a:pPr>
            <a:r>
              <a:rPr sz="900" b="0">
                <a:solidFill>
                  <a:srgbClr val="6E6E6E"/>
                </a:solidFill>
                <a:latin typeface="Aptos"/>
              </a:rPr>
              <a:t>Text Purpose  |  4/16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Vertical Title 1"/>
          <p:cNvSpPr>
            <a:spLocks noGrp="1"/>
          </p:cNvSpPr>
          <p:nvPr>
            <p:ph type="title" orient="vert"/>
          </p:nvPr>
        </p:nvSpPr>
        <p:spPr/>
        <p:txBody>
          <a:bodyPr/>
          <a:lstStyle/>
          <a:p/>
        </p:txBody>
      </p:sp>
      <p:sp>
        <p:nvSpPr>
          <p:cNvPr id="3" name="Vertical Text Placeholder 2"/>
          <p:cNvSpPr>
            <a:spLocks noGrp="1"/>
          </p:cNvSpPr>
          <p:nvPr>
            <p:ph type="body" idx="1" orient="vert"/>
          </p:nvPr>
        </p:nvSpPr>
        <p:spPr/>
        <p:txBody>
          <a:bodyPr/>
          <a:lstStyle/>
          <a:p/>
        </p:txBody>
      </p:sp>
      <p:sp>
        <p:nvSpPr>
          <p:cNvPr id="4" name="TextBox 3"/>
          <p:cNvSpPr txBox="1"/>
          <p:nvPr/>
        </p:nvSpPr>
        <p:spPr>
          <a:xfrm>
            <a:off x="685800" y="320040"/>
            <a:ext cx="10698480" cy="502920"/>
          </a:xfrm>
          <a:prstGeom prst="rect">
            <a:avLst/>
          </a:prstGeom>
          <a:noFill/>
        </p:spPr>
        <p:txBody>
          <a:bodyPr wrap="square" lIns="50800" rIns="50800" tIns="25400" bIns="25400" anchor="t">
            <a:spAutoFit/>
          </a:bodyPr>
          <a:lstStyle/>
          <a:p>
            <a:pPr algn="l">
              <a:lnSpc>
                <a:spcPct val="106000"/>
              </a:lnSpc>
              <a:spcAft>
                <a:spcPts val="200"/>
              </a:spcAft>
            </a:pPr>
            <a:r>
              <a:rPr sz="2800" b="1">
                <a:solidFill>
                  <a:srgbClr val="6F41A7"/>
                </a:solidFill>
                <a:latin typeface="Aptos"/>
              </a:rPr>
              <a:t>The main purposes we will practise</a:t>
            </a:r>
          </a:p>
        </p:txBody>
      </p:sp>
      <p:sp>
        <p:nvSpPr>
          <p:cNvPr id="5" name="Rectangle 4"/>
          <p:cNvSpPr/>
          <p:nvPr/>
        </p:nvSpPr>
        <p:spPr>
          <a:xfrm>
            <a:off x="685800" y="868680"/>
            <a:ext cx="10698480" cy="41148"/>
          </a:xfrm>
          <a:prstGeom prst="rect">
            <a:avLst/>
          </a:prstGeom>
          <a:solidFill>
            <a:srgbClr val="F591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932688"/>
            <a:ext cx="10698480" cy="320040"/>
          </a:xfrm>
          <a:prstGeom prst="rect">
            <a:avLst/>
          </a:prstGeom>
          <a:noFill/>
        </p:spPr>
        <p:txBody>
          <a:bodyPr wrap="square" lIns="50800" rIns="50800" tIns="25400" bIns="25400" anchor="t">
            <a:spAutoFit/>
          </a:bodyPr>
          <a:lstStyle/>
          <a:p>
            <a:pPr algn="l">
              <a:lnSpc>
                <a:spcPct val="106000"/>
              </a:lnSpc>
              <a:spcAft>
                <a:spcPts val="200"/>
              </a:spcAft>
            </a:pPr>
            <a:r>
              <a:rPr sz="1300" b="0">
                <a:solidFill>
                  <a:srgbClr val="1C345B"/>
                </a:solidFill>
                <a:latin typeface="Aptos"/>
              </a:rPr>
              <a:t>Entry 3 texts are usually everyday and practical.</a:t>
            </a:r>
          </a:p>
        </p:txBody>
      </p:sp>
      <p:sp>
        <p:nvSpPr>
          <p:cNvPr id="7" name="Rounded Rectangle 6"/>
          <p:cNvSpPr/>
          <p:nvPr/>
        </p:nvSpPr>
        <p:spPr>
          <a:xfrm>
            <a:off x="731520" y="1234440"/>
            <a:ext cx="3520440" cy="1005840"/>
          </a:xfrm>
          <a:prstGeom prst="roundRect">
            <a:avLst/>
          </a:prstGeom>
          <a:solidFill>
            <a:srgbClr val="E9F4FC"/>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ctr">
              <a:spcAft>
                <a:spcPts val="500"/>
              </a:spcAft>
            </a:pPr>
            <a:r>
              <a:rPr sz="1800" b="1">
                <a:solidFill>
                  <a:srgbClr val="6F41A7"/>
                </a:solidFill>
                <a:latin typeface="Aptos"/>
              </a:rPr>
              <a:t>To inform</a:t>
            </a:r>
          </a:p>
          <a:p>
            <a:pPr algn="ctr">
              <a:lnSpc>
                <a:spcPct val="105000"/>
              </a:lnSpc>
              <a:spcAft>
                <a:spcPts val="200"/>
              </a:spcAft>
            </a:pPr>
            <a:r>
              <a:rPr sz="1500">
                <a:solidFill>
                  <a:srgbClr val="1C345B"/>
                </a:solidFill>
                <a:latin typeface="Aptos"/>
              </a:rPr>
              <a:t>give facts or information</a:t>
            </a:r>
          </a:p>
        </p:txBody>
      </p:sp>
      <p:sp>
        <p:nvSpPr>
          <p:cNvPr id="8" name="Rounded Rectangle 7"/>
          <p:cNvSpPr/>
          <p:nvPr/>
        </p:nvSpPr>
        <p:spPr>
          <a:xfrm>
            <a:off x="4572000" y="1234440"/>
            <a:ext cx="3520440" cy="1005840"/>
          </a:xfrm>
          <a:prstGeom prst="roundRect">
            <a:avLst/>
          </a:prstGeom>
          <a:solidFill>
            <a:srgbClr val="EBF8EB"/>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ctr">
              <a:spcAft>
                <a:spcPts val="500"/>
              </a:spcAft>
            </a:pPr>
            <a:r>
              <a:rPr sz="1800" b="1">
                <a:solidFill>
                  <a:srgbClr val="6F41A7"/>
                </a:solidFill>
                <a:latin typeface="Aptos"/>
              </a:rPr>
              <a:t>To instruct</a:t>
            </a:r>
          </a:p>
          <a:p>
            <a:pPr algn="ctr">
              <a:lnSpc>
                <a:spcPct val="105000"/>
              </a:lnSpc>
              <a:spcAft>
                <a:spcPts val="200"/>
              </a:spcAft>
            </a:pPr>
            <a:r>
              <a:rPr sz="1500">
                <a:solidFill>
                  <a:srgbClr val="1C345B"/>
                </a:solidFill>
                <a:latin typeface="Aptos"/>
              </a:rPr>
              <a:t>tell someone how to do something</a:t>
            </a:r>
          </a:p>
        </p:txBody>
      </p:sp>
      <p:sp>
        <p:nvSpPr>
          <p:cNvPr id="9" name="Rounded Rectangle 8"/>
          <p:cNvSpPr/>
          <p:nvPr/>
        </p:nvSpPr>
        <p:spPr>
          <a:xfrm>
            <a:off x="8412480" y="1234440"/>
            <a:ext cx="3520440" cy="1005840"/>
          </a:xfrm>
          <a:prstGeom prst="roundRect">
            <a:avLst/>
          </a:prstGeom>
          <a:solidFill>
            <a:srgbClr val="FFF8DA"/>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ctr">
              <a:spcAft>
                <a:spcPts val="500"/>
              </a:spcAft>
            </a:pPr>
            <a:r>
              <a:rPr sz="1800" b="1">
                <a:solidFill>
                  <a:srgbClr val="6F41A7"/>
                </a:solidFill>
                <a:latin typeface="Aptos"/>
              </a:rPr>
              <a:t>To persuade</a:t>
            </a:r>
          </a:p>
          <a:p>
            <a:pPr algn="ctr">
              <a:lnSpc>
                <a:spcPct val="105000"/>
              </a:lnSpc>
              <a:spcAft>
                <a:spcPts val="200"/>
              </a:spcAft>
            </a:pPr>
            <a:r>
              <a:rPr sz="1500">
                <a:solidFill>
                  <a:srgbClr val="1C345B"/>
                </a:solidFill>
                <a:latin typeface="Aptos"/>
              </a:rPr>
              <a:t>encourage someone to do/buy/believe</a:t>
            </a:r>
          </a:p>
        </p:txBody>
      </p:sp>
      <p:sp>
        <p:nvSpPr>
          <p:cNvPr id="10" name="Rounded Rectangle 9"/>
          <p:cNvSpPr/>
          <p:nvPr/>
        </p:nvSpPr>
        <p:spPr>
          <a:xfrm>
            <a:off x="731520" y="2468880"/>
            <a:ext cx="3520440" cy="1005840"/>
          </a:xfrm>
          <a:prstGeom prst="roundRect">
            <a:avLst/>
          </a:prstGeom>
          <a:solidFill>
            <a:srgbClr val="F3EEFA"/>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ctr">
              <a:spcAft>
                <a:spcPts val="500"/>
              </a:spcAft>
            </a:pPr>
            <a:r>
              <a:rPr sz="1800" b="1">
                <a:solidFill>
                  <a:srgbClr val="6F41A7"/>
                </a:solidFill>
                <a:latin typeface="Aptos"/>
              </a:rPr>
              <a:t>To warn</a:t>
            </a:r>
          </a:p>
          <a:p>
            <a:pPr algn="ctr">
              <a:lnSpc>
                <a:spcPct val="105000"/>
              </a:lnSpc>
              <a:spcAft>
                <a:spcPts val="200"/>
              </a:spcAft>
            </a:pPr>
            <a:r>
              <a:rPr sz="1500">
                <a:solidFill>
                  <a:srgbClr val="1C345B"/>
                </a:solidFill>
                <a:latin typeface="Aptos"/>
              </a:rPr>
              <a:t>tell someone about danger or risk</a:t>
            </a:r>
          </a:p>
        </p:txBody>
      </p:sp>
      <p:sp>
        <p:nvSpPr>
          <p:cNvPr id="11" name="Rounded Rectangle 10"/>
          <p:cNvSpPr/>
          <p:nvPr/>
        </p:nvSpPr>
        <p:spPr>
          <a:xfrm>
            <a:off x="4572000" y="2468880"/>
            <a:ext cx="3520440" cy="1005840"/>
          </a:xfrm>
          <a:prstGeom prst="roundRect">
            <a:avLst/>
          </a:prstGeom>
          <a:solidFill>
            <a:srgbClr val="FFEEE6"/>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ctr">
              <a:spcAft>
                <a:spcPts val="500"/>
              </a:spcAft>
            </a:pPr>
            <a:r>
              <a:rPr sz="1800" b="1">
                <a:solidFill>
                  <a:srgbClr val="6F41A7"/>
                </a:solidFill>
                <a:latin typeface="Aptos"/>
              </a:rPr>
              <a:t>To advise</a:t>
            </a:r>
          </a:p>
          <a:p>
            <a:pPr algn="ctr">
              <a:lnSpc>
                <a:spcPct val="105000"/>
              </a:lnSpc>
              <a:spcAft>
                <a:spcPts val="200"/>
              </a:spcAft>
            </a:pPr>
            <a:r>
              <a:rPr sz="1500">
                <a:solidFill>
                  <a:srgbClr val="1C345B"/>
                </a:solidFill>
                <a:latin typeface="Aptos"/>
              </a:rPr>
              <a:t>give suggestions or recommendations</a:t>
            </a:r>
          </a:p>
        </p:txBody>
      </p:sp>
      <p:sp>
        <p:nvSpPr>
          <p:cNvPr id="12" name="Rounded Rectangle 11"/>
          <p:cNvSpPr/>
          <p:nvPr/>
        </p:nvSpPr>
        <p:spPr>
          <a:xfrm>
            <a:off x="8412480" y="2468880"/>
            <a:ext cx="3520440" cy="1005840"/>
          </a:xfrm>
          <a:prstGeom prst="roundRect">
            <a:avLst/>
          </a:prstGeom>
          <a:solidFill>
            <a:srgbClr val="ECFAF2"/>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ctr">
              <a:spcAft>
                <a:spcPts val="500"/>
              </a:spcAft>
            </a:pPr>
            <a:r>
              <a:rPr sz="1800" b="1">
                <a:solidFill>
                  <a:srgbClr val="6F41A7"/>
                </a:solidFill>
                <a:latin typeface="Aptos"/>
              </a:rPr>
              <a:t>To describe</a:t>
            </a:r>
          </a:p>
          <a:p>
            <a:pPr algn="ctr">
              <a:lnSpc>
                <a:spcPct val="105000"/>
              </a:lnSpc>
              <a:spcAft>
                <a:spcPts val="200"/>
              </a:spcAft>
            </a:pPr>
            <a:r>
              <a:rPr sz="1500">
                <a:solidFill>
                  <a:srgbClr val="1C345B"/>
                </a:solidFill>
                <a:latin typeface="Aptos"/>
              </a:rPr>
              <a:t>give details about a person, place or thing</a:t>
            </a:r>
          </a:p>
        </p:txBody>
      </p:sp>
      <p:sp>
        <p:nvSpPr>
          <p:cNvPr id="13" name="Rounded Rectangle 12"/>
          <p:cNvSpPr/>
          <p:nvPr/>
        </p:nvSpPr>
        <p:spPr>
          <a:xfrm>
            <a:off x="1463040" y="4251960"/>
            <a:ext cx="9326880" cy="960120"/>
          </a:xfrm>
          <a:prstGeom prst="roundRect">
            <a:avLst/>
          </a:prstGeom>
          <a:solidFill>
            <a:srgbClr val="F5F6F8"/>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ctr">
              <a:spcAft>
                <a:spcPts val="500"/>
              </a:spcAft>
            </a:pPr>
            <a:r>
              <a:rPr sz="2200" b="1">
                <a:solidFill>
                  <a:srgbClr val="6F41A7"/>
                </a:solidFill>
                <a:latin typeface="Aptos"/>
              </a:rPr>
              <a:t>Remember</a:t>
            </a:r>
          </a:p>
          <a:p>
            <a:pPr algn="ctr">
              <a:lnSpc>
                <a:spcPct val="105000"/>
              </a:lnSpc>
              <a:spcAft>
                <a:spcPts val="200"/>
              </a:spcAft>
            </a:pPr>
            <a:r>
              <a:rPr sz="1900">
                <a:solidFill>
                  <a:srgbClr val="1C345B"/>
                </a:solidFill>
                <a:latin typeface="Aptos"/>
              </a:rPr>
              <a:t>One text can sometimes have more than one purpose.</a:t>
            </a:r>
          </a:p>
          <a:p>
            <a:pPr algn="ctr">
              <a:lnSpc>
                <a:spcPct val="105000"/>
              </a:lnSpc>
              <a:spcAft>
                <a:spcPts val="200"/>
              </a:spcAft>
            </a:pPr>
            <a:r>
              <a:rPr sz="1900">
                <a:solidFill>
                  <a:srgbClr val="1C345B"/>
                </a:solidFill>
                <a:latin typeface="Aptos"/>
              </a:rPr>
              <a:t>Choose the MAIN purpose.</a:t>
            </a:r>
          </a:p>
        </p:txBody>
      </p:sp>
      <p:sp>
        <p:nvSpPr>
          <p:cNvPr id="14" name="TextBox 13"/>
          <p:cNvSpPr txBox="1"/>
          <p:nvPr/>
        </p:nvSpPr>
        <p:spPr>
          <a:xfrm>
            <a:off x="4892040" y="6510528"/>
            <a:ext cx="2286000" cy="219456"/>
          </a:xfrm>
          <a:prstGeom prst="rect">
            <a:avLst/>
          </a:prstGeom>
          <a:noFill/>
        </p:spPr>
        <p:txBody>
          <a:bodyPr wrap="square" lIns="50800" rIns="50800" tIns="25400" bIns="25400" anchor="t">
            <a:spAutoFit/>
          </a:bodyPr>
          <a:lstStyle/>
          <a:p>
            <a:pPr algn="ctr">
              <a:lnSpc>
                <a:spcPct val="106000"/>
              </a:lnSpc>
              <a:spcAft>
                <a:spcPts val="200"/>
              </a:spcAft>
            </a:pPr>
            <a:r>
              <a:rPr sz="900" b="0">
                <a:solidFill>
                  <a:srgbClr val="6E6E6E"/>
                </a:solidFill>
                <a:latin typeface="Aptos"/>
              </a:rPr>
              <a:t>Text Purpose  |  5/16</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Vertical Title 1"/>
          <p:cNvSpPr>
            <a:spLocks noGrp="1"/>
          </p:cNvSpPr>
          <p:nvPr>
            <p:ph type="title" orient="vert"/>
          </p:nvPr>
        </p:nvSpPr>
        <p:spPr/>
        <p:txBody>
          <a:bodyPr/>
          <a:lstStyle/>
          <a:p/>
        </p:txBody>
      </p:sp>
      <p:sp>
        <p:nvSpPr>
          <p:cNvPr id="3" name="Vertical Text Placeholder 2"/>
          <p:cNvSpPr>
            <a:spLocks noGrp="1"/>
          </p:cNvSpPr>
          <p:nvPr>
            <p:ph type="body" idx="1" orient="vert"/>
          </p:nvPr>
        </p:nvSpPr>
        <p:spPr/>
        <p:txBody>
          <a:bodyPr/>
          <a:lstStyle/>
          <a:p/>
        </p:txBody>
      </p:sp>
      <p:sp>
        <p:nvSpPr>
          <p:cNvPr id="4" name="TextBox 3"/>
          <p:cNvSpPr txBox="1"/>
          <p:nvPr/>
        </p:nvSpPr>
        <p:spPr>
          <a:xfrm>
            <a:off x="685800" y="320040"/>
            <a:ext cx="10698480" cy="502920"/>
          </a:xfrm>
          <a:prstGeom prst="rect">
            <a:avLst/>
          </a:prstGeom>
          <a:noFill/>
        </p:spPr>
        <p:txBody>
          <a:bodyPr wrap="square" lIns="50800" rIns="50800" tIns="25400" bIns="25400" anchor="t">
            <a:spAutoFit/>
          </a:bodyPr>
          <a:lstStyle/>
          <a:p>
            <a:pPr algn="l">
              <a:lnSpc>
                <a:spcPct val="106000"/>
              </a:lnSpc>
              <a:spcAft>
                <a:spcPts val="200"/>
              </a:spcAft>
            </a:pPr>
            <a:r>
              <a:rPr sz="2800" b="1">
                <a:solidFill>
                  <a:srgbClr val="6F41A7"/>
                </a:solidFill>
                <a:latin typeface="Aptos"/>
              </a:rPr>
              <a:t>How to spot the purpose</a:t>
            </a:r>
          </a:p>
        </p:txBody>
      </p:sp>
      <p:sp>
        <p:nvSpPr>
          <p:cNvPr id="5" name="Rectangle 4"/>
          <p:cNvSpPr/>
          <p:nvPr/>
        </p:nvSpPr>
        <p:spPr>
          <a:xfrm>
            <a:off x="685800" y="868680"/>
            <a:ext cx="10698480" cy="41148"/>
          </a:xfrm>
          <a:prstGeom prst="rect">
            <a:avLst/>
          </a:prstGeom>
          <a:solidFill>
            <a:srgbClr val="F591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932688"/>
            <a:ext cx="10698480" cy="320040"/>
          </a:xfrm>
          <a:prstGeom prst="rect">
            <a:avLst/>
          </a:prstGeom>
          <a:noFill/>
        </p:spPr>
        <p:txBody>
          <a:bodyPr wrap="square" lIns="50800" rIns="50800" tIns="25400" bIns="25400" anchor="t">
            <a:spAutoFit/>
          </a:bodyPr>
          <a:lstStyle/>
          <a:p>
            <a:pPr algn="l">
              <a:lnSpc>
                <a:spcPct val="106000"/>
              </a:lnSpc>
              <a:spcAft>
                <a:spcPts val="200"/>
              </a:spcAft>
            </a:pPr>
            <a:r>
              <a:rPr sz="1300" b="0">
                <a:solidFill>
                  <a:srgbClr val="1C345B"/>
                </a:solidFill>
                <a:latin typeface="Aptos"/>
              </a:rPr>
              <a:t>Be a purpose detective: look for clues.</a:t>
            </a:r>
          </a:p>
        </p:txBody>
      </p:sp>
      <p:sp>
        <p:nvSpPr>
          <p:cNvPr id="7" name="Rounded Rectangle 6"/>
          <p:cNvSpPr/>
          <p:nvPr/>
        </p:nvSpPr>
        <p:spPr>
          <a:xfrm>
            <a:off x="731520" y="1234440"/>
            <a:ext cx="5257800" cy="1143000"/>
          </a:xfrm>
          <a:prstGeom prst="roundRect">
            <a:avLst/>
          </a:prstGeom>
          <a:solidFill>
            <a:srgbClr val="E9F4FC"/>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l">
              <a:spcAft>
                <a:spcPts val="500"/>
              </a:spcAft>
            </a:pPr>
            <a:r>
              <a:rPr sz="1900" b="1">
                <a:solidFill>
                  <a:srgbClr val="6F41A7"/>
                </a:solidFill>
                <a:latin typeface="Aptos"/>
              </a:rPr>
              <a:t>1. Words</a:t>
            </a:r>
          </a:p>
          <a:p>
            <a:pPr algn="l">
              <a:lnSpc>
                <a:spcPct val="105000"/>
              </a:lnSpc>
              <a:spcAft>
                <a:spcPts val="200"/>
              </a:spcAft>
            </a:pPr>
            <a:r>
              <a:rPr sz="1600">
                <a:solidFill>
                  <a:srgbClr val="1C345B"/>
                </a:solidFill>
                <a:latin typeface="Aptos"/>
              </a:rPr>
              <a:t>Special offer, buy now, steps, warning, opening times...</a:t>
            </a:r>
          </a:p>
        </p:txBody>
      </p:sp>
      <p:sp>
        <p:nvSpPr>
          <p:cNvPr id="8" name="Rounded Rectangle 7"/>
          <p:cNvSpPr/>
          <p:nvPr/>
        </p:nvSpPr>
        <p:spPr>
          <a:xfrm>
            <a:off x="6263640" y="1234440"/>
            <a:ext cx="5257800" cy="1143000"/>
          </a:xfrm>
          <a:prstGeom prst="roundRect">
            <a:avLst/>
          </a:prstGeom>
          <a:solidFill>
            <a:srgbClr val="FFF8DA"/>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l">
              <a:spcAft>
                <a:spcPts val="500"/>
              </a:spcAft>
            </a:pPr>
            <a:r>
              <a:rPr sz="1900" b="1">
                <a:solidFill>
                  <a:srgbClr val="6F41A7"/>
                </a:solidFill>
                <a:latin typeface="Aptos"/>
              </a:rPr>
              <a:t>2. Layout</a:t>
            </a:r>
          </a:p>
          <a:p>
            <a:pPr algn="l">
              <a:lnSpc>
                <a:spcPct val="105000"/>
              </a:lnSpc>
              <a:spcAft>
                <a:spcPts val="200"/>
              </a:spcAft>
            </a:pPr>
            <a:r>
              <a:rPr sz="1600">
                <a:solidFill>
                  <a:srgbClr val="1C345B"/>
                </a:solidFill>
                <a:latin typeface="Aptos"/>
              </a:rPr>
              <a:t>Headings, bullet points, numbered steps, timetable, advert box...</a:t>
            </a:r>
          </a:p>
        </p:txBody>
      </p:sp>
      <p:sp>
        <p:nvSpPr>
          <p:cNvPr id="9" name="Rounded Rectangle 8"/>
          <p:cNvSpPr/>
          <p:nvPr/>
        </p:nvSpPr>
        <p:spPr>
          <a:xfrm>
            <a:off x="731520" y="2788920"/>
            <a:ext cx="5257800" cy="1143000"/>
          </a:xfrm>
          <a:prstGeom prst="roundRect">
            <a:avLst/>
          </a:prstGeom>
          <a:solidFill>
            <a:srgbClr val="F3EEFA"/>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l">
              <a:spcAft>
                <a:spcPts val="500"/>
              </a:spcAft>
            </a:pPr>
            <a:r>
              <a:rPr sz="1900" b="1">
                <a:solidFill>
                  <a:srgbClr val="6F41A7"/>
                </a:solidFill>
                <a:latin typeface="Aptos"/>
              </a:rPr>
              <a:t>3. Pictures</a:t>
            </a:r>
          </a:p>
          <a:p>
            <a:pPr algn="l">
              <a:lnSpc>
                <a:spcPct val="105000"/>
              </a:lnSpc>
              <a:spcAft>
                <a:spcPts val="200"/>
              </a:spcAft>
            </a:pPr>
            <a:r>
              <a:rPr sz="1600">
                <a:solidFill>
                  <a:srgbClr val="1C345B"/>
                </a:solidFill>
                <a:latin typeface="Aptos"/>
              </a:rPr>
              <a:t>What does the picture suggest? Danger? Product? Journey?</a:t>
            </a:r>
          </a:p>
        </p:txBody>
      </p:sp>
      <p:sp>
        <p:nvSpPr>
          <p:cNvPr id="10" name="Rounded Rectangle 9"/>
          <p:cNvSpPr/>
          <p:nvPr/>
        </p:nvSpPr>
        <p:spPr>
          <a:xfrm>
            <a:off x="6263640" y="2788920"/>
            <a:ext cx="5257800" cy="1143000"/>
          </a:xfrm>
          <a:prstGeom prst="roundRect">
            <a:avLst/>
          </a:prstGeom>
          <a:solidFill>
            <a:srgbClr val="EBF8EB"/>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l">
              <a:spcAft>
                <a:spcPts val="500"/>
              </a:spcAft>
            </a:pPr>
            <a:r>
              <a:rPr sz="1900" b="1">
                <a:solidFill>
                  <a:srgbClr val="6F41A7"/>
                </a:solidFill>
                <a:latin typeface="Aptos"/>
              </a:rPr>
              <a:t>4. Reader action</a:t>
            </a:r>
          </a:p>
          <a:p>
            <a:pPr algn="l">
              <a:lnSpc>
                <a:spcPct val="105000"/>
              </a:lnSpc>
              <a:spcAft>
                <a:spcPts val="200"/>
              </a:spcAft>
            </a:pPr>
            <a:r>
              <a:rPr sz="1600">
                <a:solidFill>
                  <a:srgbClr val="1C345B"/>
                </a:solidFill>
                <a:latin typeface="Aptos"/>
              </a:rPr>
              <a:t>What does the writer want the reader to do or know?</a:t>
            </a:r>
          </a:p>
        </p:txBody>
      </p:sp>
      <p:sp>
        <p:nvSpPr>
          <p:cNvPr id="11" name="Rounded Rectangle 10"/>
          <p:cNvSpPr/>
          <p:nvPr/>
        </p:nvSpPr>
        <p:spPr>
          <a:xfrm>
            <a:off x="1554480" y="4572000"/>
            <a:ext cx="8961120" cy="1005840"/>
          </a:xfrm>
          <a:prstGeom prst="roundRect">
            <a:avLst/>
          </a:prstGeom>
          <a:solidFill>
            <a:srgbClr val="FFFFFF"/>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ctr">
              <a:spcAft>
                <a:spcPts val="500"/>
              </a:spcAft>
            </a:pPr>
            <a:r>
              <a:rPr sz="2200" b="1">
                <a:solidFill>
                  <a:srgbClr val="6F41A7"/>
                </a:solidFill>
                <a:latin typeface="Aptos"/>
              </a:rPr>
              <a:t>Exam strategy</a:t>
            </a:r>
          </a:p>
          <a:p>
            <a:pPr algn="ctr">
              <a:lnSpc>
                <a:spcPct val="105000"/>
              </a:lnSpc>
              <a:spcAft>
                <a:spcPts val="200"/>
              </a:spcAft>
            </a:pPr>
            <a:r>
              <a:rPr sz="1800">
                <a:solidFill>
                  <a:srgbClr val="1C345B"/>
                </a:solidFill>
                <a:latin typeface="Aptos"/>
              </a:rPr>
              <a:t>Read the title and first line. Ask: “What is the writer trying to do?” Then look for evidence.</a:t>
            </a:r>
          </a:p>
        </p:txBody>
      </p:sp>
      <p:sp>
        <p:nvSpPr>
          <p:cNvPr id="12" name="TextBox 11"/>
          <p:cNvSpPr txBox="1"/>
          <p:nvPr/>
        </p:nvSpPr>
        <p:spPr>
          <a:xfrm>
            <a:off x="4892040" y="6510528"/>
            <a:ext cx="2286000" cy="219456"/>
          </a:xfrm>
          <a:prstGeom prst="rect">
            <a:avLst/>
          </a:prstGeom>
          <a:noFill/>
        </p:spPr>
        <p:txBody>
          <a:bodyPr wrap="square" lIns="50800" rIns="50800" tIns="25400" bIns="25400" anchor="t">
            <a:spAutoFit/>
          </a:bodyPr>
          <a:lstStyle/>
          <a:p>
            <a:pPr algn="ctr">
              <a:lnSpc>
                <a:spcPct val="106000"/>
              </a:lnSpc>
              <a:spcAft>
                <a:spcPts val="200"/>
              </a:spcAft>
            </a:pPr>
            <a:r>
              <a:rPr sz="900" b="0">
                <a:solidFill>
                  <a:srgbClr val="6E6E6E"/>
                </a:solidFill>
                <a:latin typeface="Aptos"/>
              </a:rPr>
              <a:t>Text Purpose  |  6/16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Vertical Title 1"/>
          <p:cNvSpPr>
            <a:spLocks noGrp="1"/>
          </p:cNvSpPr>
          <p:nvPr>
            <p:ph type="title" orient="vert"/>
          </p:nvPr>
        </p:nvSpPr>
        <p:spPr/>
        <p:txBody>
          <a:bodyPr/>
          <a:lstStyle/>
          <a:p/>
        </p:txBody>
      </p:sp>
      <p:sp>
        <p:nvSpPr>
          <p:cNvPr id="3" name="Vertical Text Placeholder 2"/>
          <p:cNvSpPr>
            <a:spLocks noGrp="1"/>
          </p:cNvSpPr>
          <p:nvPr>
            <p:ph type="body" idx="1" orient="vert"/>
          </p:nvPr>
        </p:nvSpPr>
        <p:spPr/>
        <p:txBody>
          <a:bodyPr/>
          <a:lstStyle/>
          <a:p/>
        </p:txBody>
      </p:sp>
      <p:sp>
        <p:nvSpPr>
          <p:cNvPr id="4" name="TextBox 3"/>
          <p:cNvSpPr txBox="1"/>
          <p:nvPr/>
        </p:nvSpPr>
        <p:spPr>
          <a:xfrm>
            <a:off x="685800" y="320040"/>
            <a:ext cx="10698480" cy="502920"/>
          </a:xfrm>
          <a:prstGeom prst="rect">
            <a:avLst/>
          </a:prstGeom>
          <a:noFill/>
        </p:spPr>
        <p:txBody>
          <a:bodyPr wrap="square" lIns="50800" rIns="50800" tIns="25400" bIns="25400" anchor="t">
            <a:spAutoFit/>
          </a:bodyPr>
          <a:lstStyle/>
          <a:p>
            <a:pPr algn="l">
              <a:lnSpc>
                <a:spcPct val="106000"/>
              </a:lnSpc>
              <a:spcAft>
                <a:spcPts val="200"/>
              </a:spcAft>
            </a:pPr>
            <a:r>
              <a:rPr sz="2800" b="1">
                <a:solidFill>
                  <a:srgbClr val="6F41A7"/>
                </a:solidFill>
                <a:latin typeface="Aptos"/>
              </a:rPr>
              <a:t>Purpose: to inform</a:t>
            </a:r>
          </a:p>
        </p:txBody>
      </p:sp>
      <p:sp>
        <p:nvSpPr>
          <p:cNvPr id="5" name="Rectangle 4"/>
          <p:cNvSpPr/>
          <p:nvPr/>
        </p:nvSpPr>
        <p:spPr>
          <a:xfrm>
            <a:off x="685800" y="868680"/>
            <a:ext cx="10698480" cy="41148"/>
          </a:xfrm>
          <a:prstGeom prst="rect">
            <a:avLst/>
          </a:prstGeom>
          <a:solidFill>
            <a:srgbClr val="F591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932688"/>
            <a:ext cx="10698480" cy="320040"/>
          </a:xfrm>
          <a:prstGeom prst="rect">
            <a:avLst/>
          </a:prstGeom>
          <a:noFill/>
        </p:spPr>
        <p:txBody>
          <a:bodyPr wrap="square" lIns="50800" rIns="50800" tIns="25400" bIns="25400" anchor="t">
            <a:spAutoFit/>
          </a:bodyPr>
          <a:lstStyle/>
          <a:p>
            <a:pPr algn="l">
              <a:lnSpc>
                <a:spcPct val="106000"/>
              </a:lnSpc>
              <a:spcAft>
                <a:spcPts val="200"/>
              </a:spcAft>
            </a:pPr>
            <a:r>
              <a:rPr sz="1300" b="0">
                <a:solidFill>
                  <a:srgbClr val="1C345B"/>
                </a:solidFill>
                <a:latin typeface="Aptos"/>
              </a:rPr>
              <a:t>The writer gives facts or useful information.</a:t>
            </a:r>
          </a:p>
        </p:txBody>
      </p:sp>
      <p:sp>
        <p:nvSpPr>
          <p:cNvPr id="7" name="Rounded Rectangle 6"/>
          <p:cNvSpPr/>
          <p:nvPr/>
        </p:nvSpPr>
        <p:spPr>
          <a:xfrm>
            <a:off x="822960" y="1234440"/>
            <a:ext cx="4480560" cy="4343400"/>
          </a:xfrm>
          <a:prstGeom prst="roundRect">
            <a:avLst/>
          </a:prstGeom>
          <a:solidFill>
            <a:srgbClr val="F5F6F8"/>
          </a:solidFill>
          <a:ln w="15240">
            <a:solidFill>
              <a:srgbClr val="156F7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8" name="Picture 7" descr="image6.png"/>
          <p:cNvPicPr>
            <a:picLocks noChangeAspect="1"/>
          </p:cNvPicPr>
          <p:nvPr/>
        </p:nvPicPr>
        <p:blipFill>
          <a:blip r:embed="rId2"/>
          <a:stretch>
            <a:fillRect/>
          </a:stretch>
        </p:blipFill>
        <p:spPr>
          <a:xfrm>
            <a:off x="1028699" y="1371600"/>
            <a:ext cx="4069080" cy="4069080"/>
          </a:xfrm>
          <a:prstGeom prst="rect">
            <a:avLst/>
          </a:prstGeom>
        </p:spPr>
      </p:pic>
      <p:sp>
        <p:nvSpPr>
          <p:cNvPr id="9" name="Rounded Rectangle 8"/>
          <p:cNvSpPr/>
          <p:nvPr/>
        </p:nvSpPr>
        <p:spPr>
          <a:xfrm>
            <a:off x="5669280" y="1280160"/>
            <a:ext cx="5303520" cy="777240"/>
          </a:xfrm>
          <a:prstGeom prst="roundRect">
            <a:avLst/>
          </a:prstGeom>
          <a:solidFill>
            <a:srgbClr val="E9F4FC"/>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ctr">
              <a:spcAft>
                <a:spcPts val="500"/>
              </a:spcAft>
            </a:pPr>
            <a:r>
              <a:rPr sz="2200" b="1">
                <a:solidFill>
                  <a:srgbClr val="6F41A7"/>
                </a:solidFill>
                <a:latin typeface="Aptos"/>
              </a:rPr>
              <a:t>Purpose</a:t>
            </a:r>
          </a:p>
          <a:p>
            <a:pPr algn="ctr">
              <a:lnSpc>
                <a:spcPct val="105000"/>
              </a:lnSpc>
              <a:spcAft>
                <a:spcPts val="200"/>
              </a:spcAft>
            </a:pPr>
            <a:r>
              <a:rPr sz="1800">
                <a:solidFill>
                  <a:srgbClr val="1C345B"/>
                </a:solidFill>
                <a:latin typeface="Aptos"/>
              </a:rPr>
              <a:t>To inform</a:t>
            </a:r>
          </a:p>
        </p:txBody>
      </p:sp>
      <p:sp>
        <p:nvSpPr>
          <p:cNvPr id="10" name="TextBox 9"/>
          <p:cNvSpPr txBox="1"/>
          <p:nvPr/>
        </p:nvSpPr>
        <p:spPr>
          <a:xfrm>
            <a:off x="5806440" y="2331720"/>
            <a:ext cx="5029200" cy="2377440"/>
          </a:xfrm>
          <a:prstGeom prst="rect">
            <a:avLst/>
          </a:prstGeom>
          <a:noFill/>
        </p:spPr>
        <p:txBody>
          <a:bodyPr wrap="square" lIns="101600" rIns="101600" tIns="63500" bIns="50800">
            <a:spAutoFit/>
          </a:bodyPr>
          <a:lstStyle/>
          <a:p>
            <a:pPr>
              <a:spcAft>
                <a:spcPts val="600"/>
              </a:spcAft>
            </a:pPr>
            <a:r>
              <a:rPr sz="2100" b="1">
                <a:solidFill>
                  <a:srgbClr val="6F41A7"/>
                </a:solidFill>
                <a:latin typeface="Aptos"/>
              </a:rPr>
              <a:t>Clues</a:t>
            </a:r>
          </a:p>
          <a:p>
            <a:pPr>
              <a:lnSpc>
                <a:spcPct val="108000"/>
              </a:lnSpc>
              <a:spcAft>
                <a:spcPts val="400"/>
              </a:spcAft>
            </a:pPr>
            <a:r>
              <a:rPr sz="1800">
                <a:solidFill>
                  <a:srgbClr val="1C345B"/>
                </a:solidFill>
                <a:latin typeface="Aptos"/>
              </a:rPr>
              <a:t>• gives facts, dates, times or places</a:t>
            </a:r>
          </a:p>
          <a:p>
            <a:pPr>
              <a:lnSpc>
                <a:spcPct val="108000"/>
              </a:lnSpc>
              <a:spcAft>
                <a:spcPts val="400"/>
              </a:spcAft>
            </a:pPr>
            <a:r>
              <a:rPr sz="1800">
                <a:solidFill>
                  <a:srgbClr val="1C345B"/>
                </a:solidFill>
                <a:latin typeface="Aptos"/>
              </a:rPr>
              <a:t>• does not try to sell something</a:t>
            </a:r>
          </a:p>
          <a:p>
            <a:pPr>
              <a:lnSpc>
                <a:spcPct val="108000"/>
              </a:lnSpc>
              <a:spcAft>
                <a:spcPts val="400"/>
              </a:spcAft>
            </a:pPr>
            <a:r>
              <a:rPr sz="1800">
                <a:solidFill>
                  <a:srgbClr val="1C345B"/>
                </a:solidFill>
                <a:latin typeface="Aptos"/>
              </a:rPr>
              <a:t>• helps the reader know information</a:t>
            </a:r>
          </a:p>
          <a:p>
            <a:pPr>
              <a:lnSpc>
                <a:spcPct val="108000"/>
              </a:lnSpc>
              <a:spcAft>
                <a:spcPts val="400"/>
              </a:spcAft>
            </a:pPr>
            <a:r>
              <a:rPr sz="1800">
                <a:solidFill>
                  <a:srgbClr val="1C345B"/>
                </a:solidFill>
                <a:latin typeface="Aptos"/>
              </a:rPr>
              <a:t>• examples: timetable, notice, opening hours</a:t>
            </a:r>
          </a:p>
        </p:txBody>
      </p:sp>
      <p:sp>
        <p:nvSpPr>
          <p:cNvPr id="11" name="Rounded Rectangle 10"/>
          <p:cNvSpPr/>
          <p:nvPr/>
        </p:nvSpPr>
        <p:spPr>
          <a:xfrm>
            <a:off x="5669280" y="5074920"/>
            <a:ext cx="5303520" cy="685800"/>
          </a:xfrm>
          <a:prstGeom prst="roundRect">
            <a:avLst/>
          </a:prstGeom>
          <a:solidFill>
            <a:srgbClr val="FFF8DA"/>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ctr">
              <a:spcAft>
                <a:spcPts val="500"/>
              </a:spcAft>
            </a:pPr>
            <a:r>
              <a:rPr sz="1800" b="1">
                <a:solidFill>
                  <a:srgbClr val="6F41A7"/>
                </a:solidFill>
                <a:latin typeface="Aptos"/>
              </a:rPr>
              <a:t>Exam clue</a:t>
            </a:r>
          </a:p>
          <a:p>
            <a:pPr algn="ctr">
              <a:lnSpc>
                <a:spcPct val="105000"/>
              </a:lnSpc>
              <a:spcAft>
                <a:spcPts val="200"/>
              </a:spcAft>
            </a:pPr>
            <a:r>
              <a:rPr sz="1500">
                <a:solidFill>
                  <a:srgbClr val="1C345B"/>
                </a:solidFill>
                <a:latin typeface="Aptos"/>
              </a:rPr>
              <a:t>Look for factual details: time, date, place, price, contact number.</a:t>
            </a:r>
          </a:p>
        </p:txBody>
      </p:sp>
      <p:sp>
        <p:nvSpPr>
          <p:cNvPr id="12" name="TextBox 11"/>
          <p:cNvSpPr txBox="1"/>
          <p:nvPr/>
        </p:nvSpPr>
        <p:spPr>
          <a:xfrm>
            <a:off x="4892040" y="6510528"/>
            <a:ext cx="2286000" cy="219456"/>
          </a:xfrm>
          <a:prstGeom prst="rect">
            <a:avLst/>
          </a:prstGeom>
          <a:noFill/>
        </p:spPr>
        <p:txBody>
          <a:bodyPr wrap="square" lIns="50800" rIns="50800" tIns="25400" bIns="25400" anchor="t">
            <a:spAutoFit/>
          </a:bodyPr>
          <a:lstStyle/>
          <a:p>
            <a:pPr algn="ctr">
              <a:lnSpc>
                <a:spcPct val="106000"/>
              </a:lnSpc>
              <a:spcAft>
                <a:spcPts val="200"/>
              </a:spcAft>
            </a:pPr>
            <a:r>
              <a:rPr sz="900" b="0">
                <a:solidFill>
                  <a:srgbClr val="6E6E6E"/>
                </a:solidFill>
                <a:latin typeface="Aptos"/>
              </a:rPr>
              <a:t>Text Purpose  |  7/16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Vertical Title 1"/>
          <p:cNvSpPr>
            <a:spLocks noGrp="1"/>
          </p:cNvSpPr>
          <p:nvPr>
            <p:ph type="title" orient="vert"/>
          </p:nvPr>
        </p:nvSpPr>
        <p:spPr/>
        <p:txBody>
          <a:bodyPr/>
          <a:lstStyle/>
          <a:p/>
        </p:txBody>
      </p:sp>
      <p:sp>
        <p:nvSpPr>
          <p:cNvPr id="3" name="Vertical Text Placeholder 2"/>
          <p:cNvSpPr>
            <a:spLocks noGrp="1"/>
          </p:cNvSpPr>
          <p:nvPr>
            <p:ph type="body" idx="1" orient="vert"/>
          </p:nvPr>
        </p:nvSpPr>
        <p:spPr/>
        <p:txBody>
          <a:bodyPr/>
          <a:lstStyle/>
          <a:p/>
        </p:txBody>
      </p:sp>
      <p:sp>
        <p:nvSpPr>
          <p:cNvPr id="4" name="TextBox 3"/>
          <p:cNvSpPr txBox="1"/>
          <p:nvPr/>
        </p:nvSpPr>
        <p:spPr>
          <a:xfrm>
            <a:off x="685800" y="320040"/>
            <a:ext cx="10698480" cy="502920"/>
          </a:xfrm>
          <a:prstGeom prst="rect">
            <a:avLst/>
          </a:prstGeom>
          <a:noFill/>
        </p:spPr>
        <p:txBody>
          <a:bodyPr wrap="square" lIns="50800" rIns="50800" tIns="25400" bIns="25400" anchor="t">
            <a:spAutoFit/>
          </a:bodyPr>
          <a:lstStyle/>
          <a:p>
            <a:pPr algn="l">
              <a:lnSpc>
                <a:spcPct val="106000"/>
              </a:lnSpc>
              <a:spcAft>
                <a:spcPts val="200"/>
              </a:spcAft>
            </a:pPr>
            <a:r>
              <a:rPr sz="2800" b="1">
                <a:solidFill>
                  <a:srgbClr val="6F41A7"/>
                </a:solidFill>
                <a:latin typeface="Aptos"/>
              </a:rPr>
              <a:t>Purpose: to instruct</a:t>
            </a:r>
          </a:p>
        </p:txBody>
      </p:sp>
      <p:sp>
        <p:nvSpPr>
          <p:cNvPr id="5" name="Rectangle 4"/>
          <p:cNvSpPr/>
          <p:nvPr/>
        </p:nvSpPr>
        <p:spPr>
          <a:xfrm>
            <a:off x="685800" y="868680"/>
            <a:ext cx="10698480" cy="41148"/>
          </a:xfrm>
          <a:prstGeom prst="rect">
            <a:avLst/>
          </a:prstGeom>
          <a:solidFill>
            <a:srgbClr val="F591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932688"/>
            <a:ext cx="10698480" cy="320040"/>
          </a:xfrm>
          <a:prstGeom prst="rect">
            <a:avLst/>
          </a:prstGeom>
          <a:noFill/>
        </p:spPr>
        <p:txBody>
          <a:bodyPr wrap="square" lIns="50800" rIns="50800" tIns="25400" bIns="25400" anchor="t">
            <a:spAutoFit/>
          </a:bodyPr>
          <a:lstStyle/>
          <a:p>
            <a:pPr algn="l">
              <a:lnSpc>
                <a:spcPct val="106000"/>
              </a:lnSpc>
              <a:spcAft>
                <a:spcPts val="200"/>
              </a:spcAft>
            </a:pPr>
            <a:r>
              <a:rPr sz="1300" b="0">
                <a:solidFill>
                  <a:srgbClr val="1C345B"/>
                </a:solidFill>
                <a:latin typeface="Aptos"/>
              </a:rPr>
              <a:t>The writer tells the reader what to do or how to do it.</a:t>
            </a:r>
          </a:p>
        </p:txBody>
      </p:sp>
      <p:sp>
        <p:nvSpPr>
          <p:cNvPr id="7" name="Rounded Rectangle 6"/>
          <p:cNvSpPr/>
          <p:nvPr/>
        </p:nvSpPr>
        <p:spPr>
          <a:xfrm>
            <a:off x="868680" y="1280160"/>
            <a:ext cx="4937760" cy="3200400"/>
          </a:xfrm>
          <a:prstGeom prst="roundRect">
            <a:avLst/>
          </a:prstGeom>
          <a:solidFill>
            <a:srgbClr val="EBF8EB"/>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l">
              <a:spcAft>
                <a:spcPts val="500"/>
              </a:spcAft>
            </a:pPr>
            <a:r>
              <a:rPr sz="2100" b="1">
                <a:solidFill>
                  <a:srgbClr val="6F41A7"/>
                </a:solidFill>
                <a:latin typeface="Aptos"/>
              </a:rPr>
              <a:t>How to reset your password</a:t>
            </a:r>
          </a:p>
          <a:p>
            <a:pPr algn="l">
              <a:lnSpc>
                <a:spcPct val="105000"/>
              </a:lnSpc>
              <a:spcAft>
                <a:spcPts val="200"/>
              </a:spcAft>
            </a:pPr>
            <a:r>
              <a:rPr sz="1800">
                <a:solidFill>
                  <a:srgbClr val="1C345B"/>
                </a:solidFill>
                <a:latin typeface="Aptos"/>
              </a:rPr>
              <a:t>1. Go to the login page.</a:t>
            </a:r>
          </a:p>
          <a:p>
            <a:pPr algn="l">
              <a:lnSpc>
                <a:spcPct val="105000"/>
              </a:lnSpc>
              <a:spcAft>
                <a:spcPts val="200"/>
              </a:spcAft>
            </a:pPr>
            <a:r>
              <a:rPr sz="1800">
                <a:solidFill>
                  <a:srgbClr val="1C345B"/>
                </a:solidFill>
                <a:latin typeface="Aptos"/>
              </a:rPr>
              <a:t>2. Click “Forgotten password”.</a:t>
            </a:r>
          </a:p>
          <a:p>
            <a:pPr algn="l">
              <a:lnSpc>
                <a:spcPct val="105000"/>
              </a:lnSpc>
              <a:spcAft>
                <a:spcPts val="200"/>
              </a:spcAft>
            </a:pPr>
            <a:r>
              <a:rPr sz="1800">
                <a:solidFill>
                  <a:srgbClr val="1C345B"/>
                </a:solidFill>
                <a:latin typeface="Aptos"/>
              </a:rPr>
              <a:t>3. Enter your email address.</a:t>
            </a:r>
          </a:p>
          <a:p>
            <a:pPr algn="l">
              <a:lnSpc>
                <a:spcPct val="105000"/>
              </a:lnSpc>
              <a:spcAft>
                <a:spcPts val="200"/>
              </a:spcAft>
            </a:pPr>
            <a:r>
              <a:rPr sz="1800">
                <a:solidFill>
                  <a:srgbClr val="1C345B"/>
                </a:solidFill>
                <a:latin typeface="Aptos"/>
              </a:rPr>
              <a:t>4. Check your email.</a:t>
            </a:r>
          </a:p>
          <a:p>
            <a:pPr algn="l">
              <a:lnSpc>
                <a:spcPct val="105000"/>
              </a:lnSpc>
              <a:spcAft>
                <a:spcPts val="200"/>
              </a:spcAft>
            </a:pPr>
            <a:r>
              <a:rPr sz="1800">
                <a:solidFill>
                  <a:srgbClr val="1C345B"/>
                </a:solidFill>
                <a:latin typeface="Aptos"/>
              </a:rPr>
              <a:t>5. Type a new password.</a:t>
            </a:r>
          </a:p>
        </p:txBody>
      </p:sp>
      <p:sp>
        <p:nvSpPr>
          <p:cNvPr id="8" name="Rounded Rectangle 7"/>
          <p:cNvSpPr/>
          <p:nvPr/>
        </p:nvSpPr>
        <p:spPr>
          <a:xfrm>
            <a:off x="6217920" y="1280160"/>
            <a:ext cx="4663440" cy="777240"/>
          </a:xfrm>
          <a:prstGeom prst="roundRect">
            <a:avLst/>
          </a:prstGeom>
          <a:solidFill>
            <a:srgbClr val="E9F4FC"/>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ctr">
              <a:spcAft>
                <a:spcPts val="500"/>
              </a:spcAft>
            </a:pPr>
            <a:r>
              <a:rPr sz="2200" b="1">
                <a:solidFill>
                  <a:srgbClr val="6F41A7"/>
                </a:solidFill>
                <a:latin typeface="Aptos"/>
              </a:rPr>
              <a:t>Purpose</a:t>
            </a:r>
          </a:p>
          <a:p>
            <a:pPr algn="ctr">
              <a:lnSpc>
                <a:spcPct val="105000"/>
              </a:lnSpc>
              <a:spcAft>
                <a:spcPts val="200"/>
              </a:spcAft>
            </a:pPr>
            <a:r>
              <a:rPr sz="1800">
                <a:solidFill>
                  <a:srgbClr val="1C345B"/>
                </a:solidFill>
                <a:latin typeface="Aptos"/>
              </a:rPr>
              <a:t>To instruct</a:t>
            </a:r>
          </a:p>
        </p:txBody>
      </p:sp>
      <p:sp>
        <p:nvSpPr>
          <p:cNvPr id="9" name="TextBox 8"/>
          <p:cNvSpPr txBox="1"/>
          <p:nvPr/>
        </p:nvSpPr>
        <p:spPr>
          <a:xfrm>
            <a:off x="6172200" y="2331720"/>
            <a:ext cx="4892040" cy="2286000"/>
          </a:xfrm>
          <a:prstGeom prst="rect">
            <a:avLst/>
          </a:prstGeom>
          <a:noFill/>
        </p:spPr>
        <p:txBody>
          <a:bodyPr wrap="square" lIns="101600" rIns="101600" tIns="63500" bIns="50800">
            <a:spAutoFit/>
          </a:bodyPr>
          <a:lstStyle/>
          <a:p>
            <a:pPr>
              <a:spcAft>
                <a:spcPts val="600"/>
              </a:spcAft>
            </a:pPr>
            <a:r>
              <a:rPr sz="2100" b="1">
                <a:solidFill>
                  <a:srgbClr val="6F41A7"/>
                </a:solidFill>
                <a:latin typeface="Aptos"/>
              </a:rPr>
              <a:t>Clues</a:t>
            </a:r>
          </a:p>
          <a:p>
            <a:pPr>
              <a:lnSpc>
                <a:spcPct val="108000"/>
              </a:lnSpc>
              <a:spcAft>
                <a:spcPts val="400"/>
              </a:spcAft>
            </a:pPr>
            <a:r>
              <a:rPr sz="1800">
                <a:solidFill>
                  <a:srgbClr val="1C345B"/>
                </a:solidFill>
                <a:latin typeface="Aptos"/>
              </a:rPr>
              <a:t>• gives steps in order</a:t>
            </a:r>
          </a:p>
          <a:p>
            <a:pPr>
              <a:lnSpc>
                <a:spcPct val="108000"/>
              </a:lnSpc>
              <a:spcAft>
                <a:spcPts val="400"/>
              </a:spcAft>
            </a:pPr>
            <a:r>
              <a:rPr sz="1800">
                <a:solidFill>
                  <a:srgbClr val="1C345B"/>
                </a:solidFill>
                <a:latin typeface="Aptos"/>
              </a:rPr>
              <a:t>• uses command verbs: go, click, enter, check</a:t>
            </a:r>
          </a:p>
          <a:p>
            <a:pPr>
              <a:lnSpc>
                <a:spcPct val="108000"/>
              </a:lnSpc>
              <a:spcAft>
                <a:spcPts val="400"/>
              </a:spcAft>
            </a:pPr>
            <a:r>
              <a:rPr sz="1800">
                <a:solidFill>
                  <a:srgbClr val="1C345B"/>
                </a:solidFill>
                <a:latin typeface="Aptos"/>
              </a:rPr>
              <a:t>• often uses numbers or bullet points</a:t>
            </a:r>
          </a:p>
          <a:p>
            <a:pPr>
              <a:lnSpc>
                <a:spcPct val="108000"/>
              </a:lnSpc>
              <a:spcAft>
                <a:spcPts val="400"/>
              </a:spcAft>
            </a:pPr>
            <a:r>
              <a:rPr sz="1800">
                <a:solidFill>
                  <a:srgbClr val="1C345B"/>
                </a:solidFill>
                <a:latin typeface="Aptos"/>
              </a:rPr>
              <a:t>• reader needs to do something</a:t>
            </a:r>
          </a:p>
        </p:txBody>
      </p:sp>
      <p:sp>
        <p:nvSpPr>
          <p:cNvPr id="10" name="Rounded Rectangle 9"/>
          <p:cNvSpPr/>
          <p:nvPr/>
        </p:nvSpPr>
        <p:spPr>
          <a:xfrm>
            <a:off x="2011680" y="5074920"/>
            <a:ext cx="8138160" cy="685800"/>
          </a:xfrm>
          <a:prstGeom prst="roundRect">
            <a:avLst/>
          </a:prstGeom>
          <a:solidFill>
            <a:srgbClr val="FFF8DA"/>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ctr">
              <a:spcAft>
                <a:spcPts val="500"/>
              </a:spcAft>
            </a:pPr>
            <a:r>
              <a:rPr sz="2000" b="1">
                <a:solidFill>
                  <a:srgbClr val="6F41A7"/>
                </a:solidFill>
                <a:latin typeface="Aptos"/>
              </a:rPr>
              <a:t>Quick check</a:t>
            </a:r>
          </a:p>
          <a:p>
            <a:pPr algn="ctr">
              <a:lnSpc>
                <a:spcPct val="105000"/>
              </a:lnSpc>
              <a:spcAft>
                <a:spcPts val="200"/>
              </a:spcAft>
            </a:pPr>
            <a:r>
              <a:rPr sz="1800">
                <a:solidFill>
                  <a:srgbClr val="1C345B"/>
                </a:solidFill>
                <a:latin typeface="Aptos"/>
              </a:rPr>
              <a:t>Is the text telling me HOW to do something?</a:t>
            </a:r>
          </a:p>
        </p:txBody>
      </p:sp>
      <p:sp>
        <p:nvSpPr>
          <p:cNvPr id="11" name="TextBox 10"/>
          <p:cNvSpPr txBox="1"/>
          <p:nvPr/>
        </p:nvSpPr>
        <p:spPr>
          <a:xfrm>
            <a:off x="4892040" y="6510528"/>
            <a:ext cx="2286000" cy="219456"/>
          </a:xfrm>
          <a:prstGeom prst="rect">
            <a:avLst/>
          </a:prstGeom>
          <a:noFill/>
        </p:spPr>
        <p:txBody>
          <a:bodyPr wrap="square" lIns="50800" rIns="50800" tIns="25400" bIns="25400" anchor="t">
            <a:spAutoFit/>
          </a:bodyPr>
          <a:lstStyle/>
          <a:p>
            <a:pPr algn="ctr">
              <a:lnSpc>
                <a:spcPct val="106000"/>
              </a:lnSpc>
              <a:spcAft>
                <a:spcPts val="200"/>
              </a:spcAft>
            </a:pPr>
            <a:r>
              <a:rPr sz="900" b="0">
                <a:solidFill>
                  <a:srgbClr val="6E6E6E"/>
                </a:solidFill>
                <a:latin typeface="Aptos"/>
              </a:rPr>
              <a:t>Text Purpose  |  8/16</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Vertical Title 1"/>
          <p:cNvSpPr>
            <a:spLocks noGrp="1"/>
          </p:cNvSpPr>
          <p:nvPr>
            <p:ph type="title" orient="vert"/>
          </p:nvPr>
        </p:nvSpPr>
        <p:spPr/>
        <p:txBody>
          <a:bodyPr/>
          <a:lstStyle/>
          <a:p/>
        </p:txBody>
      </p:sp>
      <p:sp>
        <p:nvSpPr>
          <p:cNvPr id="3" name="Vertical Text Placeholder 2"/>
          <p:cNvSpPr>
            <a:spLocks noGrp="1"/>
          </p:cNvSpPr>
          <p:nvPr>
            <p:ph type="body" idx="1" orient="vert"/>
          </p:nvPr>
        </p:nvSpPr>
        <p:spPr/>
        <p:txBody>
          <a:bodyPr/>
          <a:lstStyle/>
          <a:p/>
        </p:txBody>
      </p:sp>
      <p:sp>
        <p:nvSpPr>
          <p:cNvPr id="4" name="TextBox 3"/>
          <p:cNvSpPr txBox="1"/>
          <p:nvPr/>
        </p:nvSpPr>
        <p:spPr>
          <a:xfrm>
            <a:off x="685800" y="320040"/>
            <a:ext cx="10698480" cy="502920"/>
          </a:xfrm>
          <a:prstGeom prst="rect">
            <a:avLst/>
          </a:prstGeom>
          <a:noFill/>
        </p:spPr>
        <p:txBody>
          <a:bodyPr wrap="square" lIns="50800" rIns="50800" tIns="25400" bIns="25400" anchor="t">
            <a:spAutoFit/>
          </a:bodyPr>
          <a:lstStyle/>
          <a:p>
            <a:pPr algn="l">
              <a:lnSpc>
                <a:spcPct val="106000"/>
              </a:lnSpc>
              <a:spcAft>
                <a:spcPts val="200"/>
              </a:spcAft>
            </a:pPr>
            <a:r>
              <a:rPr sz="2800" b="1">
                <a:solidFill>
                  <a:srgbClr val="6F41A7"/>
                </a:solidFill>
                <a:latin typeface="Aptos"/>
              </a:rPr>
              <a:t>Purpose: to persuade</a:t>
            </a:r>
          </a:p>
        </p:txBody>
      </p:sp>
      <p:sp>
        <p:nvSpPr>
          <p:cNvPr id="5" name="Rectangle 4"/>
          <p:cNvSpPr/>
          <p:nvPr/>
        </p:nvSpPr>
        <p:spPr>
          <a:xfrm>
            <a:off x="685800" y="868680"/>
            <a:ext cx="10698480" cy="41148"/>
          </a:xfrm>
          <a:prstGeom prst="rect">
            <a:avLst/>
          </a:prstGeom>
          <a:solidFill>
            <a:srgbClr val="F591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932688"/>
            <a:ext cx="10698480" cy="320040"/>
          </a:xfrm>
          <a:prstGeom prst="rect">
            <a:avLst/>
          </a:prstGeom>
          <a:noFill/>
        </p:spPr>
        <p:txBody>
          <a:bodyPr wrap="square" lIns="50800" rIns="50800" tIns="25400" bIns="25400" anchor="t">
            <a:spAutoFit/>
          </a:bodyPr>
          <a:lstStyle/>
          <a:p>
            <a:pPr algn="l">
              <a:lnSpc>
                <a:spcPct val="106000"/>
              </a:lnSpc>
              <a:spcAft>
                <a:spcPts val="200"/>
              </a:spcAft>
            </a:pPr>
            <a:r>
              <a:rPr sz="1300" b="0">
                <a:solidFill>
                  <a:srgbClr val="1C345B"/>
                </a:solidFill>
                <a:latin typeface="Aptos"/>
              </a:rPr>
              <a:t>The writer tries to make the reader do, buy or believe something.</a:t>
            </a:r>
          </a:p>
        </p:txBody>
      </p:sp>
      <p:sp>
        <p:nvSpPr>
          <p:cNvPr id="7" name="Rounded Rectangle 6"/>
          <p:cNvSpPr/>
          <p:nvPr/>
        </p:nvSpPr>
        <p:spPr>
          <a:xfrm>
            <a:off x="822960" y="1234440"/>
            <a:ext cx="4480560" cy="4343400"/>
          </a:xfrm>
          <a:prstGeom prst="roundRect">
            <a:avLst/>
          </a:prstGeom>
          <a:solidFill>
            <a:srgbClr val="F5F6F8"/>
          </a:solidFill>
          <a:ln w="15240">
            <a:solidFill>
              <a:srgbClr val="F591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8" name="Picture 7" descr="image5.png"/>
          <p:cNvPicPr>
            <a:picLocks noChangeAspect="1"/>
          </p:cNvPicPr>
          <p:nvPr/>
        </p:nvPicPr>
        <p:blipFill>
          <a:blip r:embed="rId2"/>
          <a:stretch>
            <a:fillRect/>
          </a:stretch>
        </p:blipFill>
        <p:spPr>
          <a:xfrm>
            <a:off x="1028699" y="1371600"/>
            <a:ext cx="4069080" cy="4069080"/>
          </a:xfrm>
          <a:prstGeom prst="rect">
            <a:avLst/>
          </a:prstGeom>
        </p:spPr>
      </p:pic>
      <p:sp>
        <p:nvSpPr>
          <p:cNvPr id="9" name="Rounded Rectangle 8"/>
          <p:cNvSpPr/>
          <p:nvPr/>
        </p:nvSpPr>
        <p:spPr>
          <a:xfrm>
            <a:off x="5669280" y="1280160"/>
            <a:ext cx="5303520" cy="777240"/>
          </a:xfrm>
          <a:prstGeom prst="roundRect">
            <a:avLst/>
          </a:prstGeom>
          <a:solidFill>
            <a:srgbClr val="FFF8DA"/>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ctr">
              <a:spcAft>
                <a:spcPts val="500"/>
              </a:spcAft>
            </a:pPr>
            <a:r>
              <a:rPr sz="2200" b="1">
                <a:solidFill>
                  <a:srgbClr val="6F41A7"/>
                </a:solidFill>
                <a:latin typeface="Aptos"/>
              </a:rPr>
              <a:t>Purpose</a:t>
            </a:r>
          </a:p>
          <a:p>
            <a:pPr algn="ctr">
              <a:lnSpc>
                <a:spcPct val="105000"/>
              </a:lnSpc>
              <a:spcAft>
                <a:spcPts val="200"/>
              </a:spcAft>
            </a:pPr>
            <a:r>
              <a:rPr sz="1800">
                <a:solidFill>
                  <a:srgbClr val="1C345B"/>
                </a:solidFill>
                <a:latin typeface="Aptos"/>
              </a:rPr>
              <a:t>To persuade</a:t>
            </a:r>
          </a:p>
        </p:txBody>
      </p:sp>
      <p:sp>
        <p:nvSpPr>
          <p:cNvPr id="10" name="TextBox 9"/>
          <p:cNvSpPr txBox="1"/>
          <p:nvPr/>
        </p:nvSpPr>
        <p:spPr>
          <a:xfrm>
            <a:off x="5806440" y="2331720"/>
            <a:ext cx="5029200" cy="2651760"/>
          </a:xfrm>
          <a:prstGeom prst="rect">
            <a:avLst/>
          </a:prstGeom>
          <a:noFill/>
        </p:spPr>
        <p:txBody>
          <a:bodyPr wrap="square" lIns="101600" rIns="101600" tIns="63500" bIns="50800">
            <a:spAutoFit/>
          </a:bodyPr>
          <a:lstStyle/>
          <a:p>
            <a:pPr>
              <a:spcAft>
                <a:spcPts val="600"/>
              </a:spcAft>
            </a:pPr>
            <a:r>
              <a:rPr sz="2000" b="1">
                <a:solidFill>
                  <a:srgbClr val="6F41A7"/>
                </a:solidFill>
                <a:latin typeface="Aptos"/>
              </a:rPr>
              <a:t>Clues</a:t>
            </a:r>
          </a:p>
          <a:p>
            <a:pPr>
              <a:lnSpc>
                <a:spcPct val="108000"/>
              </a:lnSpc>
              <a:spcAft>
                <a:spcPts val="400"/>
              </a:spcAft>
            </a:pPr>
            <a:r>
              <a:rPr sz="1700">
                <a:solidFill>
                  <a:srgbClr val="1C345B"/>
                </a:solidFill>
                <a:latin typeface="Aptos"/>
              </a:rPr>
              <a:t>• special offer / limited time</a:t>
            </a:r>
          </a:p>
          <a:p>
            <a:pPr>
              <a:lnSpc>
                <a:spcPct val="108000"/>
              </a:lnSpc>
              <a:spcAft>
                <a:spcPts val="400"/>
              </a:spcAft>
            </a:pPr>
            <a:r>
              <a:rPr sz="1700">
                <a:solidFill>
                  <a:srgbClr val="1C345B"/>
                </a:solidFill>
                <a:latin typeface="Aptos"/>
              </a:rPr>
              <a:t>• positive words: best, fresh, free, easy</a:t>
            </a:r>
          </a:p>
          <a:p>
            <a:pPr>
              <a:lnSpc>
                <a:spcPct val="108000"/>
              </a:lnSpc>
              <a:spcAft>
                <a:spcPts val="400"/>
              </a:spcAft>
            </a:pPr>
            <a:r>
              <a:rPr sz="1700">
                <a:solidFill>
                  <a:srgbClr val="1C345B"/>
                </a:solidFill>
                <a:latin typeface="Aptos"/>
              </a:rPr>
              <a:t>• tells the reader to visit, buy, join or try</a:t>
            </a:r>
          </a:p>
          <a:p>
            <a:pPr>
              <a:lnSpc>
                <a:spcPct val="108000"/>
              </a:lnSpc>
              <a:spcAft>
                <a:spcPts val="400"/>
              </a:spcAft>
            </a:pPr>
            <a:r>
              <a:rPr sz="1700">
                <a:solidFill>
                  <a:srgbClr val="1C345B"/>
                </a:solidFill>
                <a:latin typeface="Aptos"/>
              </a:rPr>
              <a:t>• may use exclamation marks and bright images</a:t>
            </a:r>
          </a:p>
        </p:txBody>
      </p:sp>
      <p:sp>
        <p:nvSpPr>
          <p:cNvPr id="11" name="Rounded Rectangle 10"/>
          <p:cNvSpPr/>
          <p:nvPr/>
        </p:nvSpPr>
        <p:spPr>
          <a:xfrm>
            <a:off x="5669280" y="5230368"/>
            <a:ext cx="5303520" cy="685800"/>
          </a:xfrm>
          <a:prstGeom prst="roundRect">
            <a:avLst/>
          </a:prstGeom>
          <a:solidFill>
            <a:srgbClr val="F3EEFA"/>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ctr">
              <a:spcAft>
                <a:spcPts val="500"/>
              </a:spcAft>
            </a:pPr>
            <a:r>
              <a:rPr sz="1800" b="1">
                <a:solidFill>
                  <a:srgbClr val="6F41A7"/>
                </a:solidFill>
                <a:latin typeface="Aptos"/>
              </a:rPr>
              <a:t>Exam clue</a:t>
            </a:r>
          </a:p>
          <a:p>
            <a:pPr algn="ctr">
              <a:lnSpc>
                <a:spcPct val="105000"/>
              </a:lnSpc>
              <a:spcAft>
                <a:spcPts val="200"/>
              </a:spcAft>
            </a:pPr>
            <a:r>
              <a:rPr sz="1400">
                <a:solidFill>
                  <a:srgbClr val="1C345B"/>
                </a:solidFill>
                <a:latin typeface="Aptos"/>
              </a:rPr>
              <a:t>Ask: Is the writer trying to change my mind or make me do something?</a:t>
            </a:r>
          </a:p>
        </p:txBody>
      </p:sp>
      <p:sp>
        <p:nvSpPr>
          <p:cNvPr id="12" name="TextBox 11"/>
          <p:cNvSpPr txBox="1"/>
          <p:nvPr/>
        </p:nvSpPr>
        <p:spPr>
          <a:xfrm>
            <a:off x="4892040" y="6510528"/>
            <a:ext cx="2286000" cy="219456"/>
          </a:xfrm>
          <a:prstGeom prst="rect">
            <a:avLst/>
          </a:prstGeom>
          <a:noFill/>
        </p:spPr>
        <p:txBody>
          <a:bodyPr wrap="square" lIns="50800" rIns="50800" tIns="25400" bIns="25400" anchor="t">
            <a:spAutoFit/>
          </a:bodyPr>
          <a:lstStyle/>
          <a:p>
            <a:pPr algn="ctr">
              <a:lnSpc>
                <a:spcPct val="106000"/>
              </a:lnSpc>
              <a:spcAft>
                <a:spcPts val="200"/>
              </a:spcAft>
            </a:pPr>
            <a:r>
              <a:rPr sz="900" b="0">
                <a:solidFill>
                  <a:srgbClr val="6E6E6E"/>
                </a:solidFill>
                <a:latin typeface="Aptos"/>
              </a:rPr>
              <a:t>Text Purpose  |  9/16</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Vertical Title 1"/>
          <p:cNvSpPr>
            <a:spLocks noGrp="1"/>
          </p:cNvSpPr>
          <p:nvPr>
            <p:ph type="title" orient="vert"/>
          </p:nvPr>
        </p:nvSpPr>
        <p:spPr/>
        <p:txBody>
          <a:bodyPr/>
          <a:lstStyle/>
          <a:p/>
        </p:txBody>
      </p:sp>
      <p:sp>
        <p:nvSpPr>
          <p:cNvPr id="3" name="Vertical Text Placeholder 2"/>
          <p:cNvSpPr>
            <a:spLocks noGrp="1"/>
          </p:cNvSpPr>
          <p:nvPr>
            <p:ph type="body" idx="1" orient="vert"/>
          </p:nvPr>
        </p:nvSpPr>
        <p:spPr/>
        <p:txBody>
          <a:bodyPr/>
          <a:lstStyle/>
          <a:p/>
        </p:txBody>
      </p:sp>
      <p:sp>
        <p:nvSpPr>
          <p:cNvPr id="4" name="TextBox 3"/>
          <p:cNvSpPr txBox="1"/>
          <p:nvPr/>
        </p:nvSpPr>
        <p:spPr>
          <a:xfrm>
            <a:off x="685800" y="320040"/>
            <a:ext cx="10698480" cy="502920"/>
          </a:xfrm>
          <a:prstGeom prst="rect">
            <a:avLst/>
          </a:prstGeom>
          <a:noFill/>
        </p:spPr>
        <p:txBody>
          <a:bodyPr wrap="square" lIns="50800" rIns="50800" tIns="25400" bIns="25400" anchor="t">
            <a:spAutoFit/>
          </a:bodyPr>
          <a:lstStyle/>
          <a:p>
            <a:pPr algn="l">
              <a:lnSpc>
                <a:spcPct val="106000"/>
              </a:lnSpc>
              <a:spcAft>
                <a:spcPts val="200"/>
              </a:spcAft>
            </a:pPr>
            <a:r>
              <a:rPr sz="2800" b="1">
                <a:solidFill>
                  <a:srgbClr val="6F41A7"/>
                </a:solidFill>
                <a:latin typeface="Aptos"/>
              </a:rPr>
              <a:t>Purpose: to warn or advise</a:t>
            </a:r>
          </a:p>
        </p:txBody>
      </p:sp>
      <p:sp>
        <p:nvSpPr>
          <p:cNvPr id="5" name="Rectangle 4"/>
          <p:cNvSpPr/>
          <p:nvPr/>
        </p:nvSpPr>
        <p:spPr>
          <a:xfrm>
            <a:off x="685800" y="868680"/>
            <a:ext cx="10698480" cy="41148"/>
          </a:xfrm>
          <a:prstGeom prst="rect">
            <a:avLst/>
          </a:prstGeom>
          <a:solidFill>
            <a:srgbClr val="F591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932688"/>
            <a:ext cx="10698480" cy="320040"/>
          </a:xfrm>
          <a:prstGeom prst="rect">
            <a:avLst/>
          </a:prstGeom>
          <a:noFill/>
        </p:spPr>
        <p:txBody>
          <a:bodyPr wrap="square" lIns="50800" rIns="50800" tIns="25400" bIns="25400" anchor="t">
            <a:spAutoFit/>
          </a:bodyPr>
          <a:lstStyle/>
          <a:p>
            <a:pPr algn="l">
              <a:lnSpc>
                <a:spcPct val="106000"/>
              </a:lnSpc>
              <a:spcAft>
                <a:spcPts val="200"/>
              </a:spcAft>
            </a:pPr>
            <a:r>
              <a:rPr sz="1300" b="0">
                <a:solidFill>
                  <a:srgbClr val="1C345B"/>
                </a:solidFill>
                <a:latin typeface="Aptos"/>
              </a:rPr>
              <a:t>The writer tells the reader about danger or gives helpful guidance.</a:t>
            </a:r>
          </a:p>
        </p:txBody>
      </p:sp>
      <p:sp>
        <p:nvSpPr>
          <p:cNvPr id="7" name="Rounded Rectangle 6"/>
          <p:cNvSpPr/>
          <p:nvPr/>
        </p:nvSpPr>
        <p:spPr>
          <a:xfrm>
            <a:off x="822960" y="1234440"/>
            <a:ext cx="4480560" cy="4343400"/>
          </a:xfrm>
          <a:prstGeom prst="roundRect">
            <a:avLst/>
          </a:prstGeom>
          <a:solidFill>
            <a:srgbClr val="F5F6F8"/>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8" name="Picture 7" descr="image3.png"/>
          <p:cNvPicPr>
            <a:picLocks noChangeAspect="1"/>
          </p:cNvPicPr>
          <p:nvPr/>
        </p:nvPicPr>
        <p:blipFill>
          <a:blip r:embed="rId2"/>
          <a:stretch>
            <a:fillRect/>
          </a:stretch>
        </p:blipFill>
        <p:spPr>
          <a:xfrm>
            <a:off x="1028699" y="1371600"/>
            <a:ext cx="4069080" cy="4069080"/>
          </a:xfrm>
          <a:prstGeom prst="rect">
            <a:avLst/>
          </a:prstGeom>
        </p:spPr>
      </p:pic>
      <p:sp>
        <p:nvSpPr>
          <p:cNvPr id="9" name="Rounded Rectangle 8"/>
          <p:cNvSpPr/>
          <p:nvPr/>
        </p:nvSpPr>
        <p:spPr>
          <a:xfrm>
            <a:off x="5669280" y="1280160"/>
            <a:ext cx="5303520" cy="777240"/>
          </a:xfrm>
          <a:prstGeom prst="roundRect">
            <a:avLst/>
          </a:prstGeom>
          <a:solidFill>
            <a:srgbClr val="F3EEFA"/>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ctr">
              <a:spcAft>
                <a:spcPts val="500"/>
              </a:spcAft>
            </a:pPr>
            <a:r>
              <a:rPr sz="2200" b="1">
                <a:solidFill>
                  <a:srgbClr val="6F41A7"/>
                </a:solidFill>
                <a:latin typeface="Aptos"/>
              </a:rPr>
              <a:t>Purpose</a:t>
            </a:r>
          </a:p>
          <a:p>
            <a:pPr algn="ctr">
              <a:lnSpc>
                <a:spcPct val="105000"/>
              </a:lnSpc>
              <a:spcAft>
                <a:spcPts val="200"/>
              </a:spcAft>
            </a:pPr>
            <a:r>
              <a:rPr sz="1800">
                <a:solidFill>
                  <a:srgbClr val="1C345B"/>
                </a:solidFill>
                <a:latin typeface="Aptos"/>
              </a:rPr>
              <a:t>To warn / advise</a:t>
            </a:r>
          </a:p>
        </p:txBody>
      </p:sp>
      <p:sp>
        <p:nvSpPr>
          <p:cNvPr id="10" name="TextBox 9"/>
          <p:cNvSpPr txBox="1"/>
          <p:nvPr/>
        </p:nvSpPr>
        <p:spPr>
          <a:xfrm>
            <a:off x="5806440" y="2331720"/>
            <a:ext cx="5029200" cy="2743200"/>
          </a:xfrm>
          <a:prstGeom prst="rect">
            <a:avLst/>
          </a:prstGeom>
          <a:noFill/>
        </p:spPr>
        <p:txBody>
          <a:bodyPr wrap="square" lIns="101600" rIns="101600" tIns="63500" bIns="50800">
            <a:spAutoFit/>
          </a:bodyPr>
          <a:lstStyle/>
          <a:p>
            <a:pPr>
              <a:spcAft>
                <a:spcPts val="600"/>
              </a:spcAft>
            </a:pPr>
            <a:r>
              <a:rPr sz="2000" b="1">
                <a:solidFill>
                  <a:srgbClr val="6F41A7"/>
                </a:solidFill>
                <a:latin typeface="Aptos"/>
              </a:rPr>
              <a:t>Clues</a:t>
            </a:r>
          </a:p>
          <a:p>
            <a:pPr>
              <a:lnSpc>
                <a:spcPct val="108000"/>
              </a:lnSpc>
              <a:spcAft>
                <a:spcPts val="400"/>
              </a:spcAft>
            </a:pPr>
            <a:r>
              <a:rPr sz="1700">
                <a:solidFill>
                  <a:srgbClr val="1C345B"/>
                </a:solidFill>
                <a:latin typeface="Aptos"/>
              </a:rPr>
              <a:t>• warn: danger, risk or safety rule</a:t>
            </a:r>
          </a:p>
          <a:p>
            <a:pPr>
              <a:lnSpc>
                <a:spcPct val="108000"/>
              </a:lnSpc>
              <a:spcAft>
                <a:spcPts val="400"/>
              </a:spcAft>
            </a:pPr>
            <a:r>
              <a:rPr sz="1700">
                <a:solidFill>
                  <a:srgbClr val="1C345B"/>
                </a:solidFill>
                <a:latin typeface="Aptos"/>
              </a:rPr>
              <a:t>• advise: helpful suggestion or recommendation</a:t>
            </a:r>
          </a:p>
          <a:p>
            <a:pPr>
              <a:lnSpc>
                <a:spcPct val="108000"/>
              </a:lnSpc>
              <a:spcAft>
                <a:spcPts val="400"/>
              </a:spcAft>
            </a:pPr>
            <a:r>
              <a:rPr sz="1700">
                <a:solidFill>
                  <a:srgbClr val="1C345B"/>
                </a:solidFill>
                <a:latin typeface="Aptos"/>
              </a:rPr>
              <a:t>• uses words such as warning, caution, do not, should, remember</a:t>
            </a:r>
          </a:p>
          <a:p>
            <a:pPr>
              <a:lnSpc>
                <a:spcPct val="108000"/>
              </a:lnSpc>
              <a:spcAft>
                <a:spcPts val="400"/>
              </a:spcAft>
            </a:pPr>
            <a:r>
              <a:rPr sz="1700">
                <a:solidFill>
                  <a:srgbClr val="1C345B"/>
                </a:solidFill>
                <a:latin typeface="Aptos"/>
              </a:rPr>
              <a:t>• helps the reader stay safe or make a good choice</a:t>
            </a:r>
          </a:p>
        </p:txBody>
      </p:sp>
      <p:sp>
        <p:nvSpPr>
          <p:cNvPr id="11" name="Rounded Rectangle 10"/>
          <p:cNvSpPr/>
          <p:nvPr/>
        </p:nvSpPr>
        <p:spPr>
          <a:xfrm>
            <a:off x="5669280" y="5257800"/>
            <a:ext cx="5303520" cy="685800"/>
          </a:xfrm>
          <a:prstGeom prst="roundRect">
            <a:avLst/>
          </a:prstGeom>
          <a:solidFill>
            <a:srgbClr val="FFF8DA"/>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ctr">
              <a:spcAft>
                <a:spcPts val="500"/>
              </a:spcAft>
            </a:pPr>
            <a:r>
              <a:rPr sz="1800" b="1">
                <a:solidFill>
                  <a:srgbClr val="6F41A7"/>
                </a:solidFill>
                <a:latin typeface="Aptos"/>
              </a:rPr>
              <a:t>Important</a:t>
            </a:r>
          </a:p>
          <a:p>
            <a:pPr algn="ctr">
              <a:lnSpc>
                <a:spcPct val="105000"/>
              </a:lnSpc>
              <a:spcAft>
                <a:spcPts val="200"/>
              </a:spcAft>
            </a:pPr>
            <a:r>
              <a:rPr sz="1400">
                <a:solidFill>
                  <a:srgbClr val="1C345B"/>
                </a:solidFill>
                <a:latin typeface="Aptos"/>
              </a:rPr>
              <a:t>A “No Smoking” sign can inform people of a rule and warn them not to smoke.</a:t>
            </a:r>
          </a:p>
        </p:txBody>
      </p:sp>
      <p:sp>
        <p:nvSpPr>
          <p:cNvPr id="12" name="TextBox 11"/>
          <p:cNvSpPr txBox="1"/>
          <p:nvPr/>
        </p:nvSpPr>
        <p:spPr>
          <a:xfrm>
            <a:off x="4892040" y="6510528"/>
            <a:ext cx="2286000" cy="219456"/>
          </a:xfrm>
          <a:prstGeom prst="rect">
            <a:avLst/>
          </a:prstGeom>
          <a:noFill/>
        </p:spPr>
        <p:txBody>
          <a:bodyPr wrap="square" lIns="50800" rIns="50800" tIns="25400" bIns="25400" anchor="t">
            <a:spAutoFit/>
          </a:bodyPr>
          <a:lstStyle/>
          <a:p>
            <a:pPr algn="ctr">
              <a:lnSpc>
                <a:spcPct val="106000"/>
              </a:lnSpc>
              <a:spcAft>
                <a:spcPts val="200"/>
              </a:spcAft>
            </a:pPr>
            <a:r>
              <a:rPr sz="900" b="0">
                <a:solidFill>
                  <a:srgbClr val="6E6E6E"/>
                </a:solidFill>
                <a:latin typeface="Aptos"/>
              </a:rPr>
              <a:t>Text Purpose  |  10/16</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Vertical Title 1"/>
          <p:cNvSpPr>
            <a:spLocks noGrp="1"/>
          </p:cNvSpPr>
          <p:nvPr>
            <p:ph type="title" orient="vert"/>
          </p:nvPr>
        </p:nvSpPr>
        <p:spPr/>
        <p:txBody>
          <a:bodyPr/>
          <a:lstStyle/>
          <a:p/>
        </p:txBody>
      </p:sp>
      <p:sp>
        <p:nvSpPr>
          <p:cNvPr id="3" name="Vertical Text Placeholder 2"/>
          <p:cNvSpPr>
            <a:spLocks noGrp="1"/>
          </p:cNvSpPr>
          <p:nvPr>
            <p:ph type="body" idx="1" orient="vert"/>
          </p:nvPr>
        </p:nvSpPr>
        <p:spPr/>
        <p:txBody>
          <a:bodyPr/>
          <a:lstStyle/>
          <a:p/>
        </p:txBody>
      </p:sp>
      <p:sp>
        <p:nvSpPr>
          <p:cNvPr id="4" name="TextBox 3"/>
          <p:cNvSpPr txBox="1"/>
          <p:nvPr/>
        </p:nvSpPr>
        <p:spPr>
          <a:xfrm>
            <a:off x="685800" y="320040"/>
            <a:ext cx="10698480" cy="502920"/>
          </a:xfrm>
          <a:prstGeom prst="rect">
            <a:avLst/>
          </a:prstGeom>
          <a:noFill/>
        </p:spPr>
        <p:txBody>
          <a:bodyPr wrap="square" lIns="50800" rIns="50800" tIns="25400" bIns="25400" anchor="t">
            <a:spAutoFit/>
          </a:bodyPr>
          <a:lstStyle/>
          <a:p>
            <a:pPr algn="l">
              <a:lnSpc>
                <a:spcPct val="106000"/>
              </a:lnSpc>
              <a:spcAft>
                <a:spcPts val="200"/>
              </a:spcAft>
            </a:pPr>
            <a:r>
              <a:rPr sz="2800" b="1">
                <a:solidFill>
                  <a:srgbClr val="6F41A7"/>
                </a:solidFill>
                <a:latin typeface="Aptos"/>
              </a:rPr>
              <a:t>Other purposes you may see</a:t>
            </a:r>
          </a:p>
        </p:txBody>
      </p:sp>
      <p:sp>
        <p:nvSpPr>
          <p:cNvPr id="5" name="Rectangle 4"/>
          <p:cNvSpPr/>
          <p:nvPr/>
        </p:nvSpPr>
        <p:spPr>
          <a:xfrm>
            <a:off x="685800" y="868680"/>
            <a:ext cx="10698480" cy="41148"/>
          </a:xfrm>
          <a:prstGeom prst="rect">
            <a:avLst/>
          </a:prstGeom>
          <a:solidFill>
            <a:srgbClr val="F591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932688"/>
            <a:ext cx="10698480" cy="320040"/>
          </a:xfrm>
          <a:prstGeom prst="rect">
            <a:avLst/>
          </a:prstGeom>
          <a:noFill/>
        </p:spPr>
        <p:txBody>
          <a:bodyPr wrap="square" lIns="50800" rIns="50800" tIns="25400" bIns="25400" anchor="t">
            <a:spAutoFit/>
          </a:bodyPr>
          <a:lstStyle/>
          <a:p>
            <a:pPr algn="l">
              <a:lnSpc>
                <a:spcPct val="106000"/>
              </a:lnSpc>
              <a:spcAft>
                <a:spcPts val="200"/>
              </a:spcAft>
            </a:pPr>
            <a:r>
              <a:rPr sz="1300" b="0">
                <a:solidFill>
                  <a:srgbClr val="1C345B"/>
                </a:solidFill>
                <a:latin typeface="Aptos"/>
              </a:rPr>
              <a:t>Some texts describe, express feelings or entertain.</a:t>
            </a:r>
          </a:p>
        </p:txBody>
      </p:sp>
      <p:sp>
        <p:nvSpPr>
          <p:cNvPr id="7" name="Rounded Rectangle 6"/>
          <p:cNvSpPr/>
          <p:nvPr/>
        </p:nvSpPr>
        <p:spPr>
          <a:xfrm>
            <a:off x="777240" y="1234440"/>
            <a:ext cx="3337560" cy="3931920"/>
          </a:xfrm>
          <a:prstGeom prst="roundRect">
            <a:avLst/>
          </a:prstGeom>
          <a:solidFill>
            <a:srgbClr val="F5F6F8"/>
          </a:solidFill>
          <a:ln w="15240">
            <a:solidFill>
              <a:srgbClr val="F591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8" name="Picture 7" descr="image4.png"/>
          <p:cNvPicPr>
            <a:picLocks noChangeAspect="1"/>
          </p:cNvPicPr>
          <p:nvPr/>
        </p:nvPicPr>
        <p:blipFill>
          <a:blip r:embed="rId2"/>
          <a:stretch>
            <a:fillRect/>
          </a:stretch>
        </p:blipFill>
        <p:spPr>
          <a:xfrm>
            <a:off x="1257300" y="1463040"/>
            <a:ext cx="2377440" cy="2377440"/>
          </a:xfrm>
          <a:prstGeom prst="rect">
            <a:avLst/>
          </a:prstGeom>
        </p:spPr>
      </p:pic>
      <p:sp>
        <p:nvSpPr>
          <p:cNvPr id="9" name="Rounded Rectangle 8"/>
          <p:cNvSpPr/>
          <p:nvPr/>
        </p:nvSpPr>
        <p:spPr>
          <a:xfrm>
            <a:off x="4434840" y="1325880"/>
            <a:ext cx="3246120" cy="1143000"/>
          </a:xfrm>
          <a:prstGeom prst="roundRect">
            <a:avLst/>
          </a:prstGeom>
          <a:solidFill>
            <a:srgbClr val="F3EEFA"/>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ctr">
              <a:spcAft>
                <a:spcPts val="500"/>
              </a:spcAft>
            </a:pPr>
            <a:r>
              <a:rPr sz="2000" b="1">
                <a:solidFill>
                  <a:srgbClr val="6F41A7"/>
                </a:solidFill>
                <a:latin typeface="Aptos"/>
              </a:rPr>
              <a:t>To express</a:t>
            </a:r>
          </a:p>
          <a:p>
            <a:pPr algn="ctr">
              <a:lnSpc>
                <a:spcPct val="105000"/>
              </a:lnSpc>
              <a:spcAft>
                <a:spcPts val="200"/>
              </a:spcAft>
            </a:pPr>
            <a:r>
              <a:rPr sz="1600">
                <a:solidFill>
                  <a:srgbClr val="1C345B"/>
                </a:solidFill>
                <a:latin typeface="Aptos"/>
              </a:rPr>
              <a:t>share feelings or thoughts</a:t>
            </a:r>
          </a:p>
          <a:p>
            <a:pPr algn="ctr">
              <a:lnSpc>
                <a:spcPct val="105000"/>
              </a:lnSpc>
              <a:spcAft>
                <a:spcPts val="200"/>
              </a:spcAft>
            </a:pPr>
            <a:r>
              <a:rPr sz="1600">
                <a:solidFill>
                  <a:srgbClr val="1C345B"/>
                </a:solidFill>
                <a:latin typeface="Aptos"/>
              </a:rPr>
              <a:t>Example: birthday card / diary</a:t>
            </a:r>
          </a:p>
        </p:txBody>
      </p:sp>
      <p:sp>
        <p:nvSpPr>
          <p:cNvPr id="10" name="Rounded Rectangle 9"/>
          <p:cNvSpPr/>
          <p:nvPr/>
        </p:nvSpPr>
        <p:spPr>
          <a:xfrm>
            <a:off x="8001000" y="1325880"/>
            <a:ext cx="3246120" cy="1143000"/>
          </a:xfrm>
          <a:prstGeom prst="roundRect">
            <a:avLst/>
          </a:prstGeom>
          <a:solidFill>
            <a:srgbClr val="E9F4FC"/>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ctr">
              <a:spcAft>
                <a:spcPts val="500"/>
              </a:spcAft>
            </a:pPr>
            <a:r>
              <a:rPr sz="2000" b="1">
                <a:solidFill>
                  <a:srgbClr val="6F41A7"/>
                </a:solidFill>
                <a:latin typeface="Aptos"/>
              </a:rPr>
              <a:t>To describe</a:t>
            </a:r>
          </a:p>
          <a:p>
            <a:pPr algn="ctr">
              <a:lnSpc>
                <a:spcPct val="105000"/>
              </a:lnSpc>
              <a:spcAft>
                <a:spcPts val="200"/>
              </a:spcAft>
            </a:pPr>
            <a:r>
              <a:rPr sz="1600">
                <a:solidFill>
                  <a:srgbClr val="1C345B"/>
                </a:solidFill>
                <a:latin typeface="Aptos"/>
              </a:rPr>
              <a:t>give details about a person, place or thing</a:t>
            </a:r>
          </a:p>
          <a:p>
            <a:pPr algn="ctr">
              <a:lnSpc>
                <a:spcPct val="105000"/>
              </a:lnSpc>
              <a:spcAft>
                <a:spcPts val="200"/>
              </a:spcAft>
            </a:pPr>
            <a:r>
              <a:rPr sz="1600">
                <a:solidFill>
                  <a:srgbClr val="1C345B"/>
                </a:solidFill>
                <a:latin typeface="Aptos"/>
              </a:rPr>
              <a:t>Example: review / travel writing</a:t>
            </a:r>
          </a:p>
        </p:txBody>
      </p:sp>
      <p:sp>
        <p:nvSpPr>
          <p:cNvPr id="11" name="Rounded Rectangle 10"/>
          <p:cNvSpPr/>
          <p:nvPr/>
        </p:nvSpPr>
        <p:spPr>
          <a:xfrm>
            <a:off x="4434840" y="2788920"/>
            <a:ext cx="3246120" cy="1143000"/>
          </a:xfrm>
          <a:prstGeom prst="roundRect">
            <a:avLst/>
          </a:prstGeom>
          <a:solidFill>
            <a:srgbClr val="FFF8DA"/>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ctr">
              <a:spcAft>
                <a:spcPts val="500"/>
              </a:spcAft>
            </a:pPr>
            <a:r>
              <a:rPr sz="2000" b="1">
                <a:solidFill>
                  <a:srgbClr val="6F41A7"/>
                </a:solidFill>
                <a:latin typeface="Aptos"/>
              </a:rPr>
              <a:t>To entertain</a:t>
            </a:r>
          </a:p>
          <a:p>
            <a:pPr algn="ctr">
              <a:lnSpc>
                <a:spcPct val="105000"/>
              </a:lnSpc>
              <a:spcAft>
                <a:spcPts val="200"/>
              </a:spcAft>
            </a:pPr>
            <a:r>
              <a:rPr sz="1600">
                <a:solidFill>
                  <a:srgbClr val="1C345B"/>
                </a:solidFill>
                <a:latin typeface="Aptos"/>
              </a:rPr>
              <a:t>make the reader enjoy it</a:t>
            </a:r>
          </a:p>
          <a:p>
            <a:pPr algn="ctr">
              <a:lnSpc>
                <a:spcPct val="105000"/>
              </a:lnSpc>
              <a:spcAft>
                <a:spcPts val="200"/>
              </a:spcAft>
            </a:pPr>
            <a:r>
              <a:rPr sz="1600">
                <a:solidFill>
                  <a:srgbClr val="1C345B"/>
                </a:solidFill>
                <a:latin typeface="Aptos"/>
              </a:rPr>
              <a:t>Example: story, cartoon, joke</a:t>
            </a:r>
          </a:p>
        </p:txBody>
      </p:sp>
      <p:sp>
        <p:nvSpPr>
          <p:cNvPr id="12" name="Rounded Rectangle 11"/>
          <p:cNvSpPr/>
          <p:nvPr/>
        </p:nvSpPr>
        <p:spPr>
          <a:xfrm>
            <a:off x="8001000" y="2788920"/>
            <a:ext cx="3246120" cy="1143000"/>
          </a:xfrm>
          <a:prstGeom prst="roundRect">
            <a:avLst/>
          </a:prstGeom>
          <a:solidFill>
            <a:srgbClr val="EBF8EB"/>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ctr">
              <a:spcAft>
                <a:spcPts val="500"/>
              </a:spcAft>
            </a:pPr>
            <a:r>
              <a:rPr sz="2000" b="1">
                <a:solidFill>
                  <a:srgbClr val="6F41A7"/>
                </a:solidFill>
                <a:latin typeface="Aptos"/>
              </a:rPr>
              <a:t>For Entry 3 exams</a:t>
            </a:r>
          </a:p>
          <a:p>
            <a:pPr algn="ctr">
              <a:lnSpc>
                <a:spcPct val="105000"/>
              </a:lnSpc>
              <a:spcAft>
                <a:spcPts val="200"/>
              </a:spcAft>
            </a:pPr>
            <a:r>
              <a:rPr sz="1600">
                <a:solidFill>
                  <a:srgbClr val="1C345B"/>
                </a:solidFill>
                <a:latin typeface="Aptos"/>
              </a:rPr>
              <a:t>Focus most on the main purpose. Use evidence from the text.</a:t>
            </a:r>
          </a:p>
        </p:txBody>
      </p:sp>
      <p:sp>
        <p:nvSpPr>
          <p:cNvPr id="13" name="TextBox 12"/>
          <p:cNvSpPr txBox="1"/>
          <p:nvPr/>
        </p:nvSpPr>
        <p:spPr>
          <a:xfrm>
            <a:off x="4526280" y="4663440"/>
            <a:ext cx="6537960" cy="457200"/>
          </a:xfrm>
          <a:prstGeom prst="rect">
            <a:avLst/>
          </a:prstGeom>
          <a:noFill/>
        </p:spPr>
        <p:txBody>
          <a:bodyPr wrap="square" lIns="50800" rIns="50800" tIns="25400" bIns="25400" anchor="t">
            <a:spAutoFit/>
          </a:bodyPr>
          <a:lstStyle/>
          <a:p>
            <a:pPr algn="ctr">
              <a:lnSpc>
                <a:spcPct val="106000"/>
              </a:lnSpc>
              <a:spcAft>
                <a:spcPts val="200"/>
              </a:spcAft>
            </a:pPr>
            <a:r>
              <a:rPr sz="1900" b="1">
                <a:solidFill>
                  <a:srgbClr val="6F41A7"/>
                </a:solidFill>
                <a:latin typeface="Aptos"/>
              </a:rPr>
              <a:t>Remember: choose the best answer for the whole text, not just one word.</a:t>
            </a:r>
          </a:p>
        </p:txBody>
      </p:sp>
      <p:sp>
        <p:nvSpPr>
          <p:cNvPr id="14" name="TextBox 13"/>
          <p:cNvSpPr txBox="1"/>
          <p:nvPr/>
        </p:nvSpPr>
        <p:spPr>
          <a:xfrm>
            <a:off x="4892040" y="6510528"/>
            <a:ext cx="2286000" cy="219456"/>
          </a:xfrm>
          <a:prstGeom prst="rect">
            <a:avLst/>
          </a:prstGeom>
          <a:noFill/>
        </p:spPr>
        <p:txBody>
          <a:bodyPr wrap="square" lIns="50800" rIns="50800" tIns="25400" bIns="25400" anchor="t">
            <a:spAutoFit/>
          </a:bodyPr>
          <a:lstStyle/>
          <a:p>
            <a:pPr algn="ctr">
              <a:lnSpc>
                <a:spcPct val="106000"/>
              </a:lnSpc>
              <a:spcAft>
                <a:spcPts val="200"/>
              </a:spcAft>
            </a:pPr>
            <a:r>
              <a:rPr sz="900" b="0">
                <a:solidFill>
                  <a:srgbClr val="6E6E6E"/>
                </a:solidFill>
                <a:latin typeface="Aptos"/>
              </a:rPr>
              <a:t>Text Purpose  |  11/16</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Vertical Title 1"/>
          <p:cNvSpPr>
            <a:spLocks noGrp="1"/>
          </p:cNvSpPr>
          <p:nvPr>
            <p:ph type="title" orient="vert"/>
          </p:nvPr>
        </p:nvSpPr>
        <p:spPr/>
        <p:txBody>
          <a:bodyPr/>
          <a:lstStyle/>
          <a:p/>
        </p:txBody>
      </p:sp>
      <p:sp>
        <p:nvSpPr>
          <p:cNvPr id="3" name="Vertical Text Placeholder 2"/>
          <p:cNvSpPr>
            <a:spLocks noGrp="1"/>
          </p:cNvSpPr>
          <p:nvPr>
            <p:ph type="body" idx="1" orient="vert"/>
          </p:nvPr>
        </p:nvSpPr>
        <p:spPr/>
        <p:txBody>
          <a:bodyPr/>
          <a:lstStyle/>
          <a:p/>
        </p:txBody>
      </p:sp>
      <p:sp>
        <p:nvSpPr>
          <p:cNvPr id="4" name="TextBox 3"/>
          <p:cNvSpPr txBox="1"/>
          <p:nvPr/>
        </p:nvSpPr>
        <p:spPr>
          <a:xfrm>
            <a:off x="685800" y="320040"/>
            <a:ext cx="10698480" cy="502920"/>
          </a:xfrm>
          <a:prstGeom prst="rect">
            <a:avLst/>
          </a:prstGeom>
          <a:noFill/>
        </p:spPr>
        <p:txBody>
          <a:bodyPr wrap="square" lIns="50800" rIns="50800" tIns="25400" bIns="25400" anchor="t">
            <a:spAutoFit/>
          </a:bodyPr>
          <a:lstStyle/>
          <a:p>
            <a:pPr algn="l">
              <a:lnSpc>
                <a:spcPct val="106000"/>
              </a:lnSpc>
              <a:spcAft>
                <a:spcPts val="200"/>
              </a:spcAft>
            </a:pPr>
            <a:r>
              <a:rPr sz="2800" b="1">
                <a:solidFill>
                  <a:srgbClr val="6F41A7"/>
                </a:solidFill>
                <a:latin typeface="Aptos"/>
              </a:rPr>
              <a:t>Exam-style practice 1</a:t>
            </a:r>
          </a:p>
        </p:txBody>
      </p:sp>
      <p:sp>
        <p:nvSpPr>
          <p:cNvPr id="5" name="Rectangle 4"/>
          <p:cNvSpPr/>
          <p:nvPr/>
        </p:nvSpPr>
        <p:spPr>
          <a:xfrm>
            <a:off x="685800" y="868680"/>
            <a:ext cx="10698480" cy="41148"/>
          </a:xfrm>
          <a:prstGeom prst="rect">
            <a:avLst/>
          </a:prstGeom>
          <a:solidFill>
            <a:srgbClr val="F591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932688"/>
            <a:ext cx="10698480" cy="320040"/>
          </a:xfrm>
          <a:prstGeom prst="rect">
            <a:avLst/>
          </a:prstGeom>
          <a:noFill/>
        </p:spPr>
        <p:txBody>
          <a:bodyPr wrap="square" lIns="50800" rIns="50800" tIns="25400" bIns="25400" anchor="t">
            <a:spAutoFit/>
          </a:bodyPr>
          <a:lstStyle/>
          <a:p>
            <a:pPr algn="l">
              <a:lnSpc>
                <a:spcPct val="106000"/>
              </a:lnSpc>
              <a:spcAft>
                <a:spcPts val="200"/>
              </a:spcAft>
            </a:pPr>
            <a:r>
              <a:rPr sz="1300" b="0">
                <a:solidFill>
                  <a:srgbClr val="1C345B"/>
                </a:solidFill>
                <a:latin typeface="Aptos"/>
              </a:rPr>
              <a:t>Read the text. What is its main purpose?</a:t>
            </a:r>
          </a:p>
        </p:txBody>
      </p:sp>
      <p:sp>
        <p:nvSpPr>
          <p:cNvPr id="7" name="Rounded Rectangle 6"/>
          <p:cNvSpPr/>
          <p:nvPr/>
        </p:nvSpPr>
        <p:spPr>
          <a:xfrm>
            <a:off x="914400" y="1234440"/>
            <a:ext cx="10332720" cy="1737360"/>
          </a:xfrm>
          <a:prstGeom prst="roundRect">
            <a:avLst/>
          </a:prstGeom>
          <a:solidFill>
            <a:srgbClr val="FFF8DA"/>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l">
              <a:spcAft>
                <a:spcPts val="500"/>
              </a:spcAft>
            </a:pPr>
            <a:r>
              <a:rPr sz="2200" b="1">
                <a:solidFill>
                  <a:srgbClr val="6F41A7"/>
                </a:solidFill>
                <a:latin typeface="Aptos"/>
              </a:rPr>
              <a:t>Special Offer – Fresh Bakery</a:t>
            </a:r>
          </a:p>
          <a:p>
            <a:pPr algn="l">
              <a:lnSpc>
                <a:spcPct val="105000"/>
              </a:lnSpc>
              <a:spcAft>
                <a:spcPts val="200"/>
              </a:spcAft>
            </a:pPr>
            <a:r>
              <a:rPr sz="1800">
                <a:solidFill>
                  <a:srgbClr val="1C345B"/>
                </a:solidFill>
                <a:latin typeface="Aptos"/>
              </a:rPr>
              <a:t>This week only! Buy any two loaves of bread and get a free pack of butter. Offer ends Sunday 10th August. Visit us at 12 High Street.</a:t>
            </a:r>
          </a:p>
        </p:txBody>
      </p:sp>
      <p:sp>
        <p:nvSpPr>
          <p:cNvPr id="8" name="TextBox 7"/>
          <p:cNvSpPr txBox="1"/>
          <p:nvPr/>
        </p:nvSpPr>
        <p:spPr>
          <a:xfrm>
            <a:off x="960120" y="3246120"/>
            <a:ext cx="9875520" cy="411480"/>
          </a:xfrm>
          <a:prstGeom prst="rect">
            <a:avLst/>
          </a:prstGeom>
          <a:noFill/>
        </p:spPr>
        <p:txBody>
          <a:bodyPr wrap="square" lIns="50800" rIns="50800" tIns="25400" bIns="25400" anchor="t">
            <a:spAutoFit/>
          </a:bodyPr>
          <a:lstStyle/>
          <a:p>
            <a:pPr algn="ctr">
              <a:lnSpc>
                <a:spcPct val="106000"/>
              </a:lnSpc>
              <a:spcAft>
                <a:spcPts val="200"/>
              </a:spcAft>
            </a:pPr>
            <a:r>
              <a:rPr sz="2400" b="1">
                <a:solidFill>
                  <a:srgbClr val="6F41A7"/>
                </a:solidFill>
                <a:latin typeface="Aptos"/>
              </a:rPr>
              <a:t>What is the main purpose of this text?</a:t>
            </a:r>
          </a:p>
        </p:txBody>
      </p:sp>
      <p:sp>
        <p:nvSpPr>
          <p:cNvPr id="9" name="Rounded Rectangle 8"/>
          <p:cNvSpPr/>
          <p:nvPr/>
        </p:nvSpPr>
        <p:spPr>
          <a:xfrm>
            <a:off x="914400" y="3977639"/>
            <a:ext cx="2500884" cy="685800"/>
          </a:xfrm>
          <a:prstGeom prst="roundRect">
            <a:avLst/>
          </a:prstGeom>
          <a:solidFill>
            <a:srgbClr val="F3EEFA"/>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76200" rIns="76200"/>
          <a:lstStyle/>
          <a:p>
            <a:pPr algn="ctr"/>
            <a:r>
              <a:rPr sz="1600" b="1">
                <a:solidFill>
                  <a:srgbClr val="1C345B"/>
                </a:solidFill>
                <a:latin typeface="Aptos"/>
              </a:rPr>
              <a:t>A. To inform</a:t>
            </a:r>
          </a:p>
        </p:txBody>
      </p:sp>
      <p:sp>
        <p:nvSpPr>
          <p:cNvPr id="10" name="Rounded Rectangle 9"/>
          <p:cNvSpPr/>
          <p:nvPr/>
        </p:nvSpPr>
        <p:spPr>
          <a:xfrm>
            <a:off x="3525012" y="3977639"/>
            <a:ext cx="2500884" cy="685800"/>
          </a:xfrm>
          <a:prstGeom prst="roundRect">
            <a:avLst/>
          </a:prstGeom>
          <a:solidFill>
            <a:srgbClr val="E9F4FC"/>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76200" rIns="76200"/>
          <a:lstStyle/>
          <a:p>
            <a:pPr algn="ctr"/>
            <a:r>
              <a:rPr sz="1600" b="1">
                <a:solidFill>
                  <a:srgbClr val="1C345B"/>
                </a:solidFill>
                <a:latin typeface="Aptos"/>
              </a:rPr>
              <a:t>B. To persuade</a:t>
            </a:r>
          </a:p>
        </p:txBody>
      </p:sp>
      <p:sp>
        <p:nvSpPr>
          <p:cNvPr id="11" name="Rounded Rectangle 10"/>
          <p:cNvSpPr/>
          <p:nvPr/>
        </p:nvSpPr>
        <p:spPr>
          <a:xfrm>
            <a:off x="6135624" y="3977639"/>
            <a:ext cx="2500884" cy="685800"/>
          </a:xfrm>
          <a:prstGeom prst="roundRect">
            <a:avLst/>
          </a:prstGeom>
          <a:solidFill>
            <a:srgbClr val="FFF8DA"/>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76200" rIns="76200"/>
          <a:lstStyle/>
          <a:p>
            <a:pPr algn="ctr"/>
            <a:r>
              <a:rPr sz="1600" b="1">
                <a:solidFill>
                  <a:srgbClr val="1C345B"/>
                </a:solidFill>
                <a:latin typeface="Aptos"/>
              </a:rPr>
              <a:t>C. To warn</a:t>
            </a:r>
          </a:p>
        </p:txBody>
      </p:sp>
      <p:sp>
        <p:nvSpPr>
          <p:cNvPr id="12" name="Rounded Rectangle 11"/>
          <p:cNvSpPr/>
          <p:nvPr/>
        </p:nvSpPr>
        <p:spPr>
          <a:xfrm>
            <a:off x="8746236" y="3977639"/>
            <a:ext cx="2500884" cy="685800"/>
          </a:xfrm>
          <a:prstGeom prst="roundRect">
            <a:avLst/>
          </a:prstGeom>
          <a:solidFill>
            <a:srgbClr val="EBF8EB"/>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76200" rIns="76200"/>
          <a:lstStyle/>
          <a:p>
            <a:pPr algn="ctr"/>
            <a:r>
              <a:rPr sz="1600" b="1">
                <a:solidFill>
                  <a:srgbClr val="1C345B"/>
                </a:solidFill>
                <a:latin typeface="Aptos"/>
              </a:rPr>
              <a:t>D. To describe</a:t>
            </a:r>
          </a:p>
        </p:txBody>
      </p:sp>
      <p:sp>
        <p:nvSpPr>
          <p:cNvPr id="13" name="Rounded Rectangle 12"/>
          <p:cNvSpPr/>
          <p:nvPr/>
        </p:nvSpPr>
        <p:spPr>
          <a:xfrm>
            <a:off x="2011680" y="5074920"/>
            <a:ext cx="8138160" cy="731520"/>
          </a:xfrm>
          <a:prstGeom prst="roundRect">
            <a:avLst/>
          </a:prstGeom>
          <a:solidFill>
            <a:srgbClr val="F3EEFA"/>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ctr">
              <a:spcAft>
                <a:spcPts val="500"/>
              </a:spcAft>
            </a:pPr>
            <a:r>
              <a:rPr sz="1800" b="1">
                <a:solidFill>
                  <a:srgbClr val="6F41A7"/>
                </a:solidFill>
                <a:latin typeface="Aptos"/>
              </a:rPr>
              <a:t>Purpose clues</a:t>
            </a:r>
          </a:p>
          <a:p>
            <a:pPr algn="ctr">
              <a:lnSpc>
                <a:spcPct val="105000"/>
              </a:lnSpc>
              <a:spcAft>
                <a:spcPts val="200"/>
              </a:spcAft>
            </a:pPr>
            <a:r>
              <a:rPr sz="1600">
                <a:solidFill>
                  <a:srgbClr val="1C345B"/>
                </a:solidFill>
                <a:latin typeface="Aptos"/>
              </a:rPr>
              <a:t>special offer • buy • free • visit us • this week only</a:t>
            </a:r>
          </a:p>
        </p:txBody>
      </p:sp>
      <p:sp>
        <p:nvSpPr>
          <p:cNvPr id="14" name="TextBox 13"/>
          <p:cNvSpPr txBox="1"/>
          <p:nvPr/>
        </p:nvSpPr>
        <p:spPr>
          <a:xfrm>
            <a:off x="4892040" y="6510528"/>
            <a:ext cx="2286000" cy="219456"/>
          </a:xfrm>
          <a:prstGeom prst="rect">
            <a:avLst/>
          </a:prstGeom>
          <a:noFill/>
        </p:spPr>
        <p:txBody>
          <a:bodyPr wrap="square" lIns="50800" rIns="50800" tIns="25400" bIns="25400" anchor="t">
            <a:spAutoFit/>
          </a:bodyPr>
          <a:lstStyle/>
          <a:p>
            <a:pPr algn="ctr">
              <a:lnSpc>
                <a:spcPct val="106000"/>
              </a:lnSpc>
              <a:spcAft>
                <a:spcPts val="200"/>
              </a:spcAft>
            </a:pPr>
            <a:r>
              <a:rPr sz="900" b="0">
                <a:solidFill>
                  <a:srgbClr val="6E6E6E"/>
                </a:solidFill>
                <a:latin typeface="Aptos"/>
              </a:rPr>
              <a:t>Text Purpose  |  12/16</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Vertical Title 1"/>
          <p:cNvSpPr>
            <a:spLocks noGrp="1"/>
          </p:cNvSpPr>
          <p:nvPr>
            <p:ph type="title" orient="vert"/>
          </p:nvPr>
        </p:nvSpPr>
        <p:spPr/>
        <p:txBody>
          <a:bodyPr/>
          <a:lstStyle/>
          <a:p/>
        </p:txBody>
      </p:sp>
      <p:sp>
        <p:nvSpPr>
          <p:cNvPr id="3" name="Vertical Text Placeholder 2"/>
          <p:cNvSpPr>
            <a:spLocks noGrp="1"/>
          </p:cNvSpPr>
          <p:nvPr>
            <p:ph type="body" idx="1" orient="vert"/>
          </p:nvPr>
        </p:nvSpPr>
        <p:spPr/>
        <p:txBody>
          <a:bodyPr/>
          <a:lstStyle/>
          <a:p/>
        </p:txBody>
      </p:sp>
      <p:sp>
        <p:nvSpPr>
          <p:cNvPr id="4" name="TextBox 3"/>
          <p:cNvSpPr txBox="1"/>
          <p:nvPr/>
        </p:nvSpPr>
        <p:spPr>
          <a:xfrm>
            <a:off x="685800" y="320040"/>
            <a:ext cx="10698480" cy="502920"/>
          </a:xfrm>
          <a:prstGeom prst="rect">
            <a:avLst/>
          </a:prstGeom>
          <a:noFill/>
        </p:spPr>
        <p:txBody>
          <a:bodyPr wrap="square" lIns="50800" rIns="50800" tIns="25400" bIns="25400" anchor="t">
            <a:spAutoFit/>
          </a:bodyPr>
          <a:lstStyle/>
          <a:p>
            <a:pPr algn="l">
              <a:lnSpc>
                <a:spcPct val="106000"/>
              </a:lnSpc>
              <a:spcAft>
                <a:spcPts val="200"/>
              </a:spcAft>
            </a:pPr>
            <a:r>
              <a:rPr sz="2800" b="1">
                <a:solidFill>
                  <a:srgbClr val="6F41A7"/>
                </a:solidFill>
                <a:latin typeface="Aptos"/>
              </a:rPr>
              <a:t>Exam-style practice 2</a:t>
            </a:r>
          </a:p>
        </p:txBody>
      </p:sp>
      <p:sp>
        <p:nvSpPr>
          <p:cNvPr id="5" name="Rectangle 4"/>
          <p:cNvSpPr/>
          <p:nvPr/>
        </p:nvSpPr>
        <p:spPr>
          <a:xfrm>
            <a:off x="685800" y="868680"/>
            <a:ext cx="10698480" cy="41148"/>
          </a:xfrm>
          <a:prstGeom prst="rect">
            <a:avLst/>
          </a:prstGeom>
          <a:solidFill>
            <a:srgbClr val="F591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932688"/>
            <a:ext cx="10698480" cy="320040"/>
          </a:xfrm>
          <a:prstGeom prst="rect">
            <a:avLst/>
          </a:prstGeom>
          <a:noFill/>
        </p:spPr>
        <p:txBody>
          <a:bodyPr wrap="square" lIns="50800" rIns="50800" tIns="25400" bIns="25400" anchor="t">
            <a:spAutoFit/>
          </a:bodyPr>
          <a:lstStyle/>
          <a:p>
            <a:pPr algn="l">
              <a:lnSpc>
                <a:spcPct val="106000"/>
              </a:lnSpc>
              <a:spcAft>
                <a:spcPts val="200"/>
              </a:spcAft>
            </a:pPr>
            <a:r>
              <a:rPr sz="1300" b="0">
                <a:solidFill>
                  <a:srgbClr val="1C345B"/>
                </a:solidFill>
                <a:latin typeface="Aptos"/>
              </a:rPr>
              <a:t>Look for the key information and purpose.</a:t>
            </a:r>
          </a:p>
        </p:txBody>
      </p:sp>
      <p:sp>
        <p:nvSpPr>
          <p:cNvPr id="7" name="Rounded Rectangle 6"/>
          <p:cNvSpPr/>
          <p:nvPr/>
        </p:nvSpPr>
        <p:spPr>
          <a:xfrm>
            <a:off x="914400" y="1234440"/>
            <a:ext cx="10332720" cy="1737360"/>
          </a:xfrm>
          <a:prstGeom prst="roundRect">
            <a:avLst/>
          </a:prstGeom>
          <a:solidFill>
            <a:srgbClr val="E9F4FC"/>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l">
              <a:spcAft>
                <a:spcPts val="500"/>
              </a:spcAft>
            </a:pPr>
            <a:r>
              <a:rPr sz="2200" b="1">
                <a:solidFill>
                  <a:srgbClr val="6F41A7"/>
                </a:solidFill>
                <a:latin typeface="Aptos"/>
              </a:rPr>
              <a:t>Bus Timetable Change</a:t>
            </a:r>
          </a:p>
          <a:p>
            <a:pPr algn="l">
              <a:lnSpc>
                <a:spcPct val="105000"/>
              </a:lnSpc>
              <a:spcAft>
                <a:spcPts val="200"/>
              </a:spcAft>
            </a:pPr>
            <a:r>
              <a:rPr sz="1800">
                <a:solidFill>
                  <a:srgbClr val="1C345B"/>
                </a:solidFill>
                <a:latin typeface="Aptos"/>
              </a:rPr>
              <a:t>From Monday 11 August, the number 12 bus will leave the station at 8.15 am instead of 8.00 am. The evening bus will still leave at 5.30 pm. Sorry for any inconvenience.</a:t>
            </a:r>
          </a:p>
        </p:txBody>
      </p:sp>
      <p:sp>
        <p:nvSpPr>
          <p:cNvPr id="8" name="TextBox 7"/>
          <p:cNvSpPr txBox="1"/>
          <p:nvPr/>
        </p:nvSpPr>
        <p:spPr>
          <a:xfrm>
            <a:off x="960120" y="3246120"/>
            <a:ext cx="9875520" cy="411480"/>
          </a:xfrm>
          <a:prstGeom prst="rect">
            <a:avLst/>
          </a:prstGeom>
          <a:noFill/>
        </p:spPr>
        <p:txBody>
          <a:bodyPr wrap="square" lIns="50800" rIns="50800" tIns="25400" bIns="25400" anchor="t">
            <a:spAutoFit/>
          </a:bodyPr>
          <a:lstStyle/>
          <a:p>
            <a:pPr algn="ctr">
              <a:lnSpc>
                <a:spcPct val="106000"/>
              </a:lnSpc>
              <a:spcAft>
                <a:spcPts val="200"/>
              </a:spcAft>
            </a:pPr>
            <a:r>
              <a:rPr sz="2400" b="1">
                <a:solidFill>
                  <a:srgbClr val="6F41A7"/>
                </a:solidFill>
                <a:latin typeface="Aptos"/>
              </a:rPr>
              <a:t>What is the main purpose of this text?</a:t>
            </a:r>
          </a:p>
        </p:txBody>
      </p:sp>
      <p:sp>
        <p:nvSpPr>
          <p:cNvPr id="9" name="Rounded Rectangle 8"/>
          <p:cNvSpPr/>
          <p:nvPr/>
        </p:nvSpPr>
        <p:spPr>
          <a:xfrm>
            <a:off x="914400" y="3977639"/>
            <a:ext cx="2500884" cy="685800"/>
          </a:xfrm>
          <a:prstGeom prst="roundRect">
            <a:avLst/>
          </a:prstGeom>
          <a:solidFill>
            <a:srgbClr val="F3EEFA"/>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76200" rIns="76200"/>
          <a:lstStyle/>
          <a:p>
            <a:pPr algn="ctr"/>
            <a:r>
              <a:rPr sz="1600" b="1">
                <a:solidFill>
                  <a:srgbClr val="1C345B"/>
                </a:solidFill>
                <a:latin typeface="Aptos"/>
              </a:rPr>
              <a:t>A. To instruct</a:t>
            </a:r>
          </a:p>
        </p:txBody>
      </p:sp>
      <p:sp>
        <p:nvSpPr>
          <p:cNvPr id="10" name="Rounded Rectangle 9"/>
          <p:cNvSpPr/>
          <p:nvPr/>
        </p:nvSpPr>
        <p:spPr>
          <a:xfrm>
            <a:off x="3525012" y="3977639"/>
            <a:ext cx="2500884" cy="685800"/>
          </a:xfrm>
          <a:prstGeom prst="roundRect">
            <a:avLst/>
          </a:prstGeom>
          <a:solidFill>
            <a:srgbClr val="E9F4FC"/>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76200" rIns="76200"/>
          <a:lstStyle/>
          <a:p>
            <a:pPr algn="ctr"/>
            <a:r>
              <a:rPr sz="1600" b="1">
                <a:solidFill>
                  <a:srgbClr val="1C345B"/>
                </a:solidFill>
                <a:latin typeface="Aptos"/>
              </a:rPr>
              <a:t>B. To entertain</a:t>
            </a:r>
          </a:p>
        </p:txBody>
      </p:sp>
      <p:sp>
        <p:nvSpPr>
          <p:cNvPr id="11" name="Rounded Rectangle 10"/>
          <p:cNvSpPr/>
          <p:nvPr/>
        </p:nvSpPr>
        <p:spPr>
          <a:xfrm>
            <a:off x="6135624" y="3977639"/>
            <a:ext cx="2500884" cy="685800"/>
          </a:xfrm>
          <a:prstGeom prst="roundRect">
            <a:avLst/>
          </a:prstGeom>
          <a:solidFill>
            <a:srgbClr val="FFF8DA"/>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76200" rIns="76200"/>
          <a:lstStyle/>
          <a:p>
            <a:pPr algn="ctr"/>
            <a:r>
              <a:rPr sz="1600" b="1">
                <a:solidFill>
                  <a:srgbClr val="1C345B"/>
                </a:solidFill>
                <a:latin typeface="Aptos"/>
              </a:rPr>
              <a:t>C. To inform</a:t>
            </a:r>
          </a:p>
        </p:txBody>
      </p:sp>
      <p:sp>
        <p:nvSpPr>
          <p:cNvPr id="12" name="Rounded Rectangle 11"/>
          <p:cNvSpPr/>
          <p:nvPr/>
        </p:nvSpPr>
        <p:spPr>
          <a:xfrm>
            <a:off x="8746236" y="3977639"/>
            <a:ext cx="2500884" cy="685800"/>
          </a:xfrm>
          <a:prstGeom prst="roundRect">
            <a:avLst/>
          </a:prstGeom>
          <a:solidFill>
            <a:srgbClr val="EBF8EB"/>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76200" rIns="76200"/>
          <a:lstStyle/>
          <a:p>
            <a:pPr algn="ctr"/>
            <a:r>
              <a:rPr sz="1600" b="1">
                <a:solidFill>
                  <a:srgbClr val="1C345B"/>
                </a:solidFill>
                <a:latin typeface="Aptos"/>
              </a:rPr>
              <a:t>D. To persuade</a:t>
            </a:r>
          </a:p>
        </p:txBody>
      </p:sp>
      <p:sp>
        <p:nvSpPr>
          <p:cNvPr id="13" name="Rounded Rectangle 12"/>
          <p:cNvSpPr/>
          <p:nvPr/>
        </p:nvSpPr>
        <p:spPr>
          <a:xfrm>
            <a:off x="1828800" y="5074920"/>
            <a:ext cx="8503920" cy="731520"/>
          </a:xfrm>
          <a:prstGeom prst="roundRect">
            <a:avLst/>
          </a:prstGeom>
          <a:solidFill>
            <a:srgbClr val="FFF8DA"/>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ctr">
              <a:spcAft>
                <a:spcPts val="500"/>
              </a:spcAft>
            </a:pPr>
            <a:r>
              <a:rPr sz="1800" b="1">
                <a:solidFill>
                  <a:srgbClr val="6F41A7"/>
                </a:solidFill>
                <a:latin typeface="Aptos"/>
              </a:rPr>
              <a:t>Purpose clues</a:t>
            </a:r>
          </a:p>
          <a:p>
            <a:pPr algn="ctr">
              <a:lnSpc>
                <a:spcPct val="105000"/>
              </a:lnSpc>
              <a:spcAft>
                <a:spcPts val="200"/>
              </a:spcAft>
            </a:pPr>
            <a:r>
              <a:rPr sz="1600">
                <a:solidFill>
                  <a:srgbClr val="1C345B"/>
                </a:solidFill>
                <a:latin typeface="Aptos"/>
              </a:rPr>
              <a:t>From Monday • bus will leave • 8.15 am • still leave at 5.30 pm</a:t>
            </a:r>
          </a:p>
        </p:txBody>
      </p:sp>
      <p:sp>
        <p:nvSpPr>
          <p:cNvPr id="14" name="TextBox 13"/>
          <p:cNvSpPr txBox="1"/>
          <p:nvPr/>
        </p:nvSpPr>
        <p:spPr>
          <a:xfrm>
            <a:off x="4892040" y="6510528"/>
            <a:ext cx="2286000" cy="219456"/>
          </a:xfrm>
          <a:prstGeom prst="rect">
            <a:avLst/>
          </a:prstGeom>
          <a:noFill/>
        </p:spPr>
        <p:txBody>
          <a:bodyPr wrap="square" lIns="50800" rIns="50800" tIns="25400" bIns="25400" anchor="t">
            <a:spAutoFit/>
          </a:bodyPr>
          <a:lstStyle/>
          <a:p>
            <a:pPr algn="ctr">
              <a:lnSpc>
                <a:spcPct val="106000"/>
              </a:lnSpc>
              <a:spcAft>
                <a:spcPts val="200"/>
              </a:spcAft>
            </a:pPr>
            <a:r>
              <a:rPr sz="900" b="0">
                <a:solidFill>
                  <a:srgbClr val="6E6E6E"/>
                </a:solidFill>
                <a:latin typeface="Aptos"/>
              </a:rPr>
              <a:t>Text Purpose  |  13/16</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Vertical Title 1"/>
          <p:cNvSpPr>
            <a:spLocks noGrp="1"/>
          </p:cNvSpPr>
          <p:nvPr>
            <p:ph type="title" orient="vert"/>
          </p:nvPr>
        </p:nvSpPr>
        <p:spPr/>
        <p:txBody>
          <a:bodyPr/>
          <a:lstStyle/>
          <a:p/>
        </p:txBody>
      </p:sp>
      <p:sp>
        <p:nvSpPr>
          <p:cNvPr id="3" name="Vertical Text Placeholder 2"/>
          <p:cNvSpPr>
            <a:spLocks noGrp="1"/>
          </p:cNvSpPr>
          <p:nvPr>
            <p:ph type="body" idx="1" orient="vert"/>
          </p:nvPr>
        </p:nvSpPr>
        <p:spPr/>
        <p:txBody>
          <a:bodyPr/>
          <a:lstStyle/>
          <a:p/>
        </p:txBody>
      </p:sp>
      <p:sp>
        <p:nvSpPr>
          <p:cNvPr id="4" name="TextBox 3"/>
          <p:cNvSpPr txBox="1"/>
          <p:nvPr/>
        </p:nvSpPr>
        <p:spPr>
          <a:xfrm>
            <a:off x="685800" y="320040"/>
            <a:ext cx="10698480" cy="502920"/>
          </a:xfrm>
          <a:prstGeom prst="rect">
            <a:avLst/>
          </a:prstGeom>
          <a:noFill/>
        </p:spPr>
        <p:txBody>
          <a:bodyPr wrap="square" lIns="50800" rIns="50800" tIns="25400" bIns="25400" anchor="t">
            <a:spAutoFit/>
          </a:bodyPr>
          <a:lstStyle/>
          <a:p>
            <a:pPr algn="l">
              <a:lnSpc>
                <a:spcPct val="106000"/>
              </a:lnSpc>
              <a:spcAft>
                <a:spcPts val="200"/>
              </a:spcAft>
            </a:pPr>
            <a:r>
              <a:rPr sz="2800" b="1">
                <a:solidFill>
                  <a:srgbClr val="6F41A7"/>
                </a:solidFill>
                <a:latin typeface="Aptos"/>
              </a:rPr>
              <a:t>Exam-style practice 3</a:t>
            </a:r>
          </a:p>
        </p:txBody>
      </p:sp>
      <p:sp>
        <p:nvSpPr>
          <p:cNvPr id="5" name="Rectangle 4"/>
          <p:cNvSpPr/>
          <p:nvPr/>
        </p:nvSpPr>
        <p:spPr>
          <a:xfrm>
            <a:off x="685800" y="868680"/>
            <a:ext cx="10698480" cy="41148"/>
          </a:xfrm>
          <a:prstGeom prst="rect">
            <a:avLst/>
          </a:prstGeom>
          <a:solidFill>
            <a:srgbClr val="F591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932688"/>
            <a:ext cx="10698480" cy="320040"/>
          </a:xfrm>
          <a:prstGeom prst="rect">
            <a:avLst/>
          </a:prstGeom>
          <a:noFill/>
        </p:spPr>
        <p:txBody>
          <a:bodyPr wrap="square" lIns="50800" rIns="50800" tIns="25400" bIns="25400" anchor="t">
            <a:spAutoFit/>
          </a:bodyPr>
          <a:lstStyle/>
          <a:p>
            <a:pPr algn="l">
              <a:lnSpc>
                <a:spcPct val="106000"/>
              </a:lnSpc>
              <a:spcAft>
                <a:spcPts val="200"/>
              </a:spcAft>
            </a:pPr>
            <a:r>
              <a:rPr sz="1300" b="0">
                <a:solidFill>
                  <a:srgbClr val="1C345B"/>
                </a:solidFill>
                <a:latin typeface="Aptos"/>
              </a:rPr>
              <a:t>Watch for step-by-step instructions.</a:t>
            </a:r>
          </a:p>
        </p:txBody>
      </p:sp>
      <p:sp>
        <p:nvSpPr>
          <p:cNvPr id="7" name="Rounded Rectangle 6"/>
          <p:cNvSpPr/>
          <p:nvPr/>
        </p:nvSpPr>
        <p:spPr>
          <a:xfrm>
            <a:off x="914400" y="1143000"/>
            <a:ext cx="5120640" cy="4114800"/>
          </a:xfrm>
          <a:prstGeom prst="roundRect">
            <a:avLst/>
          </a:prstGeom>
          <a:solidFill>
            <a:srgbClr val="EBF8EB"/>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l">
              <a:spcAft>
                <a:spcPts val="500"/>
              </a:spcAft>
            </a:pPr>
            <a:r>
              <a:rPr sz="2200" b="1">
                <a:solidFill>
                  <a:srgbClr val="6F41A7"/>
                </a:solidFill>
                <a:latin typeface="Aptos"/>
              </a:rPr>
              <a:t>How to Reset Your Password</a:t>
            </a:r>
          </a:p>
          <a:p>
            <a:pPr algn="l">
              <a:lnSpc>
                <a:spcPct val="105000"/>
              </a:lnSpc>
              <a:spcAft>
                <a:spcPts val="200"/>
              </a:spcAft>
            </a:pPr>
            <a:r>
              <a:rPr sz="1800">
                <a:solidFill>
                  <a:srgbClr val="1C345B"/>
                </a:solidFill>
                <a:latin typeface="Aptos"/>
              </a:rPr>
              <a:t>Go to the login page.</a:t>
            </a:r>
          </a:p>
          <a:p>
            <a:pPr algn="l">
              <a:lnSpc>
                <a:spcPct val="105000"/>
              </a:lnSpc>
              <a:spcAft>
                <a:spcPts val="200"/>
              </a:spcAft>
            </a:pPr>
            <a:r>
              <a:rPr sz="1800">
                <a:solidFill>
                  <a:srgbClr val="1C345B"/>
                </a:solidFill>
                <a:latin typeface="Aptos"/>
              </a:rPr>
              <a:t>Click “Forgotten password”.</a:t>
            </a:r>
          </a:p>
          <a:p>
            <a:pPr algn="l">
              <a:lnSpc>
                <a:spcPct val="105000"/>
              </a:lnSpc>
              <a:spcAft>
                <a:spcPts val="200"/>
              </a:spcAft>
            </a:pPr>
            <a:r>
              <a:rPr sz="1800">
                <a:solidFill>
                  <a:srgbClr val="1C345B"/>
                </a:solidFill>
                <a:latin typeface="Aptos"/>
              </a:rPr>
              <a:t>Enter your email address.</a:t>
            </a:r>
          </a:p>
          <a:p>
            <a:pPr algn="l">
              <a:lnSpc>
                <a:spcPct val="105000"/>
              </a:lnSpc>
              <a:spcAft>
                <a:spcPts val="200"/>
              </a:spcAft>
            </a:pPr>
            <a:r>
              <a:rPr sz="1800">
                <a:solidFill>
                  <a:srgbClr val="1C345B"/>
                </a:solidFill>
                <a:latin typeface="Aptos"/>
              </a:rPr>
              <a:t>Check your email for the reset link.</a:t>
            </a:r>
          </a:p>
          <a:p>
            <a:pPr algn="l">
              <a:lnSpc>
                <a:spcPct val="105000"/>
              </a:lnSpc>
              <a:spcAft>
                <a:spcPts val="200"/>
              </a:spcAft>
            </a:pPr>
            <a:r>
              <a:rPr sz="1800">
                <a:solidFill>
                  <a:srgbClr val="1C345B"/>
                </a:solidFill>
                <a:latin typeface="Aptos"/>
              </a:rPr>
              <a:t>Click the link and type a new password.</a:t>
            </a:r>
          </a:p>
        </p:txBody>
      </p:sp>
      <p:sp>
        <p:nvSpPr>
          <p:cNvPr id="8" name="TextBox 7"/>
          <p:cNvSpPr txBox="1"/>
          <p:nvPr/>
        </p:nvSpPr>
        <p:spPr>
          <a:xfrm>
            <a:off x="6355080" y="1417320"/>
            <a:ext cx="4572000" cy="594360"/>
          </a:xfrm>
          <a:prstGeom prst="rect">
            <a:avLst/>
          </a:prstGeom>
          <a:noFill/>
        </p:spPr>
        <p:txBody>
          <a:bodyPr wrap="square" lIns="50800" rIns="50800" tIns="25400" bIns="25400" anchor="t">
            <a:spAutoFit/>
          </a:bodyPr>
          <a:lstStyle/>
          <a:p>
            <a:pPr algn="ctr">
              <a:lnSpc>
                <a:spcPct val="106000"/>
              </a:lnSpc>
              <a:spcAft>
                <a:spcPts val="200"/>
              </a:spcAft>
            </a:pPr>
            <a:r>
              <a:rPr sz="2400" b="1">
                <a:solidFill>
                  <a:srgbClr val="6F41A7"/>
                </a:solidFill>
                <a:latin typeface="Aptos"/>
              </a:rPr>
              <a:t>What is the main purpose of this text?</a:t>
            </a:r>
          </a:p>
        </p:txBody>
      </p:sp>
      <p:sp>
        <p:nvSpPr>
          <p:cNvPr id="9" name="Rounded Rectangle 8"/>
          <p:cNvSpPr/>
          <p:nvPr/>
        </p:nvSpPr>
        <p:spPr>
          <a:xfrm>
            <a:off x="6446520" y="2423160"/>
            <a:ext cx="2139696" cy="685800"/>
          </a:xfrm>
          <a:prstGeom prst="roundRect">
            <a:avLst/>
          </a:prstGeom>
          <a:solidFill>
            <a:srgbClr val="F3EEFA"/>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76200" rIns="76200"/>
          <a:lstStyle/>
          <a:p>
            <a:pPr algn="ctr"/>
            <a:r>
              <a:rPr sz="1600" b="1">
                <a:solidFill>
                  <a:srgbClr val="1C345B"/>
                </a:solidFill>
                <a:latin typeface="Aptos"/>
              </a:rPr>
              <a:t>A. To warn</a:t>
            </a:r>
          </a:p>
        </p:txBody>
      </p:sp>
      <p:sp>
        <p:nvSpPr>
          <p:cNvPr id="10" name="Rounded Rectangle 9"/>
          <p:cNvSpPr/>
          <p:nvPr/>
        </p:nvSpPr>
        <p:spPr>
          <a:xfrm>
            <a:off x="8695944" y="2423160"/>
            <a:ext cx="2139696" cy="685800"/>
          </a:xfrm>
          <a:prstGeom prst="roundRect">
            <a:avLst/>
          </a:prstGeom>
          <a:solidFill>
            <a:srgbClr val="E9F4FC"/>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76200" rIns="76200"/>
          <a:lstStyle/>
          <a:p>
            <a:pPr algn="ctr"/>
            <a:r>
              <a:rPr sz="1600" b="1">
                <a:solidFill>
                  <a:srgbClr val="1C345B"/>
                </a:solidFill>
                <a:latin typeface="Aptos"/>
              </a:rPr>
              <a:t>B. To instruct</a:t>
            </a:r>
          </a:p>
        </p:txBody>
      </p:sp>
      <p:sp>
        <p:nvSpPr>
          <p:cNvPr id="11" name="Rounded Rectangle 10"/>
          <p:cNvSpPr/>
          <p:nvPr/>
        </p:nvSpPr>
        <p:spPr>
          <a:xfrm>
            <a:off x="6446520" y="3337560"/>
            <a:ext cx="2139696" cy="685800"/>
          </a:xfrm>
          <a:prstGeom prst="roundRect">
            <a:avLst/>
          </a:prstGeom>
          <a:solidFill>
            <a:srgbClr val="F3EEFA"/>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76200" rIns="76200"/>
          <a:lstStyle/>
          <a:p>
            <a:pPr algn="ctr"/>
            <a:r>
              <a:rPr sz="1600" b="1">
                <a:solidFill>
                  <a:srgbClr val="1C345B"/>
                </a:solidFill>
                <a:latin typeface="Aptos"/>
              </a:rPr>
              <a:t>C. To describe</a:t>
            </a:r>
          </a:p>
        </p:txBody>
      </p:sp>
      <p:sp>
        <p:nvSpPr>
          <p:cNvPr id="12" name="Rounded Rectangle 11"/>
          <p:cNvSpPr/>
          <p:nvPr/>
        </p:nvSpPr>
        <p:spPr>
          <a:xfrm>
            <a:off x="8695944" y="3337560"/>
            <a:ext cx="2139696" cy="685800"/>
          </a:xfrm>
          <a:prstGeom prst="roundRect">
            <a:avLst/>
          </a:prstGeom>
          <a:solidFill>
            <a:srgbClr val="E9F4FC"/>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76200" rIns="76200"/>
          <a:lstStyle/>
          <a:p>
            <a:pPr algn="ctr"/>
            <a:r>
              <a:rPr sz="1600" b="1">
                <a:solidFill>
                  <a:srgbClr val="1C345B"/>
                </a:solidFill>
                <a:latin typeface="Aptos"/>
              </a:rPr>
              <a:t>D. To express</a:t>
            </a:r>
          </a:p>
        </p:txBody>
      </p:sp>
      <p:sp>
        <p:nvSpPr>
          <p:cNvPr id="13" name="Rounded Rectangle 12"/>
          <p:cNvSpPr/>
          <p:nvPr/>
        </p:nvSpPr>
        <p:spPr>
          <a:xfrm>
            <a:off x="6355080" y="4663440"/>
            <a:ext cx="4572000" cy="914400"/>
          </a:xfrm>
          <a:prstGeom prst="roundRect">
            <a:avLst/>
          </a:prstGeom>
          <a:solidFill>
            <a:srgbClr val="F3EEFA"/>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ctr">
              <a:spcAft>
                <a:spcPts val="500"/>
              </a:spcAft>
            </a:pPr>
            <a:r>
              <a:rPr sz="1800" b="1">
                <a:solidFill>
                  <a:srgbClr val="6F41A7"/>
                </a:solidFill>
                <a:latin typeface="Aptos"/>
              </a:rPr>
              <a:t>Purpose clues</a:t>
            </a:r>
          </a:p>
          <a:p>
            <a:pPr algn="ctr">
              <a:lnSpc>
                <a:spcPct val="105000"/>
              </a:lnSpc>
              <a:spcAft>
                <a:spcPts val="200"/>
              </a:spcAft>
            </a:pPr>
            <a:r>
              <a:rPr sz="1500">
                <a:solidFill>
                  <a:srgbClr val="1C345B"/>
                </a:solidFill>
                <a:latin typeface="Aptos"/>
              </a:rPr>
              <a:t>numbered steps • command verbs • tells the reader how to do something</a:t>
            </a:r>
          </a:p>
        </p:txBody>
      </p:sp>
      <p:sp>
        <p:nvSpPr>
          <p:cNvPr id="14" name="TextBox 13"/>
          <p:cNvSpPr txBox="1"/>
          <p:nvPr/>
        </p:nvSpPr>
        <p:spPr>
          <a:xfrm>
            <a:off x="4892040" y="6510528"/>
            <a:ext cx="2286000" cy="219456"/>
          </a:xfrm>
          <a:prstGeom prst="rect">
            <a:avLst/>
          </a:prstGeom>
          <a:noFill/>
        </p:spPr>
        <p:txBody>
          <a:bodyPr wrap="square" lIns="50800" rIns="50800" tIns="25400" bIns="25400" anchor="t">
            <a:spAutoFit/>
          </a:bodyPr>
          <a:lstStyle/>
          <a:p>
            <a:pPr algn="ctr">
              <a:lnSpc>
                <a:spcPct val="106000"/>
              </a:lnSpc>
              <a:spcAft>
                <a:spcPts val="200"/>
              </a:spcAft>
            </a:pPr>
            <a:r>
              <a:rPr sz="900" b="0">
                <a:solidFill>
                  <a:srgbClr val="6E6E6E"/>
                </a:solidFill>
                <a:latin typeface="Aptos"/>
              </a:rPr>
              <a:t>Text Purpose  |  14/16</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Vertical Title 1"/>
          <p:cNvSpPr>
            <a:spLocks noGrp="1"/>
          </p:cNvSpPr>
          <p:nvPr>
            <p:ph type="title" orient="vert"/>
          </p:nvPr>
        </p:nvSpPr>
        <p:spPr/>
        <p:txBody>
          <a:bodyPr/>
          <a:lstStyle/>
          <a:p/>
        </p:txBody>
      </p:sp>
      <p:sp>
        <p:nvSpPr>
          <p:cNvPr id="3" name="Vertical Text Placeholder 2"/>
          <p:cNvSpPr>
            <a:spLocks noGrp="1"/>
          </p:cNvSpPr>
          <p:nvPr>
            <p:ph type="body" idx="1" orient="vert"/>
          </p:nvPr>
        </p:nvSpPr>
        <p:spPr/>
        <p:txBody>
          <a:bodyPr/>
          <a:lstStyle/>
          <a:p/>
        </p:txBody>
      </p:sp>
      <p:sp>
        <p:nvSpPr>
          <p:cNvPr id="4" name="TextBox 3"/>
          <p:cNvSpPr txBox="1"/>
          <p:nvPr/>
        </p:nvSpPr>
        <p:spPr>
          <a:xfrm>
            <a:off x="685800" y="320040"/>
            <a:ext cx="10698480" cy="502920"/>
          </a:xfrm>
          <a:prstGeom prst="rect">
            <a:avLst/>
          </a:prstGeom>
          <a:noFill/>
        </p:spPr>
        <p:txBody>
          <a:bodyPr wrap="square" lIns="50800" rIns="50800" tIns="25400" bIns="25400" anchor="t">
            <a:spAutoFit/>
          </a:bodyPr>
          <a:lstStyle/>
          <a:p>
            <a:pPr algn="l">
              <a:lnSpc>
                <a:spcPct val="106000"/>
              </a:lnSpc>
              <a:spcAft>
                <a:spcPts val="200"/>
              </a:spcAft>
            </a:pPr>
            <a:r>
              <a:rPr sz="2800" b="1">
                <a:solidFill>
                  <a:srgbClr val="6F41A7"/>
                </a:solidFill>
                <a:latin typeface="Aptos"/>
              </a:rPr>
              <a:t>Purpose Detective: partner activity</a:t>
            </a:r>
          </a:p>
        </p:txBody>
      </p:sp>
      <p:sp>
        <p:nvSpPr>
          <p:cNvPr id="5" name="Rectangle 4"/>
          <p:cNvSpPr/>
          <p:nvPr/>
        </p:nvSpPr>
        <p:spPr>
          <a:xfrm>
            <a:off x="685800" y="868680"/>
            <a:ext cx="10698480" cy="41148"/>
          </a:xfrm>
          <a:prstGeom prst="rect">
            <a:avLst/>
          </a:prstGeom>
          <a:solidFill>
            <a:srgbClr val="F591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932688"/>
            <a:ext cx="10698480" cy="320040"/>
          </a:xfrm>
          <a:prstGeom prst="rect">
            <a:avLst/>
          </a:prstGeom>
          <a:noFill/>
        </p:spPr>
        <p:txBody>
          <a:bodyPr wrap="square" lIns="50800" rIns="50800" tIns="25400" bIns="25400" anchor="t">
            <a:spAutoFit/>
          </a:bodyPr>
          <a:lstStyle/>
          <a:p>
            <a:pPr algn="l">
              <a:lnSpc>
                <a:spcPct val="106000"/>
              </a:lnSpc>
              <a:spcAft>
                <a:spcPts val="200"/>
              </a:spcAft>
            </a:pPr>
            <a:r>
              <a:rPr sz="1300" b="0">
                <a:solidFill>
                  <a:srgbClr val="1C345B"/>
                </a:solidFill>
                <a:latin typeface="Aptos"/>
              </a:rPr>
              <a:t>Read. Decide. Prove your answer.</a:t>
            </a:r>
          </a:p>
        </p:txBody>
      </p:sp>
      <p:sp>
        <p:nvSpPr>
          <p:cNvPr id="7" name="Rounded Rectangle 6"/>
          <p:cNvSpPr/>
          <p:nvPr/>
        </p:nvSpPr>
        <p:spPr>
          <a:xfrm>
            <a:off x="822960" y="1325880"/>
            <a:ext cx="2468880" cy="1005840"/>
          </a:xfrm>
          <a:prstGeom prst="roundRect">
            <a:avLst/>
          </a:prstGeom>
          <a:solidFill>
            <a:srgbClr val="E9F4FC"/>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ctr">
              <a:spcAft>
                <a:spcPts val="500"/>
              </a:spcAft>
            </a:pPr>
            <a:r>
              <a:rPr sz="2000" b="1">
                <a:solidFill>
                  <a:srgbClr val="6F41A7"/>
                </a:solidFill>
                <a:latin typeface="Aptos"/>
              </a:rPr>
              <a:t>Step 1</a:t>
            </a:r>
          </a:p>
          <a:p>
            <a:pPr algn="ctr">
              <a:lnSpc>
                <a:spcPct val="105000"/>
              </a:lnSpc>
              <a:spcAft>
                <a:spcPts val="200"/>
              </a:spcAft>
            </a:pPr>
            <a:r>
              <a:rPr sz="1600">
                <a:solidFill>
                  <a:srgbClr val="1C345B"/>
                </a:solidFill>
                <a:latin typeface="Aptos"/>
              </a:rPr>
              <a:t>Read each short text.</a:t>
            </a:r>
          </a:p>
        </p:txBody>
      </p:sp>
      <p:sp>
        <p:nvSpPr>
          <p:cNvPr id="8" name="Rounded Rectangle 7"/>
          <p:cNvSpPr/>
          <p:nvPr/>
        </p:nvSpPr>
        <p:spPr>
          <a:xfrm>
            <a:off x="3520440" y="1325880"/>
            <a:ext cx="2468880" cy="1005840"/>
          </a:xfrm>
          <a:prstGeom prst="roundRect">
            <a:avLst/>
          </a:prstGeom>
          <a:solidFill>
            <a:srgbClr val="FFF8DA"/>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ctr">
              <a:spcAft>
                <a:spcPts val="500"/>
              </a:spcAft>
            </a:pPr>
            <a:r>
              <a:rPr sz="2000" b="1">
                <a:solidFill>
                  <a:srgbClr val="6F41A7"/>
                </a:solidFill>
                <a:latin typeface="Aptos"/>
              </a:rPr>
              <a:t>Step 2</a:t>
            </a:r>
          </a:p>
          <a:p>
            <a:pPr algn="ctr">
              <a:lnSpc>
                <a:spcPct val="105000"/>
              </a:lnSpc>
              <a:spcAft>
                <a:spcPts val="200"/>
              </a:spcAft>
            </a:pPr>
            <a:r>
              <a:rPr sz="1600">
                <a:solidFill>
                  <a:srgbClr val="1C345B"/>
                </a:solidFill>
                <a:latin typeface="Aptos"/>
              </a:rPr>
              <a:t>Choose the main purpose.</a:t>
            </a:r>
          </a:p>
        </p:txBody>
      </p:sp>
      <p:sp>
        <p:nvSpPr>
          <p:cNvPr id="9" name="Rounded Rectangle 8"/>
          <p:cNvSpPr/>
          <p:nvPr/>
        </p:nvSpPr>
        <p:spPr>
          <a:xfrm>
            <a:off x="6217920" y="1325880"/>
            <a:ext cx="2468880" cy="1005840"/>
          </a:xfrm>
          <a:prstGeom prst="roundRect">
            <a:avLst/>
          </a:prstGeom>
          <a:solidFill>
            <a:srgbClr val="EBF8EB"/>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ctr">
              <a:spcAft>
                <a:spcPts val="500"/>
              </a:spcAft>
            </a:pPr>
            <a:r>
              <a:rPr sz="2000" b="1">
                <a:solidFill>
                  <a:srgbClr val="6F41A7"/>
                </a:solidFill>
                <a:latin typeface="Aptos"/>
              </a:rPr>
              <a:t>Step 3</a:t>
            </a:r>
          </a:p>
          <a:p>
            <a:pPr algn="ctr">
              <a:lnSpc>
                <a:spcPct val="105000"/>
              </a:lnSpc>
              <a:spcAft>
                <a:spcPts val="200"/>
              </a:spcAft>
            </a:pPr>
            <a:r>
              <a:rPr sz="1600">
                <a:solidFill>
                  <a:srgbClr val="1C345B"/>
                </a:solidFill>
                <a:latin typeface="Aptos"/>
              </a:rPr>
              <a:t>Underline two clues.</a:t>
            </a:r>
          </a:p>
        </p:txBody>
      </p:sp>
      <p:sp>
        <p:nvSpPr>
          <p:cNvPr id="10" name="Rounded Rectangle 9"/>
          <p:cNvSpPr/>
          <p:nvPr/>
        </p:nvSpPr>
        <p:spPr>
          <a:xfrm>
            <a:off x="8915400" y="1325880"/>
            <a:ext cx="2468880" cy="1005840"/>
          </a:xfrm>
          <a:prstGeom prst="roundRect">
            <a:avLst/>
          </a:prstGeom>
          <a:solidFill>
            <a:srgbClr val="F3EEFA"/>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ctr">
              <a:spcAft>
                <a:spcPts val="500"/>
              </a:spcAft>
            </a:pPr>
            <a:r>
              <a:rPr sz="2000" b="1">
                <a:solidFill>
                  <a:srgbClr val="6F41A7"/>
                </a:solidFill>
                <a:latin typeface="Aptos"/>
              </a:rPr>
              <a:t>Step 4</a:t>
            </a:r>
          </a:p>
          <a:p>
            <a:pPr algn="ctr">
              <a:lnSpc>
                <a:spcPct val="105000"/>
              </a:lnSpc>
              <a:spcAft>
                <a:spcPts val="200"/>
              </a:spcAft>
            </a:pPr>
            <a:r>
              <a:rPr sz="1600">
                <a:solidFill>
                  <a:srgbClr val="1C345B"/>
                </a:solidFill>
                <a:latin typeface="Aptos"/>
              </a:rPr>
              <a:t>Explain your answer to a partner.</a:t>
            </a:r>
          </a:p>
        </p:txBody>
      </p:sp>
      <p:sp>
        <p:nvSpPr>
          <p:cNvPr id="11" name="Rounded Rectangle 10"/>
          <p:cNvSpPr/>
          <p:nvPr/>
        </p:nvSpPr>
        <p:spPr>
          <a:xfrm>
            <a:off x="1828800" y="2834640"/>
            <a:ext cx="8412480" cy="1828800"/>
          </a:xfrm>
          <a:prstGeom prst="roundRect">
            <a:avLst/>
          </a:prstGeom>
          <a:solidFill>
            <a:srgbClr val="FFFFFF"/>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ctr">
              <a:spcAft>
                <a:spcPts val="500"/>
              </a:spcAft>
            </a:pPr>
            <a:r>
              <a:rPr sz="2200" b="1">
                <a:solidFill>
                  <a:srgbClr val="6F41A7"/>
                </a:solidFill>
                <a:latin typeface="Aptos"/>
              </a:rPr>
              <a:t>Sentence starters</a:t>
            </a:r>
          </a:p>
          <a:p>
            <a:pPr algn="ctr">
              <a:lnSpc>
                <a:spcPct val="105000"/>
              </a:lnSpc>
              <a:spcAft>
                <a:spcPts val="200"/>
              </a:spcAft>
            </a:pPr>
            <a:r>
              <a:rPr sz="2000">
                <a:solidFill>
                  <a:srgbClr val="1C345B"/>
                </a:solidFill>
                <a:latin typeface="Aptos"/>
              </a:rPr>
              <a:t>I think the purpose is to...</a:t>
            </a:r>
          </a:p>
          <a:p>
            <a:pPr algn="ctr">
              <a:lnSpc>
                <a:spcPct val="105000"/>
              </a:lnSpc>
              <a:spcAft>
                <a:spcPts val="200"/>
              </a:spcAft>
            </a:pPr>
            <a:r>
              <a:rPr sz="2000">
                <a:solidFill>
                  <a:srgbClr val="1C345B"/>
                </a:solidFill>
                <a:latin typeface="Aptos"/>
              </a:rPr>
              <a:t>My clue is...</a:t>
            </a:r>
          </a:p>
          <a:p>
            <a:pPr algn="ctr">
              <a:lnSpc>
                <a:spcPct val="105000"/>
              </a:lnSpc>
              <a:spcAft>
                <a:spcPts val="200"/>
              </a:spcAft>
            </a:pPr>
            <a:r>
              <a:rPr sz="2000">
                <a:solidFill>
                  <a:srgbClr val="1C345B"/>
                </a:solidFill>
                <a:latin typeface="Aptos"/>
              </a:rPr>
              <a:t>The writer wants the reader to...</a:t>
            </a:r>
          </a:p>
          <a:p>
            <a:pPr algn="ctr">
              <a:lnSpc>
                <a:spcPct val="105000"/>
              </a:lnSpc>
              <a:spcAft>
                <a:spcPts val="200"/>
              </a:spcAft>
            </a:pPr>
            <a:r>
              <a:rPr sz="2000">
                <a:solidFill>
                  <a:srgbClr val="1C345B"/>
                </a:solidFill>
                <a:latin typeface="Aptos"/>
              </a:rPr>
              <a:t>This is not to persuade because...</a:t>
            </a:r>
          </a:p>
        </p:txBody>
      </p:sp>
      <p:sp>
        <p:nvSpPr>
          <p:cNvPr id="12" name="TextBox 11"/>
          <p:cNvSpPr txBox="1"/>
          <p:nvPr/>
        </p:nvSpPr>
        <p:spPr>
          <a:xfrm>
            <a:off x="1920240" y="5212080"/>
            <a:ext cx="8229600" cy="502920"/>
          </a:xfrm>
          <a:prstGeom prst="rect">
            <a:avLst/>
          </a:prstGeom>
          <a:noFill/>
        </p:spPr>
        <p:txBody>
          <a:bodyPr wrap="square" lIns="50800" rIns="50800" tIns="25400" bIns="25400" anchor="t">
            <a:spAutoFit/>
          </a:bodyPr>
          <a:lstStyle/>
          <a:p>
            <a:pPr algn="ctr">
              <a:lnSpc>
                <a:spcPct val="106000"/>
              </a:lnSpc>
              <a:spcAft>
                <a:spcPts val="200"/>
              </a:spcAft>
            </a:pPr>
            <a:r>
              <a:rPr sz="2400" b="1">
                <a:solidFill>
                  <a:srgbClr val="6F41A7"/>
                </a:solidFill>
                <a:latin typeface="Aptos"/>
              </a:rPr>
              <a:t>Use the worksheet: Text Purpose Practice</a:t>
            </a:r>
          </a:p>
        </p:txBody>
      </p:sp>
      <p:sp>
        <p:nvSpPr>
          <p:cNvPr id="13" name="TextBox 12"/>
          <p:cNvSpPr txBox="1"/>
          <p:nvPr/>
        </p:nvSpPr>
        <p:spPr>
          <a:xfrm>
            <a:off x="4892040" y="6510528"/>
            <a:ext cx="2286000" cy="219456"/>
          </a:xfrm>
          <a:prstGeom prst="rect">
            <a:avLst/>
          </a:prstGeom>
          <a:noFill/>
        </p:spPr>
        <p:txBody>
          <a:bodyPr wrap="square" lIns="50800" rIns="50800" tIns="25400" bIns="25400" anchor="t">
            <a:spAutoFit/>
          </a:bodyPr>
          <a:lstStyle/>
          <a:p>
            <a:pPr algn="ctr">
              <a:lnSpc>
                <a:spcPct val="106000"/>
              </a:lnSpc>
              <a:spcAft>
                <a:spcPts val="200"/>
              </a:spcAft>
            </a:pPr>
            <a:r>
              <a:rPr sz="900" b="0">
                <a:solidFill>
                  <a:srgbClr val="6E6E6E"/>
                </a:solidFill>
                <a:latin typeface="Aptos"/>
              </a:rPr>
              <a:t>Text Purpose  |  15/16</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Vertical Title 1"/>
          <p:cNvSpPr>
            <a:spLocks noGrp="1"/>
          </p:cNvSpPr>
          <p:nvPr>
            <p:ph type="title" orient="vert"/>
          </p:nvPr>
        </p:nvSpPr>
        <p:spPr/>
        <p:txBody>
          <a:bodyPr/>
          <a:lstStyle/>
          <a:p/>
        </p:txBody>
      </p:sp>
      <p:sp>
        <p:nvSpPr>
          <p:cNvPr id="3" name="Vertical Text Placeholder 2"/>
          <p:cNvSpPr>
            <a:spLocks noGrp="1"/>
          </p:cNvSpPr>
          <p:nvPr>
            <p:ph type="body" idx="1" orient="vert"/>
          </p:nvPr>
        </p:nvSpPr>
        <p:spPr/>
        <p:txBody>
          <a:bodyPr/>
          <a:lstStyle/>
          <a:p/>
        </p:txBody>
      </p:sp>
      <p:sp>
        <p:nvSpPr>
          <p:cNvPr id="4" name="TextBox 3"/>
          <p:cNvSpPr txBox="1"/>
          <p:nvPr/>
        </p:nvSpPr>
        <p:spPr>
          <a:xfrm>
            <a:off x="685800" y="320040"/>
            <a:ext cx="10698480" cy="502920"/>
          </a:xfrm>
          <a:prstGeom prst="rect">
            <a:avLst/>
          </a:prstGeom>
          <a:noFill/>
        </p:spPr>
        <p:txBody>
          <a:bodyPr wrap="square" lIns="50800" rIns="50800" tIns="25400" bIns="25400" anchor="t">
            <a:spAutoFit/>
          </a:bodyPr>
          <a:lstStyle/>
          <a:p>
            <a:pPr algn="l">
              <a:lnSpc>
                <a:spcPct val="106000"/>
              </a:lnSpc>
              <a:spcAft>
                <a:spcPts val="200"/>
              </a:spcAft>
            </a:pPr>
            <a:r>
              <a:rPr sz="2800" b="1">
                <a:solidFill>
                  <a:srgbClr val="6F41A7"/>
                </a:solidFill>
                <a:latin typeface="Aptos"/>
              </a:rPr>
              <a:t>Plenary: Did you get it?</a:t>
            </a:r>
          </a:p>
        </p:txBody>
      </p:sp>
      <p:sp>
        <p:nvSpPr>
          <p:cNvPr id="5" name="Rectangle 4"/>
          <p:cNvSpPr/>
          <p:nvPr/>
        </p:nvSpPr>
        <p:spPr>
          <a:xfrm>
            <a:off x="685800" y="868680"/>
            <a:ext cx="10698480" cy="41148"/>
          </a:xfrm>
          <a:prstGeom prst="rect">
            <a:avLst/>
          </a:prstGeom>
          <a:solidFill>
            <a:srgbClr val="F591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932688"/>
            <a:ext cx="10698480" cy="320040"/>
          </a:xfrm>
          <a:prstGeom prst="rect">
            <a:avLst/>
          </a:prstGeom>
          <a:noFill/>
        </p:spPr>
        <p:txBody>
          <a:bodyPr wrap="square" lIns="50800" rIns="50800" tIns="25400" bIns="25400" anchor="t">
            <a:spAutoFit/>
          </a:bodyPr>
          <a:lstStyle/>
          <a:p>
            <a:pPr algn="l">
              <a:lnSpc>
                <a:spcPct val="106000"/>
              </a:lnSpc>
              <a:spcAft>
                <a:spcPts val="200"/>
              </a:spcAft>
            </a:pPr>
            <a:r>
              <a:rPr sz="1300" b="0">
                <a:solidFill>
                  <a:srgbClr val="1C345B"/>
                </a:solidFill>
                <a:latin typeface="Aptos"/>
              </a:rPr>
              <a:t>Quick check and homework.</a:t>
            </a:r>
          </a:p>
        </p:txBody>
      </p:sp>
      <p:sp>
        <p:nvSpPr>
          <p:cNvPr id="7" name="Rounded Rectangle 6"/>
          <p:cNvSpPr/>
          <p:nvPr/>
        </p:nvSpPr>
        <p:spPr>
          <a:xfrm>
            <a:off x="822960" y="1325880"/>
            <a:ext cx="5303520" cy="2377440"/>
          </a:xfrm>
          <a:prstGeom prst="roundRect">
            <a:avLst/>
          </a:prstGeom>
          <a:solidFill>
            <a:srgbClr val="E9F4FC"/>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l">
              <a:spcAft>
                <a:spcPts val="500"/>
              </a:spcAft>
            </a:pPr>
            <a:r>
              <a:rPr sz="2200" b="1">
                <a:solidFill>
                  <a:srgbClr val="6F41A7"/>
                </a:solidFill>
                <a:latin typeface="Aptos"/>
              </a:rPr>
              <a:t>Exit ticket</a:t>
            </a:r>
          </a:p>
          <a:p>
            <a:pPr algn="l">
              <a:lnSpc>
                <a:spcPct val="105000"/>
              </a:lnSpc>
              <a:spcAft>
                <a:spcPts val="200"/>
              </a:spcAft>
            </a:pPr>
            <a:r>
              <a:rPr sz="1900">
                <a:solidFill>
                  <a:srgbClr val="1C345B"/>
                </a:solidFill>
                <a:latin typeface="Aptos"/>
              </a:rPr>
              <a:t>1. What does text purpose mean?</a:t>
            </a:r>
          </a:p>
          <a:p>
            <a:pPr algn="l">
              <a:lnSpc>
                <a:spcPct val="105000"/>
              </a:lnSpc>
              <a:spcAft>
                <a:spcPts val="200"/>
              </a:spcAft>
            </a:pPr>
            <a:r>
              <a:rPr sz="1900">
                <a:solidFill>
                  <a:srgbClr val="1C345B"/>
                </a:solidFill>
                <a:latin typeface="Aptos"/>
              </a:rPr>
              <a:t>2. Name two clues that help you identify purpose.</a:t>
            </a:r>
          </a:p>
          <a:p>
            <a:pPr algn="l">
              <a:lnSpc>
                <a:spcPct val="105000"/>
              </a:lnSpc>
              <a:spcAft>
                <a:spcPts val="200"/>
              </a:spcAft>
            </a:pPr>
            <a:r>
              <a:rPr sz="1900">
                <a:solidFill>
                  <a:srgbClr val="1C345B"/>
                </a:solidFill>
                <a:latin typeface="Aptos"/>
              </a:rPr>
              <a:t>3. What is the purpose of a sale advert?</a:t>
            </a:r>
          </a:p>
        </p:txBody>
      </p:sp>
      <p:sp>
        <p:nvSpPr>
          <p:cNvPr id="8" name="Rounded Rectangle 7"/>
          <p:cNvSpPr/>
          <p:nvPr/>
        </p:nvSpPr>
        <p:spPr>
          <a:xfrm>
            <a:off x="6492240" y="1325880"/>
            <a:ext cx="4846320" cy="2377440"/>
          </a:xfrm>
          <a:prstGeom prst="roundRect">
            <a:avLst/>
          </a:prstGeom>
          <a:solidFill>
            <a:srgbClr val="FFF8DA"/>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l">
              <a:spcAft>
                <a:spcPts val="500"/>
              </a:spcAft>
            </a:pPr>
            <a:r>
              <a:rPr sz="2200" b="1">
                <a:solidFill>
                  <a:srgbClr val="6F41A7"/>
                </a:solidFill>
                <a:latin typeface="Aptos"/>
              </a:rPr>
              <a:t>Homework</a:t>
            </a:r>
          </a:p>
          <a:p>
            <a:pPr algn="l">
              <a:lnSpc>
                <a:spcPct val="105000"/>
              </a:lnSpc>
              <a:spcAft>
                <a:spcPts val="200"/>
              </a:spcAft>
            </a:pPr>
            <a:r>
              <a:rPr sz="1800">
                <a:solidFill>
                  <a:srgbClr val="1C345B"/>
                </a:solidFill>
                <a:latin typeface="Aptos"/>
              </a:rPr>
              <a:t>Find 3 real texts at home or online.</a:t>
            </a:r>
          </a:p>
          <a:p>
            <a:pPr algn="l">
              <a:lnSpc>
                <a:spcPct val="105000"/>
              </a:lnSpc>
              <a:spcAft>
                <a:spcPts val="200"/>
              </a:spcAft>
            </a:pPr>
            <a:r>
              <a:rPr sz="1800">
                <a:solidFill>
                  <a:srgbClr val="1C345B"/>
                </a:solidFill>
                <a:latin typeface="Aptos"/>
              </a:rPr>
              <a:t>For each one, write:</a:t>
            </a:r>
          </a:p>
          <a:p>
            <a:pPr algn="l">
              <a:lnSpc>
                <a:spcPct val="105000"/>
              </a:lnSpc>
              <a:spcAft>
                <a:spcPts val="200"/>
              </a:spcAft>
            </a:pPr>
            <a:r>
              <a:rPr sz="1800">
                <a:solidFill>
                  <a:srgbClr val="1C345B"/>
                </a:solidFill>
                <a:latin typeface="Aptos"/>
              </a:rPr>
              <a:t>• what the text is</a:t>
            </a:r>
          </a:p>
          <a:p>
            <a:pPr algn="l">
              <a:lnSpc>
                <a:spcPct val="105000"/>
              </a:lnSpc>
              <a:spcAft>
                <a:spcPts val="200"/>
              </a:spcAft>
            </a:pPr>
            <a:r>
              <a:rPr sz="1800">
                <a:solidFill>
                  <a:srgbClr val="1C345B"/>
                </a:solidFill>
                <a:latin typeface="Aptos"/>
              </a:rPr>
              <a:t>• its main purpose</a:t>
            </a:r>
          </a:p>
          <a:p>
            <a:pPr algn="l">
              <a:lnSpc>
                <a:spcPct val="105000"/>
              </a:lnSpc>
              <a:spcAft>
                <a:spcPts val="200"/>
              </a:spcAft>
            </a:pPr>
            <a:r>
              <a:rPr sz="1800">
                <a:solidFill>
                  <a:srgbClr val="1C345B"/>
                </a:solidFill>
                <a:latin typeface="Aptos"/>
              </a:rPr>
              <a:t>• one clue that proves it</a:t>
            </a:r>
          </a:p>
        </p:txBody>
      </p:sp>
      <p:sp>
        <p:nvSpPr>
          <p:cNvPr id="9" name="Rounded Rectangle 8"/>
          <p:cNvSpPr/>
          <p:nvPr/>
        </p:nvSpPr>
        <p:spPr>
          <a:xfrm>
            <a:off x="1920240" y="4251960"/>
            <a:ext cx="8412480" cy="1051560"/>
          </a:xfrm>
          <a:prstGeom prst="roundRect">
            <a:avLst/>
          </a:prstGeom>
          <a:solidFill>
            <a:srgbClr val="F3EEFA"/>
          </a:solidFill>
          <a:ln w="15240">
            <a:solidFill>
              <a:srgbClr val="6F41A7"/>
            </a:solidFill>
          </a:ln>
        </p:spPr>
        <p:style>
          <a:lnRef idx="1">
            <a:schemeClr val="accent1"/>
          </a:lnRef>
          <a:fillRef idx="3">
            <a:schemeClr val="accent1"/>
          </a:fillRef>
          <a:effectRef idx="2">
            <a:schemeClr val="accent1"/>
          </a:effectRef>
          <a:fontRef idx="minor">
            <a:schemeClr val="lt1"/>
          </a:fontRef>
        </p:style>
        <p:txBody>
          <a:bodyPr rtlCol="0" anchor="ctr" wrap="square" lIns="127000" rIns="127000" tIns="101600" bIns="76200"/>
          <a:lstStyle/>
          <a:p>
            <a:pPr algn="ctr">
              <a:spcAft>
                <a:spcPts val="500"/>
              </a:spcAft>
            </a:pPr>
            <a:r>
              <a:rPr sz="2200" b="1">
                <a:solidFill>
                  <a:srgbClr val="6F41A7"/>
                </a:solidFill>
                <a:latin typeface="Aptos"/>
              </a:rPr>
              <a:t>Optional game</a:t>
            </a:r>
          </a:p>
          <a:p>
            <a:pPr algn="ctr">
              <a:lnSpc>
                <a:spcPct val="105000"/>
              </a:lnSpc>
              <a:spcAft>
                <a:spcPts val="200"/>
              </a:spcAft>
            </a:pPr>
            <a:r>
              <a:rPr sz="1700">
                <a:solidFill>
                  <a:srgbClr val="1C345B"/>
                </a:solidFill>
                <a:latin typeface="Aptos"/>
              </a:rPr>
              <a:t>Baamboozle: Text Purpose</a:t>
            </a:r>
          </a:p>
          <a:p>
            <a:pPr algn="ctr">
              <a:lnSpc>
                <a:spcPct val="105000"/>
              </a:lnSpc>
              <a:spcAft>
                <a:spcPts val="200"/>
              </a:spcAft>
            </a:pPr>
            <a:r>
              <a:rPr sz="1700">
                <a:solidFill>
                  <a:srgbClr val="1C345B"/>
                </a:solidFill>
                <a:latin typeface="Aptos"/>
              </a:rPr>
              <a:t>https://www.baamboozle.com/game/3710550</a:t>
            </a:r>
          </a:p>
        </p:txBody>
      </p:sp>
      <p:sp>
        <p:nvSpPr>
          <p:cNvPr id="10" name="TextBox 9"/>
          <p:cNvSpPr txBox="1"/>
          <p:nvPr/>
        </p:nvSpPr>
        <p:spPr>
          <a:xfrm>
            <a:off x="4892040" y="6510528"/>
            <a:ext cx="2286000" cy="219456"/>
          </a:xfrm>
          <a:prstGeom prst="rect">
            <a:avLst/>
          </a:prstGeom>
          <a:noFill/>
        </p:spPr>
        <p:txBody>
          <a:bodyPr wrap="square" lIns="50800" rIns="50800" tIns="25400" bIns="25400" anchor="t">
            <a:spAutoFit/>
          </a:bodyPr>
          <a:lstStyle/>
          <a:p>
            <a:pPr algn="ctr">
              <a:lnSpc>
                <a:spcPct val="106000"/>
              </a:lnSpc>
              <a:spcAft>
                <a:spcPts val="200"/>
              </a:spcAft>
            </a:pPr>
            <a:r>
              <a:rPr sz="900" b="0">
                <a:solidFill>
                  <a:srgbClr val="6E6E6E"/>
                </a:solidFill>
                <a:latin typeface="Aptos"/>
              </a:rPr>
              <a:t>Text Purpose  |  16/16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2">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357</TotalTime>
  <Words>0</Words>
  <Application>Microsoft Office PowerPoint</Application>
  <PresentationFormat>Widescreen</PresentationFormat>
  <Paragraphs>0</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Shama Qurashi</dc:creator>
  <cp:lastModifiedBy>Shama Qurashi</cp:lastModifiedBy>
  <cp:revision>12</cp:revision>
  <dcterms:created xsi:type="dcterms:W3CDTF">2025-06-03T17:54:40Z</dcterms:created>
  <dcterms:modified xsi:type="dcterms:W3CDTF">2026-09-05T23:07:08Z</dcterms:modified>
</cp:coreProperties>
</file>