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423" r:id="rId3"/>
    <p:sldId id="257" r:id="rId4"/>
    <p:sldId id="1196" r:id="rId5"/>
    <p:sldId id="259" r:id="rId6"/>
    <p:sldId id="260" r:id="rId7"/>
    <p:sldId id="1203" r:id="rId8"/>
    <p:sldId id="1199" r:id="rId9"/>
    <p:sldId id="1200" r:id="rId10"/>
    <p:sldId id="1201" r:id="rId11"/>
    <p:sldId id="1202" r:id="rId12"/>
    <p:sldId id="1204" r:id="rId13"/>
    <p:sldId id="1205" r:id="rId14"/>
    <p:sldId id="267" r:id="rId15"/>
    <p:sldId id="1194"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24" autoAdjust="0"/>
    <p:restoredTop sz="94660"/>
  </p:normalViewPr>
  <p:slideViewPr>
    <p:cSldViewPr snapToGrid="0">
      <p:cViewPr varScale="1">
        <p:scale>
          <a:sx n="78" d="100"/>
          <a:sy n="78" d="100"/>
        </p:scale>
        <p:origin x="64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22555-DE9B-AEEF-759C-2756ABD6E255}"/>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6073D8E-F493-DC81-B589-B60A0C86E14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781D142-6015-ED63-7C15-538C1827028E}"/>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20/09/2026</a:t>
            </a:fld>
            <a:endParaRPr lang="en-GB"/>
          </a:p>
        </p:txBody>
      </p:sp>
      <p:sp>
        <p:nvSpPr>
          <p:cNvPr id="5" name="Footer Placeholder 4">
            <a:extLst>
              <a:ext uri="{FF2B5EF4-FFF2-40B4-BE49-F238E27FC236}">
                <a16:creationId xmlns:a16="http://schemas.microsoft.com/office/drawing/2014/main" id="{83FEE2CE-4C8F-9DA8-2698-2AA93431C142}"/>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8B9191B2-CA80-E29F-35EB-F1597201333E}"/>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614691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83F9E-987E-1A77-6787-D36122713FE0}"/>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8386417-A300-E5CA-330C-EED731F50A16}"/>
              </a:ext>
            </a:extLst>
          </p:cNvPr>
          <p:cNvSpPr>
            <a:spLocks noGrp="1"/>
          </p:cNvSpPr>
          <p:nvPr>
            <p:ph idx="1"/>
          </p:nvPr>
        </p:nvSpPr>
        <p:spPr>
          <a:xfrm>
            <a:off x="838200" y="2493817"/>
            <a:ext cx="9035473" cy="368314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62D3904-3D2E-E5C7-B414-0F4031D61C76}"/>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20/09/2026</a:t>
            </a:fld>
            <a:endParaRPr lang="en-GB"/>
          </a:p>
        </p:txBody>
      </p:sp>
      <p:sp>
        <p:nvSpPr>
          <p:cNvPr id="5" name="Footer Placeholder 4">
            <a:extLst>
              <a:ext uri="{FF2B5EF4-FFF2-40B4-BE49-F238E27FC236}">
                <a16:creationId xmlns:a16="http://schemas.microsoft.com/office/drawing/2014/main" id="{FF7BF4D4-7A77-53C6-234B-C44A79FBEA35}"/>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BD541E90-2F47-3ED2-90AF-C21EDBCDCE63}"/>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2571342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D4C74-959F-E2D8-6EF0-EAD26F755604}"/>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A305E7B-9661-695C-AFED-637C0E7994F5}"/>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FBB76D-C12F-2B65-0E36-E5F09723D8B5}"/>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20/09/2026</a:t>
            </a:fld>
            <a:endParaRPr lang="en-GB"/>
          </a:p>
        </p:txBody>
      </p:sp>
      <p:sp>
        <p:nvSpPr>
          <p:cNvPr id="5" name="Footer Placeholder 4">
            <a:extLst>
              <a:ext uri="{FF2B5EF4-FFF2-40B4-BE49-F238E27FC236}">
                <a16:creationId xmlns:a16="http://schemas.microsoft.com/office/drawing/2014/main" id="{538551CB-25F2-73DC-721E-D191F0C6B8D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7A41E876-123F-AF57-A844-9440CF7E9678}"/>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3482986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DB34A-D421-A661-15CE-57F90CCC36C2}"/>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6494F31-E0FA-6093-595C-3F7E11328CE5}"/>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7A0D491-BFC9-F100-70D4-9CE33BA87883}"/>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DF7CB90-4DB7-BDBB-8A7F-FBE92CB4C9FF}"/>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20/09/2026</a:t>
            </a:fld>
            <a:endParaRPr lang="en-GB"/>
          </a:p>
        </p:txBody>
      </p:sp>
      <p:sp>
        <p:nvSpPr>
          <p:cNvPr id="6" name="Footer Placeholder 5">
            <a:extLst>
              <a:ext uri="{FF2B5EF4-FFF2-40B4-BE49-F238E27FC236}">
                <a16:creationId xmlns:a16="http://schemas.microsoft.com/office/drawing/2014/main" id="{C365FFB2-8B55-77DF-4140-C1309A06488D}"/>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C94B5DEC-9939-7A6A-EE63-F714544539AB}"/>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30984787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348AC-D03F-38B3-C063-4EAEB6BF9E15}"/>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6D902DF-76AC-998E-8516-498F82CA4AB9}"/>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5F645B8-4BD0-394D-E608-CE360823A52C}"/>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841CA34-317F-8D2F-63FB-6D3B6DF5BD50}"/>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FE9427E-4F3E-DB05-B45A-D52704189E77}"/>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8E18C63-B2B7-4C36-38DD-3F8BEF88B641}"/>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20/09/2026</a:t>
            </a:fld>
            <a:endParaRPr lang="en-GB"/>
          </a:p>
        </p:txBody>
      </p:sp>
      <p:sp>
        <p:nvSpPr>
          <p:cNvPr id="8" name="Footer Placeholder 7">
            <a:extLst>
              <a:ext uri="{FF2B5EF4-FFF2-40B4-BE49-F238E27FC236}">
                <a16:creationId xmlns:a16="http://schemas.microsoft.com/office/drawing/2014/main" id="{58B06B58-FA0E-E1B9-53B1-DE61431795CC}"/>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60F6157E-A8D6-8FC2-0D76-E5C061DE2217}"/>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2572537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ABCE6-05A7-CBCC-4DA2-9FBE11FCFA74}"/>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2B3ADFF-B61C-1C0D-0708-AB9767EF1972}"/>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20/09/2026</a:t>
            </a:fld>
            <a:endParaRPr lang="en-GB"/>
          </a:p>
        </p:txBody>
      </p:sp>
      <p:sp>
        <p:nvSpPr>
          <p:cNvPr id="4" name="Footer Placeholder 3">
            <a:extLst>
              <a:ext uri="{FF2B5EF4-FFF2-40B4-BE49-F238E27FC236}">
                <a16:creationId xmlns:a16="http://schemas.microsoft.com/office/drawing/2014/main" id="{330B493D-C55F-3962-DD24-58EC571E0B11}"/>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6710DDA7-9520-D04D-CC1F-4C4C6439339C}"/>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939244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72212C-D0F3-E6F9-9B61-2637ACFCBC27}"/>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20/09/2026</a:t>
            </a:fld>
            <a:endParaRPr lang="en-GB"/>
          </a:p>
        </p:txBody>
      </p:sp>
      <p:sp>
        <p:nvSpPr>
          <p:cNvPr id="3" name="Footer Placeholder 2">
            <a:extLst>
              <a:ext uri="{FF2B5EF4-FFF2-40B4-BE49-F238E27FC236}">
                <a16:creationId xmlns:a16="http://schemas.microsoft.com/office/drawing/2014/main" id="{3A46CF8A-22B3-6AC1-E3F3-B1F8C861CCE0}"/>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B3030059-D815-1D89-5DCB-2AEACA3584CB}"/>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481054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701EC-532E-7C70-4AE8-35FE7938B72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853394D-CF62-E631-900F-B8C9544F6AA4}"/>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BA28518-0B9A-92D6-5440-73876E1690B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ADFA74-1865-5D9B-0419-26D8AC893BB1}"/>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20/09/2026</a:t>
            </a:fld>
            <a:endParaRPr lang="en-GB"/>
          </a:p>
        </p:txBody>
      </p:sp>
      <p:sp>
        <p:nvSpPr>
          <p:cNvPr id="6" name="Footer Placeholder 5">
            <a:extLst>
              <a:ext uri="{FF2B5EF4-FFF2-40B4-BE49-F238E27FC236}">
                <a16:creationId xmlns:a16="http://schemas.microsoft.com/office/drawing/2014/main" id="{BBBD8011-1FD6-2B6A-3684-C3AA34A3D0E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C2C83997-6E48-CFAE-FDFD-73D80E646DD4}"/>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2596925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9DCD7-F8AA-EC14-B3D8-14659EC3423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F00AB6C-2D3E-4027-9FE1-5C3316B3FB87}"/>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B00B026-3CF9-FA32-FED5-BB2121FF9DF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AC1C9B-01DC-E149-A021-C7DCD23F456C}"/>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20/09/2026</a:t>
            </a:fld>
            <a:endParaRPr lang="en-GB"/>
          </a:p>
        </p:txBody>
      </p:sp>
      <p:sp>
        <p:nvSpPr>
          <p:cNvPr id="6" name="Footer Placeholder 5">
            <a:extLst>
              <a:ext uri="{FF2B5EF4-FFF2-40B4-BE49-F238E27FC236}">
                <a16:creationId xmlns:a16="http://schemas.microsoft.com/office/drawing/2014/main" id="{4265E94F-2AC1-4B09-7F33-3FAD06AFFF4C}"/>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8E690046-233A-405D-5FAC-048A88D3DBC3}"/>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334492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7687E-86C6-018B-B4E3-45E2F2D02911}"/>
              </a:ext>
            </a:extLst>
          </p:cNvPr>
          <p:cNvSpPr>
            <a:spLocks noGrp="1"/>
          </p:cNvSpPr>
          <p:nvPr>
            <p:ph type="title"/>
          </p:nvPr>
        </p:nvSpPr>
        <p:spPr>
          <a:xfrm>
            <a:off x="838200" y="785091"/>
            <a:ext cx="8933873" cy="905597"/>
          </a:xfrm>
          <a:prstGeom prst="rect">
            <a:avLst/>
          </a:prstGeom>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2016E89-E38E-D0C8-C364-F1F3442BF9C2}"/>
              </a:ext>
            </a:extLst>
          </p:cNvPr>
          <p:cNvSpPr>
            <a:spLocks noGrp="1"/>
          </p:cNvSpPr>
          <p:nvPr>
            <p:ph type="body" orient="vert" idx="1"/>
          </p:nvPr>
        </p:nvSpPr>
        <p:spPr>
          <a:xfrm>
            <a:off x="838200" y="2493817"/>
            <a:ext cx="9035473" cy="368314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BDF9A2A-76DE-E3D4-5245-317CD25B477E}"/>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20/09/2026</a:t>
            </a:fld>
            <a:endParaRPr lang="en-GB"/>
          </a:p>
        </p:txBody>
      </p:sp>
      <p:sp>
        <p:nvSpPr>
          <p:cNvPr id="5" name="Footer Placeholder 4">
            <a:extLst>
              <a:ext uri="{FF2B5EF4-FFF2-40B4-BE49-F238E27FC236}">
                <a16:creationId xmlns:a16="http://schemas.microsoft.com/office/drawing/2014/main" id="{383C6FBF-AA26-B2EA-D50A-9E2FC8C70F0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FD37A4F2-74D3-AE7C-07DE-DD0842A81F35}"/>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329875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F59DD9B-6984-2859-2D2E-B9D481BEE3BC}"/>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E7D3799-F73C-F51D-946A-FC2ACFD0FD62}"/>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F97758-8DD0-B754-3EB4-5295576193AB}"/>
              </a:ext>
            </a:extLst>
          </p:cNvPr>
          <p:cNvSpPr>
            <a:spLocks noGrp="1"/>
          </p:cNvSpPr>
          <p:nvPr>
            <p:ph type="dt" sz="half" idx="10"/>
          </p:nvPr>
        </p:nvSpPr>
        <p:spPr>
          <a:xfrm>
            <a:off x="838200" y="6356350"/>
            <a:ext cx="2743200" cy="365125"/>
          </a:xfrm>
          <a:prstGeom prst="rect">
            <a:avLst/>
          </a:prstGeom>
        </p:spPr>
        <p:txBody>
          <a:bodyPr/>
          <a:lstStyle/>
          <a:p>
            <a:fld id="{A3B37EB3-8342-40F2-8654-D3577CCABAFB}" type="datetimeFigureOut">
              <a:rPr lang="en-GB" smtClean="0"/>
              <a:t>20/09/2026</a:t>
            </a:fld>
            <a:endParaRPr lang="en-GB"/>
          </a:p>
        </p:txBody>
      </p:sp>
      <p:sp>
        <p:nvSpPr>
          <p:cNvPr id="5" name="Footer Placeholder 4">
            <a:extLst>
              <a:ext uri="{FF2B5EF4-FFF2-40B4-BE49-F238E27FC236}">
                <a16:creationId xmlns:a16="http://schemas.microsoft.com/office/drawing/2014/main" id="{00D7815F-96E3-3E07-0FDA-D54E95082D83}"/>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2AEB836F-8CB6-0B80-0A34-8141C0DF2432}"/>
              </a:ext>
            </a:extLst>
          </p:cNvPr>
          <p:cNvSpPr>
            <a:spLocks noGrp="1"/>
          </p:cNvSpPr>
          <p:nvPr>
            <p:ph type="sldNum" sz="quarter" idx="12"/>
          </p:nvPr>
        </p:nvSpPr>
        <p:spPr>
          <a:xfrm>
            <a:off x="8610600" y="6356350"/>
            <a:ext cx="2743200" cy="365125"/>
          </a:xfrm>
          <a:prstGeom prst="rect">
            <a:avLst/>
          </a:prstGeom>
        </p:spPr>
        <p:txBody>
          <a:bodyPr/>
          <a:lstStyle/>
          <a:p>
            <a:fld id="{290E4053-A73F-42DE-B648-AAAA4927DA63}" type="slidenum">
              <a:rPr lang="en-GB" smtClean="0"/>
              <a:t>‹#›</a:t>
            </a:fld>
            <a:endParaRPr lang="en-GB"/>
          </a:p>
        </p:txBody>
      </p:sp>
    </p:spTree>
    <p:extLst>
      <p:ext uri="{BB962C8B-B14F-4D97-AF65-F5344CB8AC3E}">
        <p14:creationId xmlns:p14="http://schemas.microsoft.com/office/powerpoint/2010/main" val="1366910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F26CECA-7507-59ED-1F74-7267AE39E54B}"/>
              </a:ext>
            </a:extLst>
          </p:cNvPr>
          <p:cNvSpPr/>
          <p:nvPr userDrawn="1"/>
        </p:nvSpPr>
        <p:spPr>
          <a:xfrm>
            <a:off x="286327" y="230909"/>
            <a:ext cx="11647055" cy="6373091"/>
          </a:xfrm>
          <a:prstGeom prst="rect">
            <a:avLst/>
          </a:prstGeom>
          <a:noFill/>
          <a:ln w="38100">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11" name="Picture 10" descr="A logo for a company&#10;&#10;AI-generated content may be incorrect.">
            <a:extLst>
              <a:ext uri="{FF2B5EF4-FFF2-40B4-BE49-F238E27FC236}">
                <a16:creationId xmlns:a16="http://schemas.microsoft.com/office/drawing/2014/main" id="{E870D2A2-447F-D7D3-BE75-B19EF23AB091}"/>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248002" y="5122426"/>
            <a:ext cx="1542158" cy="1352265"/>
          </a:xfrm>
          <a:prstGeom prst="rect">
            <a:avLst/>
          </a:prstGeom>
        </p:spPr>
      </p:pic>
    </p:spTree>
    <p:extLst>
      <p:ext uri="{BB962C8B-B14F-4D97-AF65-F5344CB8AC3E}">
        <p14:creationId xmlns:p14="http://schemas.microsoft.com/office/powerpoint/2010/main" val="28766977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ABD20-2290-CC6F-BF1C-194DDB57AADF}"/>
              </a:ext>
            </a:extLst>
          </p:cNvPr>
          <p:cNvSpPr>
            <a:spLocks noGrp="1"/>
          </p:cNvSpPr>
          <p:nvPr>
            <p:ph type="ctrTitle"/>
          </p:nvPr>
        </p:nvSpPr>
        <p:spPr/>
        <p:txBody>
          <a:bodyPr/>
          <a:lstStyle/>
          <a:p>
            <a:r>
              <a:rPr lang="en-GB" b="1" dirty="0">
                <a:solidFill>
                  <a:srgbClr val="C00000"/>
                </a:solidFill>
              </a:rPr>
              <a:t>Functional Skills English Entry 3</a:t>
            </a:r>
          </a:p>
        </p:txBody>
      </p:sp>
      <p:sp>
        <p:nvSpPr>
          <p:cNvPr id="3" name="Subtitle 2">
            <a:extLst>
              <a:ext uri="{FF2B5EF4-FFF2-40B4-BE49-F238E27FC236}">
                <a16:creationId xmlns:a16="http://schemas.microsoft.com/office/drawing/2014/main" id="{41D51E56-B06F-3998-8F51-B6A9D674D012}"/>
              </a:ext>
            </a:extLst>
          </p:cNvPr>
          <p:cNvSpPr>
            <a:spLocks noGrp="1"/>
          </p:cNvSpPr>
          <p:nvPr>
            <p:ph type="subTitle" idx="1"/>
          </p:nvPr>
        </p:nvSpPr>
        <p:spPr/>
        <p:txBody>
          <a:bodyPr/>
          <a:lstStyle/>
          <a:p>
            <a:r>
              <a:rPr lang="en-GB" sz="4000" b="1" dirty="0">
                <a:solidFill>
                  <a:srgbClr val="0070C0"/>
                </a:solidFill>
              </a:rPr>
              <a:t>REVIEW WRITING</a:t>
            </a:r>
          </a:p>
        </p:txBody>
      </p:sp>
    </p:spTree>
    <p:extLst>
      <p:ext uri="{BB962C8B-B14F-4D97-AF65-F5344CB8AC3E}">
        <p14:creationId xmlns:p14="http://schemas.microsoft.com/office/powerpoint/2010/main" val="3705094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E2A41-97F8-F8D7-39EB-FB04228B0B55}"/>
              </a:ext>
            </a:extLst>
          </p:cNvPr>
          <p:cNvSpPr>
            <a:spLocks noGrp="1"/>
          </p:cNvSpPr>
          <p:nvPr>
            <p:ph type="title"/>
          </p:nvPr>
        </p:nvSpPr>
        <p:spPr/>
        <p:txBody>
          <a:bodyPr/>
          <a:lstStyle/>
          <a:p>
            <a:r>
              <a:rPr lang="en-GB" b="1" dirty="0">
                <a:solidFill>
                  <a:srgbClr val="C00000"/>
                </a:solidFill>
              </a:rPr>
              <a:t>Session Aims</a:t>
            </a:r>
          </a:p>
        </p:txBody>
      </p:sp>
      <p:sp>
        <p:nvSpPr>
          <p:cNvPr id="3" name="Content Placeholder 2">
            <a:extLst>
              <a:ext uri="{FF2B5EF4-FFF2-40B4-BE49-F238E27FC236}">
                <a16:creationId xmlns:a16="http://schemas.microsoft.com/office/drawing/2014/main" id="{55C73350-781F-81E5-32E0-8380571DE5AA}"/>
              </a:ext>
            </a:extLst>
          </p:cNvPr>
          <p:cNvSpPr>
            <a:spLocks noGrp="1"/>
          </p:cNvSpPr>
          <p:nvPr>
            <p:ph idx="1"/>
          </p:nvPr>
        </p:nvSpPr>
        <p:spPr>
          <a:xfrm>
            <a:off x="838200" y="1831036"/>
            <a:ext cx="10065327" cy="4241873"/>
          </a:xfrm>
        </p:spPr>
        <p:txBody>
          <a:bodyPr/>
          <a:lstStyle/>
          <a:p>
            <a:pPr>
              <a:buNone/>
            </a:pPr>
            <a:r>
              <a:rPr lang="en-GB" dirty="0">
                <a:effectLst/>
              </a:rPr>
              <a:t>By the end of this session, learners will be able to:</a:t>
            </a:r>
          </a:p>
          <a:p>
            <a:pPr marL="342900" lvl="0" indent="-342900">
              <a:buFont typeface="Arial" panose="020B0604020202020204" pitchFamily="34" charset="0"/>
              <a:buChar char="•"/>
            </a:pPr>
            <a:r>
              <a:rPr lang="en-GB" dirty="0"/>
              <a:t>Understand what a review is and why people write them</a:t>
            </a:r>
          </a:p>
          <a:p>
            <a:pPr marL="342900" lvl="0" indent="-342900">
              <a:buFont typeface="Arial" panose="020B0604020202020204" pitchFamily="34" charset="0"/>
              <a:buChar char="•"/>
            </a:pPr>
            <a:r>
              <a:rPr lang="en-GB" dirty="0"/>
              <a:t>Write a clear and suitable title for a review</a:t>
            </a:r>
          </a:p>
          <a:p>
            <a:pPr marL="342900" lvl="0" indent="-342900">
              <a:buFont typeface="Arial" panose="020B0604020202020204" pitchFamily="34" charset="0"/>
              <a:buChar char="•"/>
            </a:pPr>
            <a:r>
              <a:rPr lang="en-GB" dirty="0"/>
              <a:t>Follow the correct layout for an Entry 3 review</a:t>
            </a:r>
          </a:p>
          <a:p>
            <a:pPr marL="342900" lvl="0" indent="-342900">
              <a:buFont typeface="Arial" panose="020B0604020202020204" pitchFamily="34" charset="0"/>
              <a:buChar char="•"/>
            </a:pPr>
            <a:r>
              <a:rPr lang="en-GB" dirty="0"/>
              <a:t>Include what it was about, who was in it, likes and dislikes with reasons</a:t>
            </a:r>
          </a:p>
          <a:p>
            <a:pPr marL="342900" lvl="0" indent="-342900">
              <a:buFont typeface="Arial" panose="020B0604020202020204" pitchFamily="34" charset="0"/>
              <a:buChar char="•"/>
            </a:pPr>
            <a:r>
              <a:rPr lang="en-GB" dirty="0"/>
              <a:t>Write at least 8 sentences, including at least 3 compound sentences</a:t>
            </a:r>
          </a:p>
          <a:p>
            <a:pPr marL="342900" lvl="0" indent="-342900">
              <a:buFont typeface="Arial" panose="020B0604020202020204" pitchFamily="34" charset="0"/>
              <a:buChar char="•"/>
            </a:pPr>
            <a:r>
              <a:rPr lang="en-GB" dirty="0"/>
              <a:t>Use at least 2 paragraphs</a:t>
            </a:r>
          </a:p>
        </p:txBody>
      </p:sp>
    </p:spTree>
    <p:extLst>
      <p:ext uri="{BB962C8B-B14F-4D97-AF65-F5344CB8AC3E}">
        <p14:creationId xmlns:p14="http://schemas.microsoft.com/office/powerpoint/2010/main" val="1726396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97680" y="6519672"/>
            <a:ext cx="3657600" cy="201168"/>
          </a:xfrm>
          <a:prstGeom prst="rect">
            <a:avLst/>
          </a:prstGeom>
          <a:noFill/>
        </p:spPr>
        <p:txBody>
          <a:bodyPr wrap="square" lIns="0" tIns="0" rIns="0" bIns="0" anchor="t">
            <a:spAutoFit/>
          </a:bodyPr>
          <a:lstStyle/>
          <a:p>
            <a:pPr algn="ctr">
              <a:lnSpc>
                <a:spcPct val="105000"/>
              </a:lnSpc>
              <a:spcBef>
                <a:spcPts val="0"/>
              </a:spcBef>
              <a:spcAft>
                <a:spcPts val="0"/>
              </a:spcAft>
            </a:pPr>
            <a:r>
              <a:rPr sz="950" b="0">
                <a:solidFill>
                  <a:srgbClr val="737373"/>
                </a:solidFill>
                <a:latin typeface="Aptos"/>
              </a:rPr>
              <a:t>Online Review Writing • Entry 3 • 2/12</a:t>
            </a:r>
          </a:p>
        </p:txBody>
      </p:sp>
      <p:sp>
        <p:nvSpPr>
          <p:cNvPr id="3" name="TextBox 2"/>
          <p:cNvSpPr txBox="1"/>
          <p:nvPr/>
        </p:nvSpPr>
        <p:spPr>
          <a:xfrm>
            <a:off x="685800" y="274320"/>
            <a:ext cx="10744200" cy="502920"/>
          </a:xfrm>
          <a:prstGeom prst="rect">
            <a:avLst/>
          </a:prstGeom>
          <a:noFill/>
        </p:spPr>
        <p:txBody>
          <a:bodyPr wrap="square" lIns="0" tIns="0" rIns="0" bIns="0" anchor="t">
            <a:spAutoFit/>
          </a:bodyPr>
          <a:lstStyle/>
          <a:p>
            <a:pPr algn="l">
              <a:lnSpc>
                <a:spcPct val="105000"/>
              </a:lnSpc>
              <a:spcBef>
                <a:spcPts val="0"/>
              </a:spcBef>
              <a:spcAft>
                <a:spcPts val="0"/>
              </a:spcAft>
            </a:pPr>
            <a:r>
              <a:rPr sz="3000" b="1">
                <a:solidFill>
                  <a:srgbClr val="6F41A7"/>
                </a:solidFill>
                <a:latin typeface="Aptos"/>
              </a:rPr>
              <a:t>Warm-up</a:t>
            </a:r>
          </a:p>
        </p:txBody>
      </p:sp>
      <p:sp>
        <p:nvSpPr>
          <p:cNvPr id="4" name="TextBox 3"/>
          <p:cNvSpPr txBox="1"/>
          <p:nvPr/>
        </p:nvSpPr>
        <p:spPr>
          <a:xfrm>
            <a:off x="694944" y="786384"/>
            <a:ext cx="10424160" cy="320040"/>
          </a:xfrm>
          <a:prstGeom prst="rect">
            <a:avLst/>
          </a:prstGeom>
          <a:noFill/>
        </p:spPr>
        <p:txBody>
          <a:bodyPr wrap="square" lIns="0" tIns="0" rIns="0" bIns="0" anchor="t">
            <a:spAutoFit/>
          </a:bodyPr>
          <a:lstStyle/>
          <a:p>
            <a:pPr algn="l">
              <a:lnSpc>
                <a:spcPct val="105000"/>
              </a:lnSpc>
              <a:spcBef>
                <a:spcPts val="0"/>
              </a:spcBef>
              <a:spcAft>
                <a:spcPts val="0"/>
              </a:spcAft>
            </a:pPr>
            <a:r>
              <a:rPr sz="1500" b="0">
                <a:solidFill>
                  <a:srgbClr val="1C345B"/>
                </a:solidFill>
                <a:latin typeface="Aptos"/>
              </a:rPr>
              <a:t>Talk first. Then write one quick answer.</a:t>
            </a:r>
          </a:p>
        </p:txBody>
      </p:sp>
      <p:sp>
        <p:nvSpPr>
          <p:cNvPr id="5" name="Rectangle 4"/>
          <p:cNvSpPr/>
          <p:nvPr/>
        </p:nvSpPr>
        <p:spPr>
          <a:xfrm>
            <a:off x="685800" y="1124712"/>
            <a:ext cx="10744200" cy="27432"/>
          </a:xfrm>
          <a:prstGeom prst="rect">
            <a:avLst/>
          </a:prstGeom>
          <a:solidFill>
            <a:srgbClr val="6F41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822960" y="1417320"/>
            <a:ext cx="5120640" cy="4160520"/>
          </a:xfrm>
          <a:prstGeom prst="roundRect">
            <a:avLst/>
          </a:prstGeom>
          <a:solidFill>
            <a:srgbClr val="FFF7E2"/>
          </a:solidFill>
          <a:ln w="11430">
            <a:solidFill>
              <a:srgbClr val="D4C4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50976" y="1527048"/>
            <a:ext cx="4864607" cy="310896"/>
          </a:xfrm>
          <a:prstGeom prst="rect">
            <a:avLst/>
          </a:prstGeom>
          <a:noFill/>
        </p:spPr>
        <p:txBody>
          <a:bodyPr wrap="square" lIns="0" tIns="0" rIns="0" bIns="0" anchor="t">
            <a:spAutoFit/>
          </a:bodyPr>
          <a:lstStyle/>
          <a:p>
            <a:pPr algn="l">
              <a:lnSpc>
                <a:spcPct val="105000"/>
              </a:lnSpc>
              <a:spcBef>
                <a:spcPts val="0"/>
              </a:spcBef>
              <a:spcAft>
                <a:spcPts val="0"/>
              </a:spcAft>
            </a:pPr>
            <a:r>
              <a:rPr sz="2200" b="1">
                <a:solidFill>
                  <a:srgbClr val="6F41A7"/>
                </a:solidFill>
                <a:latin typeface="Aptos"/>
              </a:rPr>
              <a:t>Starter task</a:t>
            </a:r>
          </a:p>
        </p:txBody>
      </p:sp>
      <p:sp>
        <p:nvSpPr>
          <p:cNvPr id="8" name="TextBox 7"/>
          <p:cNvSpPr txBox="1"/>
          <p:nvPr/>
        </p:nvSpPr>
        <p:spPr>
          <a:xfrm>
            <a:off x="941832" y="1929384"/>
            <a:ext cx="4882896" cy="3575303"/>
          </a:xfrm>
          <a:prstGeom prst="rect">
            <a:avLst/>
          </a:prstGeom>
          <a:noFill/>
        </p:spPr>
        <p:txBody>
          <a:bodyPr wrap="square" lIns="0" tIns="0" rIns="0" bIns="0" anchor="t">
            <a:spAutoFit/>
          </a:bodyPr>
          <a:lstStyle/>
          <a:p>
            <a:pPr algn="l">
              <a:lnSpc>
                <a:spcPct val="105000"/>
              </a:lnSpc>
              <a:spcBef>
                <a:spcPts val="0"/>
              </a:spcBef>
              <a:spcAft>
                <a:spcPts val="500"/>
              </a:spcAft>
            </a:pPr>
            <a:r>
              <a:rPr sz="2200">
                <a:solidFill>
                  <a:srgbClr val="1C345B"/>
                </a:solidFill>
                <a:latin typeface="Aptos"/>
              </a:rPr>
              <a:t>• Look at the two examples.</a:t>
            </a:r>
          </a:p>
          <a:p>
            <a:pPr algn="l">
              <a:lnSpc>
                <a:spcPct val="105000"/>
              </a:lnSpc>
              <a:spcBef>
                <a:spcPts val="0"/>
              </a:spcBef>
              <a:spcAft>
                <a:spcPts val="500"/>
              </a:spcAft>
            </a:pPr>
            <a:r>
              <a:rPr sz="2200">
                <a:solidFill>
                  <a:srgbClr val="1C345B"/>
                </a:solidFill>
                <a:latin typeface="Aptos"/>
              </a:rPr>
              <a:t>• Which one is clearer? Why?</a:t>
            </a:r>
          </a:p>
          <a:p>
            <a:pPr algn="l">
              <a:lnSpc>
                <a:spcPct val="105000"/>
              </a:lnSpc>
              <a:spcBef>
                <a:spcPts val="0"/>
              </a:spcBef>
              <a:spcAft>
                <a:spcPts val="500"/>
              </a:spcAft>
            </a:pPr>
            <a:r>
              <a:rPr sz="2200">
                <a:solidFill>
                  <a:srgbClr val="1C345B"/>
                </a:solidFill>
                <a:latin typeface="Aptos"/>
              </a:rPr>
              <a:t>• What details help the reader?</a:t>
            </a:r>
          </a:p>
          <a:p>
            <a:pPr algn="l">
              <a:lnSpc>
                <a:spcPct val="105000"/>
              </a:lnSpc>
              <a:spcBef>
                <a:spcPts val="0"/>
              </a:spcBef>
              <a:spcAft>
                <a:spcPts val="500"/>
              </a:spcAft>
            </a:pPr>
            <a:r>
              <a:rPr sz="2200">
                <a:solidFill>
                  <a:srgbClr val="1C345B"/>
                </a:solidFill>
                <a:latin typeface="Aptos"/>
              </a:rPr>
              <a:t>• What tone is best for this reader?</a:t>
            </a:r>
          </a:p>
        </p:txBody>
      </p:sp>
      <p:sp>
        <p:nvSpPr>
          <p:cNvPr id="9" name="Rounded Rectangle 8"/>
          <p:cNvSpPr/>
          <p:nvPr/>
        </p:nvSpPr>
        <p:spPr>
          <a:xfrm>
            <a:off x="6263640" y="1417320"/>
            <a:ext cx="4846320" cy="1783080"/>
          </a:xfrm>
          <a:prstGeom prst="roundRect">
            <a:avLst/>
          </a:prstGeom>
          <a:solidFill>
            <a:srgbClr val="FFF1F6"/>
          </a:solidFill>
          <a:ln w="11430">
            <a:solidFill>
              <a:srgbClr val="D4C4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391655" y="1527048"/>
            <a:ext cx="4590288" cy="310896"/>
          </a:xfrm>
          <a:prstGeom prst="rect">
            <a:avLst/>
          </a:prstGeom>
          <a:noFill/>
        </p:spPr>
        <p:txBody>
          <a:bodyPr wrap="square" lIns="0" tIns="0" rIns="0" bIns="0" anchor="t">
            <a:spAutoFit/>
          </a:bodyPr>
          <a:lstStyle/>
          <a:p>
            <a:pPr algn="l">
              <a:lnSpc>
                <a:spcPct val="105000"/>
              </a:lnSpc>
              <a:spcBef>
                <a:spcPts val="0"/>
              </a:spcBef>
              <a:spcAft>
                <a:spcPts val="0"/>
              </a:spcAft>
            </a:pPr>
            <a:r>
              <a:rPr sz="2200" b="1">
                <a:solidFill>
                  <a:srgbClr val="6F41A7"/>
                </a:solidFill>
                <a:latin typeface="Aptos"/>
              </a:rPr>
              <a:t>Example A</a:t>
            </a:r>
          </a:p>
        </p:txBody>
      </p:sp>
      <p:sp>
        <p:nvSpPr>
          <p:cNvPr id="11" name="TextBox 10"/>
          <p:cNvSpPr txBox="1"/>
          <p:nvPr/>
        </p:nvSpPr>
        <p:spPr>
          <a:xfrm>
            <a:off x="6382512" y="1929384"/>
            <a:ext cx="4608576" cy="1197864"/>
          </a:xfrm>
          <a:prstGeom prst="rect">
            <a:avLst/>
          </a:prstGeom>
          <a:noFill/>
        </p:spPr>
        <p:txBody>
          <a:bodyPr wrap="square" lIns="0" tIns="0" rIns="0" bIns="0" anchor="t">
            <a:spAutoFit/>
          </a:bodyPr>
          <a:lstStyle/>
          <a:p>
            <a:pPr algn="l">
              <a:lnSpc>
                <a:spcPct val="105000"/>
              </a:lnSpc>
              <a:spcBef>
                <a:spcPts val="0"/>
              </a:spcBef>
              <a:spcAft>
                <a:spcPts val="0"/>
              </a:spcAft>
            </a:pPr>
            <a:r>
              <a:rPr sz="2300" b="0">
                <a:solidFill>
                  <a:srgbClr val="1C345B"/>
                </a:solidFill>
                <a:latin typeface="Aptos"/>
              </a:rPr>
              <a:t>It is good.</a:t>
            </a:r>
          </a:p>
        </p:txBody>
      </p:sp>
      <p:sp>
        <p:nvSpPr>
          <p:cNvPr id="12" name="Rounded Rectangle 11"/>
          <p:cNvSpPr/>
          <p:nvPr/>
        </p:nvSpPr>
        <p:spPr>
          <a:xfrm>
            <a:off x="6263640" y="3703320"/>
            <a:ext cx="4846320" cy="1783080"/>
          </a:xfrm>
          <a:prstGeom prst="roundRect">
            <a:avLst/>
          </a:prstGeom>
          <a:solidFill>
            <a:srgbClr val="EFF9F1"/>
          </a:solidFill>
          <a:ln w="11430">
            <a:solidFill>
              <a:srgbClr val="D4C4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391655" y="3813048"/>
            <a:ext cx="4590288" cy="310896"/>
          </a:xfrm>
          <a:prstGeom prst="rect">
            <a:avLst/>
          </a:prstGeom>
          <a:noFill/>
        </p:spPr>
        <p:txBody>
          <a:bodyPr wrap="square" lIns="0" tIns="0" rIns="0" bIns="0" anchor="t">
            <a:spAutoFit/>
          </a:bodyPr>
          <a:lstStyle/>
          <a:p>
            <a:pPr algn="l">
              <a:lnSpc>
                <a:spcPct val="105000"/>
              </a:lnSpc>
              <a:spcBef>
                <a:spcPts val="0"/>
              </a:spcBef>
              <a:spcAft>
                <a:spcPts val="0"/>
              </a:spcAft>
            </a:pPr>
            <a:r>
              <a:rPr sz="2200" b="1">
                <a:solidFill>
                  <a:srgbClr val="6F41A7"/>
                </a:solidFill>
                <a:latin typeface="Aptos"/>
              </a:rPr>
              <a:t>Example B</a:t>
            </a:r>
          </a:p>
        </p:txBody>
      </p:sp>
      <p:sp>
        <p:nvSpPr>
          <p:cNvPr id="14" name="TextBox 13"/>
          <p:cNvSpPr txBox="1"/>
          <p:nvPr/>
        </p:nvSpPr>
        <p:spPr>
          <a:xfrm>
            <a:off x="6382512" y="4215383"/>
            <a:ext cx="4608576" cy="1197864"/>
          </a:xfrm>
          <a:prstGeom prst="rect">
            <a:avLst/>
          </a:prstGeom>
          <a:noFill/>
        </p:spPr>
        <p:txBody>
          <a:bodyPr wrap="square" lIns="0" tIns="0" rIns="0" bIns="0" anchor="t">
            <a:spAutoFit/>
          </a:bodyPr>
          <a:lstStyle/>
          <a:p>
            <a:pPr algn="l">
              <a:lnSpc>
                <a:spcPct val="105000"/>
              </a:lnSpc>
              <a:spcBef>
                <a:spcPts val="0"/>
              </a:spcBef>
              <a:spcAft>
                <a:spcPts val="0"/>
              </a:spcAft>
            </a:pPr>
            <a:r>
              <a:rPr sz="2200" b="0">
                <a:solidFill>
                  <a:srgbClr val="1C345B"/>
                </a:solidFill>
                <a:latin typeface="Aptos"/>
              </a:rPr>
              <a:t>I recommend this film because the story is exciting and easy to follow.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3D012-9A0B-91EA-4EDD-18B82C4A8935}"/>
              </a:ext>
            </a:extLst>
          </p:cNvPr>
          <p:cNvSpPr>
            <a:spLocks noGrp="1"/>
          </p:cNvSpPr>
          <p:nvPr>
            <p:ph type="title"/>
          </p:nvPr>
        </p:nvSpPr>
        <p:spPr>
          <a:xfrm>
            <a:off x="838200" y="681038"/>
            <a:ext cx="10955482" cy="905597"/>
          </a:xfrm>
        </p:spPr>
        <p:txBody>
          <a:bodyPr/>
          <a:lstStyle/>
          <a:p>
            <a:r>
              <a:rPr lang="en-GB" dirty="0">
                <a:solidFill>
                  <a:srgbClr val="C00000"/>
                </a:solidFill>
              </a:rPr>
              <a:t>“Last Thing I Watched or Played”</a:t>
            </a:r>
            <a:br>
              <a:rPr lang="en-GB" dirty="0"/>
            </a:br>
            <a:endParaRPr lang="en-GB" dirty="0"/>
          </a:p>
        </p:txBody>
      </p:sp>
      <p:sp>
        <p:nvSpPr>
          <p:cNvPr id="3" name="Content Placeholder 2">
            <a:extLst>
              <a:ext uri="{FF2B5EF4-FFF2-40B4-BE49-F238E27FC236}">
                <a16:creationId xmlns:a16="http://schemas.microsoft.com/office/drawing/2014/main" id="{9A95CD7A-48C2-A9A2-5298-8DEE07F6A426}"/>
              </a:ext>
            </a:extLst>
          </p:cNvPr>
          <p:cNvSpPr>
            <a:spLocks noGrp="1"/>
          </p:cNvSpPr>
          <p:nvPr>
            <p:ph idx="1"/>
          </p:nvPr>
        </p:nvSpPr>
        <p:spPr>
          <a:xfrm>
            <a:off x="838200" y="1953490"/>
            <a:ext cx="10529455" cy="3683145"/>
          </a:xfrm>
        </p:spPr>
        <p:txBody>
          <a:bodyPr/>
          <a:lstStyle/>
          <a:p>
            <a:pPr>
              <a:buNone/>
            </a:pPr>
            <a:r>
              <a:rPr lang="en-GB" dirty="0">
                <a:effectLst/>
              </a:rPr>
              <a:t>Think about the last film, TV programme or video game you watched or played.</a:t>
            </a:r>
          </a:p>
          <a:p>
            <a:pPr>
              <a:buNone/>
            </a:pPr>
            <a:r>
              <a:rPr lang="en-GB" dirty="0">
                <a:effectLst/>
              </a:rPr>
              <a:t>Tell your partner:</a:t>
            </a:r>
          </a:p>
          <a:p>
            <a:pPr marL="342900" lvl="0" indent="-342900">
              <a:buFont typeface="Arial" panose="020B0604020202020204" pitchFamily="34" charset="0"/>
              <a:buChar char="•"/>
            </a:pPr>
            <a:r>
              <a:rPr lang="en-GB" dirty="0"/>
              <a:t>What was it called?</a:t>
            </a:r>
          </a:p>
          <a:p>
            <a:pPr marL="342900" lvl="0" indent="-342900">
              <a:buFont typeface="Arial" panose="020B0604020202020204" pitchFamily="34" charset="0"/>
              <a:buChar char="•"/>
            </a:pPr>
            <a:r>
              <a:rPr lang="en-GB" dirty="0"/>
              <a:t>Did you like it? Why or why not?</a:t>
            </a:r>
          </a:p>
          <a:p>
            <a:pPr marL="342900" lvl="0" indent="-342900">
              <a:buFont typeface="Arial" panose="020B0604020202020204" pitchFamily="34" charset="0"/>
              <a:buChar char="•"/>
            </a:pPr>
            <a:r>
              <a:rPr lang="en-GB" dirty="0"/>
              <a:t>Would you recommend it to a friend?</a:t>
            </a:r>
          </a:p>
          <a:p>
            <a:pPr>
              <a:buNone/>
            </a:pPr>
            <a:r>
              <a:rPr lang="en-GB" dirty="0">
                <a:effectLst/>
              </a:rPr>
              <a:t>Be ready to share one interesting point with the class.</a:t>
            </a:r>
          </a:p>
          <a:p>
            <a:endParaRPr lang="en-GB" dirty="0"/>
          </a:p>
        </p:txBody>
      </p:sp>
    </p:spTree>
    <p:extLst>
      <p:ext uri="{BB962C8B-B14F-4D97-AF65-F5344CB8AC3E}">
        <p14:creationId xmlns:p14="http://schemas.microsoft.com/office/powerpoint/2010/main" val="2981859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97680" y="6519672"/>
            <a:ext cx="3657600" cy="201168"/>
          </a:xfrm>
          <a:prstGeom prst="rect">
            <a:avLst/>
          </a:prstGeom>
          <a:noFill/>
        </p:spPr>
        <p:txBody>
          <a:bodyPr wrap="square" lIns="0" tIns="0" rIns="0" bIns="0" anchor="t">
            <a:spAutoFit/>
          </a:bodyPr>
          <a:lstStyle/>
          <a:p>
            <a:pPr algn="ctr">
              <a:lnSpc>
                <a:spcPct val="105000"/>
              </a:lnSpc>
              <a:spcBef>
                <a:spcPts val="0"/>
              </a:spcBef>
              <a:spcAft>
                <a:spcPts val="0"/>
              </a:spcAft>
            </a:pPr>
            <a:r>
              <a:rPr sz="950" b="0">
                <a:solidFill>
                  <a:srgbClr val="737373"/>
                </a:solidFill>
                <a:latin typeface="Aptos"/>
              </a:rPr>
              <a:t>Online Review Writing • Entry 3 • 4/12</a:t>
            </a:r>
          </a:p>
        </p:txBody>
      </p:sp>
      <p:sp>
        <p:nvSpPr>
          <p:cNvPr id="3" name="TextBox 2"/>
          <p:cNvSpPr txBox="1"/>
          <p:nvPr/>
        </p:nvSpPr>
        <p:spPr>
          <a:xfrm>
            <a:off x="685800" y="274320"/>
            <a:ext cx="10744200" cy="502920"/>
          </a:xfrm>
          <a:prstGeom prst="rect">
            <a:avLst/>
          </a:prstGeom>
          <a:noFill/>
        </p:spPr>
        <p:txBody>
          <a:bodyPr wrap="square" lIns="0" tIns="0" rIns="0" bIns="0" anchor="t">
            <a:spAutoFit/>
          </a:bodyPr>
          <a:lstStyle/>
          <a:p>
            <a:pPr algn="l">
              <a:lnSpc>
                <a:spcPct val="105000"/>
              </a:lnSpc>
              <a:spcBef>
                <a:spcPts val="0"/>
              </a:spcBef>
              <a:spcAft>
                <a:spcPts val="0"/>
              </a:spcAft>
            </a:pPr>
            <a:r>
              <a:rPr sz="3000" b="1">
                <a:solidFill>
                  <a:srgbClr val="6F41A7"/>
                </a:solidFill>
                <a:latin typeface="Aptos"/>
              </a:rPr>
              <a:t>What is an online review?</a:t>
            </a:r>
          </a:p>
        </p:txBody>
      </p:sp>
      <p:sp>
        <p:nvSpPr>
          <p:cNvPr id="4" name="TextBox 3"/>
          <p:cNvSpPr txBox="1"/>
          <p:nvPr/>
        </p:nvSpPr>
        <p:spPr>
          <a:xfrm>
            <a:off x="694944" y="786384"/>
            <a:ext cx="10424160" cy="320040"/>
          </a:xfrm>
          <a:prstGeom prst="rect">
            <a:avLst/>
          </a:prstGeom>
          <a:noFill/>
        </p:spPr>
        <p:txBody>
          <a:bodyPr wrap="square" lIns="0" tIns="0" rIns="0" bIns="0" anchor="t">
            <a:spAutoFit/>
          </a:bodyPr>
          <a:lstStyle/>
          <a:p>
            <a:pPr algn="l">
              <a:lnSpc>
                <a:spcPct val="105000"/>
              </a:lnSpc>
              <a:spcBef>
                <a:spcPts val="0"/>
              </a:spcBef>
              <a:spcAft>
                <a:spcPts val="0"/>
              </a:spcAft>
            </a:pPr>
            <a:r>
              <a:rPr sz="1500" b="0">
                <a:solidFill>
                  <a:srgbClr val="1C345B"/>
                </a:solidFill>
                <a:latin typeface="Aptos"/>
              </a:rPr>
              <a:t>Simple explanation for Entry 3 learners</a:t>
            </a:r>
          </a:p>
        </p:txBody>
      </p:sp>
      <p:sp>
        <p:nvSpPr>
          <p:cNvPr id="5" name="Rectangle 4"/>
          <p:cNvSpPr/>
          <p:nvPr/>
        </p:nvSpPr>
        <p:spPr>
          <a:xfrm>
            <a:off x="685800" y="1124712"/>
            <a:ext cx="10744200" cy="27432"/>
          </a:xfrm>
          <a:prstGeom prst="rect">
            <a:avLst/>
          </a:prstGeom>
          <a:solidFill>
            <a:srgbClr val="6F41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77240" y="1389888"/>
            <a:ext cx="5257800" cy="4434840"/>
          </a:xfrm>
          <a:prstGeom prst="roundRect">
            <a:avLst/>
          </a:prstGeom>
          <a:solidFill>
            <a:srgbClr val="F7F2FC"/>
          </a:solidFill>
          <a:ln w="11430">
            <a:solidFill>
              <a:srgbClr val="D4C4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05256" y="1499616"/>
            <a:ext cx="5001768" cy="310896"/>
          </a:xfrm>
          <a:prstGeom prst="rect">
            <a:avLst/>
          </a:prstGeom>
          <a:noFill/>
        </p:spPr>
        <p:txBody>
          <a:bodyPr wrap="square" lIns="0" tIns="0" rIns="0" bIns="0" anchor="t">
            <a:spAutoFit/>
          </a:bodyPr>
          <a:lstStyle/>
          <a:p>
            <a:pPr algn="l">
              <a:lnSpc>
                <a:spcPct val="105000"/>
              </a:lnSpc>
              <a:spcBef>
                <a:spcPts val="0"/>
              </a:spcBef>
              <a:spcAft>
                <a:spcPts val="0"/>
              </a:spcAft>
            </a:pPr>
            <a:r>
              <a:rPr sz="2300" b="1">
                <a:solidFill>
                  <a:srgbClr val="6F41A7"/>
                </a:solidFill>
                <a:latin typeface="Aptos"/>
              </a:rPr>
              <a:t>Definition</a:t>
            </a:r>
          </a:p>
        </p:txBody>
      </p:sp>
      <p:sp>
        <p:nvSpPr>
          <p:cNvPr id="8" name="TextBox 7"/>
          <p:cNvSpPr txBox="1"/>
          <p:nvPr/>
        </p:nvSpPr>
        <p:spPr>
          <a:xfrm>
            <a:off x="896112" y="1901952"/>
            <a:ext cx="5020056" cy="3849624"/>
          </a:xfrm>
          <a:prstGeom prst="rect">
            <a:avLst/>
          </a:prstGeom>
          <a:noFill/>
        </p:spPr>
        <p:txBody>
          <a:bodyPr wrap="square" lIns="0" tIns="0" rIns="0" bIns="0" anchor="t">
            <a:spAutoFit/>
          </a:bodyPr>
          <a:lstStyle/>
          <a:p>
            <a:pPr algn="l">
              <a:lnSpc>
                <a:spcPct val="105000"/>
              </a:lnSpc>
              <a:spcBef>
                <a:spcPts val="0"/>
              </a:spcBef>
              <a:spcAft>
                <a:spcPts val="0"/>
              </a:spcAft>
            </a:pPr>
            <a:r>
              <a:rPr sz="2400" b="0">
                <a:solidFill>
                  <a:srgbClr val="1C345B"/>
                </a:solidFill>
                <a:latin typeface="Aptos"/>
              </a:rPr>
              <a:t>An online review gives information and opinion about something, such as a film, game, place, product or service.</a:t>
            </a:r>
          </a:p>
        </p:txBody>
      </p:sp>
      <p:sp>
        <p:nvSpPr>
          <p:cNvPr id="9" name="Rounded Rectangle 8"/>
          <p:cNvSpPr/>
          <p:nvPr/>
        </p:nvSpPr>
        <p:spPr>
          <a:xfrm>
            <a:off x="6309360" y="1389888"/>
            <a:ext cx="2331720" cy="4434840"/>
          </a:xfrm>
          <a:prstGeom prst="roundRect">
            <a:avLst/>
          </a:prstGeom>
          <a:solidFill>
            <a:srgbClr val="EFF9F1"/>
          </a:solidFill>
          <a:ln w="11430">
            <a:solidFill>
              <a:srgbClr val="D4C4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37376" y="1499616"/>
            <a:ext cx="2075687" cy="310896"/>
          </a:xfrm>
          <a:prstGeom prst="rect">
            <a:avLst/>
          </a:prstGeom>
          <a:noFill/>
        </p:spPr>
        <p:txBody>
          <a:bodyPr wrap="square" lIns="0" tIns="0" rIns="0" bIns="0" anchor="t">
            <a:spAutoFit/>
          </a:bodyPr>
          <a:lstStyle/>
          <a:p>
            <a:pPr algn="l">
              <a:lnSpc>
                <a:spcPct val="105000"/>
              </a:lnSpc>
              <a:spcBef>
                <a:spcPts val="0"/>
              </a:spcBef>
              <a:spcAft>
                <a:spcPts val="0"/>
              </a:spcAft>
            </a:pPr>
            <a:r>
              <a:rPr sz="2100" b="1">
                <a:solidFill>
                  <a:srgbClr val="6F41A7"/>
                </a:solidFill>
                <a:latin typeface="Aptos"/>
              </a:rPr>
              <a:t>Purpose</a:t>
            </a:r>
          </a:p>
        </p:txBody>
      </p:sp>
      <p:sp>
        <p:nvSpPr>
          <p:cNvPr id="11" name="TextBox 10"/>
          <p:cNvSpPr txBox="1"/>
          <p:nvPr/>
        </p:nvSpPr>
        <p:spPr>
          <a:xfrm>
            <a:off x="6428232" y="1901952"/>
            <a:ext cx="2093976" cy="3849624"/>
          </a:xfrm>
          <a:prstGeom prst="rect">
            <a:avLst/>
          </a:prstGeom>
          <a:noFill/>
        </p:spPr>
        <p:txBody>
          <a:bodyPr wrap="square" lIns="0" tIns="0" rIns="0" bIns="0" anchor="t">
            <a:spAutoFit/>
          </a:bodyPr>
          <a:lstStyle/>
          <a:p>
            <a:pPr algn="l">
              <a:lnSpc>
                <a:spcPct val="105000"/>
              </a:lnSpc>
              <a:spcBef>
                <a:spcPts val="0"/>
              </a:spcBef>
              <a:spcAft>
                <a:spcPts val="500"/>
              </a:spcAft>
            </a:pPr>
            <a:r>
              <a:rPr sz="2000">
                <a:solidFill>
                  <a:srgbClr val="1C345B"/>
                </a:solidFill>
                <a:latin typeface="Aptos"/>
              </a:rPr>
              <a:t>• describe what it is</a:t>
            </a:r>
          </a:p>
          <a:p>
            <a:pPr algn="l">
              <a:lnSpc>
                <a:spcPct val="105000"/>
              </a:lnSpc>
              <a:spcBef>
                <a:spcPts val="0"/>
              </a:spcBef>
              <a:spcAft>
                <a:spcPts val="500"/>
              </a:spcAft>
            </a:pPr>
            <a:r>
              <a:rPr sz="2000">
                <a:solidFill>
                  <a:srgbClr val="1C345B"/>
                </a:solidFill>
                <a:latin typeface="Aptos"/>
              </a:rPr>
              <a:t>• say what you liked</a:t>
            </a:r>
          </a:p>
          <a:p>
            <a:pPr algn="l">
              <a:lnSpc>
                <a:spcPct val="105000"/>
              </a:lnSpc>
              <a:spcBef>
                <a:spcPts val="0"/>
              </a:spcBef>
              <a:spcAft>
                <a:spcPts val="500"/>
              </a:spcAft>
            </a:pPr>
            <a:r>
              <a:rPr sz="2000">
                <a:solidFill>
                  <a:srgbClr val="1C345B"/>
                </a:solidFill>
                <a:latin typeface="Aptos"/>
              </a:rPr>
              <a:t>• say what you disliked</a:t>
            </a:r>
          </a:p>
          <a:p>
            <a:pPr algn="l">
              <a:lnSpc>
                <a:spcPct val="105000"/>
              </a:lnSpc>
              <a:spcBef>
                <a:spcPts val="0"/>
              </a:spcBef>
              <a:spcAft>
                <a:spcPts val="500"/>
              </a:spcAft>
            </a:pPr>
            <a:r>
              <a:rPr sz="2000">
                <a:solidFill>
                  <a:srgbClr val="1C345B"/>
                </a:solidFill>
                <a:latin typeface="Aptos"/>
              </a:rPr>
              <a:t>• recommend or not recommend</a:t>
            </a:r>
          </a:p>
        </p:txBody>
      </p:sp>
      <p:sp>
        <p:nvSpPr>
          <p:cNvPr id="12" name="Rounded Rectangle 11"/>
          <p:cNvSpPr/>
          <p:nvPr/>
        </p:nvSpPr>
        <p:spPr>
          <a:xfrm>
            <a:off x="8915400" y="1389888"/>
            <a:ext cx="2331720" cy="4434840"/>
          </a:xfrm>
          <a:prstGeom prst="roundRect">
            <a:avLst/>
          </a:prstGeom>
          <a:solidFill>
            <a:srgbClr val="EEF6FD"/>
          </a:solidFill>
          <a:ln w="11430">
            <a:solidFill>
              <a:srgbClr val="D4C4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9043416" y="1499616"/>
            <a:ext cx="2075687" cy="310896"/>
          </a:xfrm>
          <a:prstGeom prst="rect">
            <a:avLst/>
          </a:prstGeom>
          <a:noFill/>
        </p:spPr>
        <p:txBody>
          <a:bodyPr wrap="square" lIns="0" tIns="0" rIns="0" bIns="0" anchor="t">
            <a:spAutoFit/>
          </a:bodyPr>
          <a:lstStyle/>
          <a:p>
            <a:pPr algn="l">
              <a:lnSpc>
                <a:spcPct val="105000"/>
              </a:lnSpc>
              <a:spcBef>
                <a:spcPts val="0"/>
              </a:spcBef>
              <a:spcAft>
                <a:spcPts val="0"/>
              </a:spcAft>
            </a:pPr>
            <a:r>
              <a:rPr sz="2100" b="1">
                <a:solidFill>
                  <a:srgbClr val="6F41A7"/>
                </a:solidFill>
                <a:latin typeface="Aptos"/>
              </a:rPr>
              <a:t>Audience</a:t>
            </a:r>
          </a:p>
        </p:txBody>
      </p:sp>
      <p:sp>
        <p:nvSpPr>
          <p:cNvPr id="14" name="TextBox 13"/>
          <p:cNvSpPr txBox="1"/>
          <p:nvPr/>
        </p:nvSpPr>
        <p:spPr>
          <a:xfrm>
            <a:off x="9034272" y="1901952"/>
            <a:ext cx="2093976" cy="3849624"/>
          </a:xfrm>
          <a:prstGeom prst="rect">
            <a:avLst/>
          </a:prstGeom>
          <a:noFill/>
        </p:spPr>
        <p:txBody>
          <a:bodyPr wrap="square" lIns="0" tIns="0" rIns="0" bIns="0" anchor="t">
            <a:spAutoFit/>
          </a:bodyPr>
          <a:lstStyle/>
          <a:p>
            <a:pPr algn="l">
              <a:lnSpc>
                <a:spcPct val="105000"/>
              </a:lnSpc>
              <a:spcBef>
                <a:spcPts val="0"/>
              </a:spcBef>
              <a:spcAft>
                <a:spcPts val="500"/>
              </a:spcAft>
            </a:pPr>
            <a:r>
              <a:rPr sz="2000">
                <a:solidFill>
                  <a:srgbClr val="1C345B"/>
                </a:solidFill>
                <a:latin typeface="Aptos"/>
              </a:rPr>
              <a:t>• online readers</a:t>
            </a:r>
          </a:p>
          <a:p>
            <a:pPr algn="l">
              <a:lnSpc>
                <a:spcPct val="105000"/>
              </a:lnSpc>
              <a:spcBef>
                <a:spcPts val="0"/>
              </a:spcBef>
              <a:spcAft>
                <a:spcPts val="500"/>
              </a:spcAft>
            </a:pPr>
            <a:r>
              <a:rPr sz="2000">
                <a:solidFill>
                  <a:srgbClr val="1C345B"/>
                </a:solidFill>
                <a:latin typeface="Aptos"/>
              </a:rPr>
              <a:t>• other customers</a:t>
            </a:r>
          </a:p>
          <a:p>
            <a:pPr algn="l">
              <a:lnSpc>
                <a:spcPct val="105000"/>
              </a:lnSpc>
              <a:spcBef>
                <a:spcPts val="0"/>
              </a:spcBef>
              <a:spcAft>
                <a:spcPts val="500"/>
              </a:spcAft>
            </a:pPr>
            <a:r>
              <a:rPr sz="2000">
                <a:solidFill>
                  <a:srgbClr val="1C345B"/>
                </a:solidFill>
                <a:latin typeface="Aptos"/>
              </a:rPr>
              <a:t>• learners</a:t>
            </a:r>
          </a:p>
          <a:p>
            <a:pPr algn="l">
              <a:lnSpc>
                <a:spcPct val="105000"/>
              </a:lnSpc>
              <a:spcBef>
                <a:spcPts val="0"/>
              </a:spcBef>
              <a:spcAft>
                <a:spcPts val="500"/>
              </a:spcAft>
            </a:pPr>
            <a:r>
              <a:rPr sz="2000">
                <a:solidFill>
                  <a:srgbClr val="1C345B"/>
                </a:solidFill>
                <a:latin typeface="Aptos"/>
              </a:rPr>
              <a:t>• people choosing something</a:t>
            </a:r>
          </a:p>
        </p:txBody>
      </p:sp>
      <p:sp>
        <p:nvSpPr>
          <p:cNvPr id="15" name="Rounded Rectangle 14"/>
          <p:cNvSpPr/>
          <p:nvPr/>
        </p:nvSpPr>
        <p:spPr>
          <a:xfrm>
            <a:off x="1600200" y="5989320"/>
            <a:ext cx="9052560" cy="420624"/>
          </a:xfrm>
          <a:prstGeom prst="roundRect">
            <a:avLst/>
          </a:prstGeom>
          <a:solidFill>
            <a:srgbClr val="FFF7E2"/>
          </a:solidFill>
          <a:ln w="8890">
            <a:solidFill>
              <a:srgbClr val="F49C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755648" y="6062472"/>
            <a:ext cx="8741664" cy="246888"/>
          </a:xfrm>
          <a:prstGeom prst="rect">
            <a:avLst/>
          </a:prstGeom>
          <a:noFill/>
        </p:spPr>
        <p:txBody>
          <a:bodyPr wrap="square" lIns="0" tIns="0" rIns="0" bIns="0" anchor="t">
            <a:spAutoFit/>
          </a:bodyPr>
          <a:lstStyle/>
          <a:p>
            <a:pPr algn="ctr">
              <a:lnSpc>
                <a:spcPct val="105000"/>
              </a:lnSpc>
              <a:spcBef>
                <a:spcPts val="0"/>
              </a:spcBef>
              <a:spcAft>
                <a:spcPts val="0"/>
              </a:spcAft>
            </a:pPr>
            <a:r>
              <a:rPr sz="1400" b="1">
                <a:solidFill>
                  <a:srgbClr val="1C345B"/>
                </a:solidFill>
                <a:latin typeface="Aptos"/>
              </a:rPr>
              <a:t>Purpose + audience + tone = better writing.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97680" y="6519672"/>
            <a:ext cx="3657600" cy="201168"/>
          </a:xfrm>
          <a:prstGeom prst="rect">
            <a:avLst/>
          </a:prstGeom>
          <a:noFill/>
        </p:spPr>
        <p:txBody>
          <a:bodyPr wrap="square" lIns="0" tIns="0" rIns="0" bIns="0" anchor="t">
            <a:spAutoFit/>
          </a:bodyPr>
          <a:lstStyle/>
          <a:p>
            <a:pPr algn="ctr">
              <a:lnSpc>
                <a:spcPct val="105000"/>
              </a:lnSpc>
              <a:spcBef>
                <a:spcPts val="0"/>
              </a:spcBef>
              <a:spcAft>
                <a:spcPts val="0"/>
              </a:spcAft>
            </a:pPr>
            <a:r>
              <a:rPr sz="950" b="0">
                <a:solidFill>
                  <a:srgbClr val="737373"/>
                </a:solidFill>
                <a:latin typeface="Aptos"/>
              </a:rPr>
              <a:t>Online Review Writing • Entry 3 • 5/12</a:t>
            </a:r>
          </a:p>
        </p:txBody>
      </p:sp>
      <p:sp>
        <p:nvSpPr>
          <p:cNvPr id="3" name="TextBox 2"/>
          <p:cNvSpPr txBox="1"/>
          <p:nvPr/>
        </p:nvSpPr>
        <p:spPr>
          <a:xfrm>
            <a:off x="685800" y="274320"/>
            <a:ext cx="10744200" cy="502920"/>
          </a:xfrm>
          <a:prstGeom prst="rect">
            <a:avLst/>
          </a:prstGeom>
          <a:noFill/>
        </p:spPr>
        <p:txBody>
          <a:bodyPr wrap="square" lIns="0" tIns="0" rIns="0" bIns="0" anchor="t">
            <a:spAutoFit/>
          </a:bodyPr>
          <a:lstStyle/>
          <a:p>
            <a:pPr algn="l">
              <a:lnSpc>
                <a:spcPct val="105000"/>
              </a:lnSpc>
              <a:spcBef>
                <a:spcPts val="0"/>
              </a:spcBef>
              <a:spcAft>
                <a:spcPts val="0"/>
              </a:spcAft>
            </a:pPr>
            <a:r>
              <a:rPr sz="3000" b="1">
                <a:solidFill>
                  <a:srgbClr val="6F41A7"/>
                </a:solidFill>
                <a:latin typeface="Aptos"/>
              </a:rPr>
              <a:t>Exam requirements</a:t>
            </a:r>
          </a:p>
        </p:txBody>
      </p:sp>
      <p:sp>
        <p:nvSpPr>
          <p:cNvPr id="4" name="TextBox 3"/>
          <p:cNvSpPr txBox="1"/>
          <p:nvPr/>
        </p:nvSpPr>
        <p:spPr>
          <a:xfrm>
            <a:off x="694944" y="786384"/>
            <a:ext cx="10424160" cy="320040"/>
          </a:xfrm>
          <a:prstGeom prst="rect">
            <a:avLst/>
          </a:prstGeom>
          <a:noFill/>
        </p:spPr>
        <p:txBody>
          <a:bodyPr wrap="square" lIns="0" tIns="0" rIns="0" bIns="0" anchor="t">
            <a:spAutoFit/>
          </a:bodyPr>
          <a:lstStyle/>
          <a:p>
            <a:pPr algn="l">
              <a:lnSpc>
                <a:spcPct val="105000"/>
              </a:lnSpc>
              <a:spcBef>
                <a:spcPts val="0"/>
              </a:spcBef>
              <a:spcAft>
                <a:spcPts val="0"/>
              </a:spcAft>
            </a:pPr>
            <a:r>
              <a:rPr sz="1500" b="0">
                <a:solidFill>
                  <a:srgbClr val="1C345B"/>
                </a:solidFill>
                <a:latin typeface="Aptos"/>
              </a:rPr>
              <a:t>Use this as your checklist in the writing exam.</a:t>
            </a:r>
          </a:p>
        </p:txBody>
      </p:sp>
      <p:sp>
        <p:nvSpPr>
          <p:cNvPr id="5" name="Rectangle 4"/>
          <p:cNvSpPr/>
          <p:nvPr/>
        </p:nvSpPr>
        <p:spPr>
          <a:xfrm>
            <a:off x="685800" y="1124712"/>
            <a:ext cx="10744200" cy="27432"/>
          </a:xfrm>
          <a:prstGeom prst="rect">
            <a:avLst/>
          </a:prstGeom>
          <a:solidFill>
            <a:srgbClr val="6F41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77240" y="1389888"/>
            <a:ext cx="4892040" cy="4434840"/>
          </a:xfrm>
          <a:prstGeom prst="roundRect">
            <a:avLst/>
          </a:prstGeom>
          <a:solidFill>
            <a:srgbClr val="FFF7E2"/>
          </a:solidFill>
          <a:ln w="11430">
            <a:solidFill>
              <a:srgbClr val="D4C4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05256" y="1499616"/>
            <a:ext cx="4636007" cy="310896"/>
          </a:xfrm>
          <a:prstGeom prst="rect">
            <a:avLst/>
          </a:prstGeom>
          <a:noFill/>
        </p:spPr>
        <p:txBody>
          <a:bodyPr wrap="square" lIns="0" tIns="0" rIns="0" bIns="0" anchor="t">
            <a:spAutoFit/>
          </a:bodyPr>
          <a:lstStyle/>
          <a:p>
            <a:pPr algn="l">
              <a:lnSpc>
                <a:spcPct val="105000"/>
              </a:lnSpc>
              <a:spcBef>
                <a:spcPts val="0"/>
              </a:spcBef>
              <a:spcAft>
                <a:spcPts val="0"/>
              </a:spcAft>
            </a:pPr>
            <a:r>
              <a:rPr sz="2400" b="1">
                <a:solidFill>
                  <a:srgbClr val="6F41A7"/>
                </a:solidFill>
                <a:latin typeface="Aptos"/>
              </a:rPr>
              <a:t>Must include</a:t>
            </a:r>
          </a:p>
        </p:txBody>
      </p:sp>
      <p:sp>
        <p:nvSpPr>
          <p:cNvPr id="8" name="TextBox 7"/>
          <p:cNvSpPr txBox="1"/>
          <p:nvPr/>
        </p:nvSpPr>
        <p:spPr>
          <a:xfrm>
            <a:off x="896112" y="1901952"/>
            <a:ext cx="4654296" cy="3849624"/>
          </a:xfrm>
          <a:prstGeom prst="rect">
            <a:avLst/>
          </a:prstGeom>
          <a:noFill/>
        </p:spPr>
        <p:txBody>
          <a:bodyPr wrap="square" lIns="0" tIns="0" rIns="0" bIns="0" anchor="t">
            <a:spAutoFit/>
          </a:bodyPr>
          <a:lstStyle/>
          <a:p>
            <a:pPr algn="l">
              <a:lnSpc>
                <a:spcPct val="105000"/>
              </a:lnSpc>
              <a:spcBef>
                <a:spcPts val="0"/>
              </a:spcBef>
              <a:spcAft>
                <a:spcPts val="500"/>
              </a:spcAft>
            </a:pPr>
            <a:r>
              <a:rPr sz="2400">
                <a:solidFill>
                  <a:srgbClr val="1C345B"/>
                </a:solidFill>
                <a:latin typeface="Aptos"/>
              </a:rPr>
              <a:t>• 8+ sentences</a:t>
            </a:r>
          </a:p>
          <a:p>
            <a:pPr algn="l">
              <a:lnSpc>
                <a:spcPct val="105000"/>
              </a:lnSpc>
              <a:spcBef>
                <a:spcPts val="0"/>
              </a:spcBef>
              <a:spcAft>
                <a:spcPts val="500"/>
              </a:spcAft>
            </a:pPr>
            <a:r>
              <a:rPr sz="2400">
                <a:solidFill>
                  <a:srgbClr val="1C345B"/>
                </a:solidFill>
                <a:latin typeface="Aptos"/>
              </a:rPr>
              <a:t>• 3+ compound sentences</a:t>
            </a:r>
          </a:p>
          <a:p>
            <a:pPr algn="l">
              <a:lnSpc>
                <a:spcPct val="105000"/>
              </a:lnSpc>
              <a:spcBef>
                <a:spcPts val="0"/>
              </a:spcBef>
              <a:spcAft>
                <a:spcPts val="500"/>
              </a:spcAft>
            </a:pPr>
            <a:r>
              <a:rPr sz="2400">
                <a:solidFill>
                  <a:srgbClr val="1C345B"/>
                </a:solidFill>
                <a:latin typeface="Aptos"/>
              </a:rPr>
              <a:t>• 2+ paragraphs</a:t>
            </a:r>
          </a:p>
          <a:p>
            <a:pPr algn="l">
              <a:lnSpc>
                <a:spcPct val="105000"/>
              </a:lnSpc>
              <a:spcBef>
                <a:spcPts val="0"/>
              </a:spcBef>
              <a:spcAft>
                <a:spcPts val="500"/>
              </a:spcAft>
            </a:pPr>
            <a:r>
              <a:rPr sz="2400">
                <a:solidFill>
                  <a:srgbClr val="1C345B"/>
                </a:solidFill>
                <a:latin typeface="Aptos"/>
              </a:rPr>
              <a:t>• clear recommendation</a:t>
            </a:r>
          </a:p>
        </p:txBody>
      </p:sp>
      <p:sp>
        <p:nvSpPr>
          <p:cNvPr id="9" name="Rounded Rectangle 8"/>
          <p:cNvSpPr/>
          <p:nvPr/>
        </p:nvSpPr>
        <p:spPr>
          <a:xfrm>
            <a:off x="5989320" y="1389888"/>
            <a:ext cx="5074920" cy="4434840"/>
          </a:xfrm>
          <a:prstGeom prst="roundRect">
            <a:avLst/>
          </a:prstGeom>
          <a:solidFill>
            <a:srgbClr val="EFF9F1"/>
          </a:solidFill>
          <a:ln w="11430">
            <a:solidFill>
              <a:srgbClr val="D4C4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117336" y="1499616"/>
            <a:ext cx="4818888" cy="310896"/>
          </a:xfrm>
          <a:prstGeom prst="rect">
            <a:avLst/>
          </a:prstGeom>
          <a:noFill/>
        </p:spPr>
        <p:txBody>
          <a:bodyPr wrap="square" lIns="0" tIns="0" rIns="0" bIns="0" anchor="t">
            <a:spAutoFit/>
          </a:bodyPr>
          <a:lstStyle/>
          <a:p>
            <a:pPr algn="l">
              <a:lnSpc>
                <a:spcPct val="105000"/>
              </a:lnSpc>
              <a:spcBef>
                <a:spcPts val="0"/>
              </a:spcBef>
              <a:spcAft>
                <a:spcPts val="0"/>
              </a:spcAft>
            </a:pPr>
            <a:r>
              <a:rPr sz="2400" b="1">
                <a:solidFill>
                  <a:srgbClr val="6F41A7"/>
                </a:solidFill>
                <a:latin typeface="Aptos"/>
              </a:rPr>
              <a:t>Success criteria</a:t>
            </a:r>
          </a:p>
        </p:txBody>
      </p:sp>
      <p:sp>
        <p:nvSpPr>
          <p:cNvPr id="11" name="TextBox 10"/>
          <p:cNvSpPr txBox="1"/>
          <p:nvPr/>
        </p:nvSpPr>
        <p:spPr>
          <a:xfrm>
            <a:off x="6108192" y="1901952"/>
            <a:ext cx="4837176" cy="3849624"/>
          </a:xfrm>
          <a:prstGeom prst="rect">
            <a:avLst/>
          </a:prstGeom>
          <a:noFill/>
        </p:spPr>
        <p:txBody>
          <a:bodyPr wrap="square" lIns="0" tIns="0" rIns="0" bIns="0" anchor="t">
            <a:spAutoFit/>
          </a:bodyPr>
          <a:lstStyle/>
          <a:p>
            <a:pPr algn="l">
              <a:lnSpc>
                <a:spcPct val="105000"/>
              </a:lnSpc>
              <a:spcBef>
                <a:spcPts val="0"/>
              </a:spcBef>
              <a:spcAft>
                <a:spcPts val="500"/>
              </a:spcAft>
            </a:pPr>
            <a:r>
              <a:rPr sz="2300">
                <a:solidFill>
                  <a:srgbClr val="1C345B"/>
                </a:solidFill>
                <a:latin typeface="Aptos"/>
              </a:rPr>
              <a:t>• answer every bullet point</a:t>
            </a:r>
          </a:p>
          <a:p>
            <a:pPr algn="l">
              <a:lnSpc>
                <a:spcPct val="105000"/>
              </a:lnSpc>
              <a:spcBef>
                <a:spcPts val="0"/>
              </a:spcBef>
              <a:spcAft>
                <a:spcPts val="500"/>
              </a:spcAft>
            </a:pPr>
            <a:r>
              <a:rPr sz="2300">
                <a:solidFill>
                  <a:srgbClr val="1C345B"/>
                </a:solidFill>
                <a:latin typeface="Aptos"/>
              </a:rPr>
              <a:t>• use the correct layout</a:t>
            </a:r>
          </a:p>
          <a:p>
            <a:pPr algn="l">
              <a:lnSpc>
                <a:spcPct val="105000"/>
              </a:lnSpc>
              <a:spcBef>
                <a:spcPts val="0"/>
              </a:spcBef>
              <a:spcAft>
                <a:spcPts val="500"/>
              </a:spcAft>
            </a:pPr>
            <a:r>
              <a:rPr sz="2300">
                <a:solidFill>
                  <a:srgbClr val="1C345B"/>
                </a:solidFill>
                <a:latin typeface="Aptos"/>
              </a:rPr>
              <a:t>• write in a logical order</a:t>
            </a:r>
          </a:p>
          <a:p>
            <a:pPr algn="l">
              <a:lnSpc>
                <a:spcPct val="105000"/>
              </a:lnSpc>
              <a:spcBef>
                <a:spcPts val="0"/>
              </a:spcBef>
              <a:spcAft>
                <a:spcPts val="500"/>
              </a:spcAft>
            </a:pPr>
            <a:r>
              <a:rPr sz="2300">
                <a:solidFill>
                  <a:srgbClr val="1C345B"/>
                </a:solidFill>
                <a:latin typeface="Aptos"/>
              </a:rPr>
              <a:t>• check spelling, punctuation and grammar</a:t>
            </a:r>
          </a:p>
        </p:txBody>
      </p:sp>
      <p:sp>
        <p:nvSpPr>
          <p:cNvPr id="12" name="Rounded Rectangle 11"/>
          <p:cNvSpPr/>
          <p:nvPr/>
        </p:nvSpPr>
        <p:spPr>
          <a:xfrm>
            <a:off x="1600200" y="5989320"/>
            <a:ext cx="9052560" cy="420624"/>
          </a:xfrm>
          <a:prstGeom prst="roundRect">
            <a:avLst/>
          </a:prstGeom>
          <a:solidFill>
            <a:srgbClr val="FFF7E2"/>
          </a:solidFill>
          <a:ln w="8890">
            <a:solidFill>
              <a:srgbClr val="F49C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755648" y="6062472"/>
            <a:ext cx="8741664" cy="246888"/>
          </a:xfrm>
          <a:prstGeom prst="rect">
            <a:avLst/>
          </a:prstGeom>
          <a:noFill/>
        </p:spPr>
        <p:txBody>
          <a:bodyPr wrap="square" lIns="0" tIns="0" rIns="0" bIns="0" anchor="t">
            <a:spAutoFit/>
          </a:bodyPr>
          <a:lstStyle/>
          <a:p>
            <a:pPr algn="ctr">
              <a:lnSpc>
                <a:spcPct val="105000"/>
              </a:lnSpc>
              <a:spcBef>
                <a:spcPts val="0"/>
              </a:spcBef>
              <a:spcAft>
                <a:spcPts val="0"/>
              </a:spcAft>
            </a:pPr>
            <a:r>
              <a:rPr sz="1400" b="1">
                <a:solidFill>
                  <a:srgbClr val="1C345B"/>
                </a:solidFill>
                <a:latin typeface="Aptos"/>
              </a:rPr>
              <a:t>Do not start writing until you know exactly what the question asks you to include.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C7275-11AB-BCFF-4F91-B9E10BA950D5}"/>
              </a:ext>
            </a:extLst>
          </p:cNvPr>
          <p:cNvSpPr>
            <a:spLocks noGrp="1"/>
          </p:cNvSpPr>
          <p:nvPr>
            <p:ph type="title"/>
          </p:nvPr>
        </p:nvSpPr>
        <p:spPr/>
        <p:txBody>
          <a:bodyPr/>
          <a:lstStyle/>
          <a:p>
            <a:r>
              <a:rPr lang="en-GB" b="1" dirty="0"/>
              <a:t>Exam Rules</a:t>
            </a:r>
            <a:br>
              <a:rPr lang="en-GB" dirty="0"/>
            </a:br>
            <a:endParaRPr lang="en-GB" dirty="0"/>
          </a:p>
        </p:txBody>
      </p:sp>
      <p:sp>
        <p:nvSpPr>
          <p:cNvPr id="3" name="Content Placeholder 2">
            <a:extLst>
              <a:ext uri="{FF2B5EF4-FFF2-40B4-BE49-F238E27FC236}">
                <a16:creationId xmlns:a16="http://schemas.microsoft.com/office/drawing/2014/main" id="{41E121F1-110B-3BB6-5505-17A90E544A28}"/>
              </a:ext>
            </a:extLst>
          </p:cNvPr>
          <p:cNvSpPr>
            <a:spLocks noGrp="1"/>
          </p:cNvSpPr>
          <p:nvPr>
            <p:ph idx="1"/>
          </p:nvPr>
        </p:nvSpPr>
        <p:spPr>
          <a:xfrm>
            <a:off x="651163" y="1880755"/>
            <a:ext cx="4294909" cy="2940628"/>
          </a:xfrm>
        </p:spPr>
        <p:txBody>
          <a:bodyPr/>
          <a:lstStyle/>
          <a:p>
            <a:pPr marL="342900" lvl="0" indent="-342900">
              <a:buFont typeface="Arial" panose="020B0604020202020204" pitchFamily="34" charset="0"/>
              <a:buChar char="•"/>
            </a:pPr>
            <a:r>
              <a:rPr lang="en-GB" dirty="0"/>
              <a:t>At least </a:t>
            </a:r>
            <a:r>
              <a:rPr lang="en-GB" b="1" dirty="0"/>
              <a:t>8 sentences</a:t>
            </a:r>
            <a:r>
              <a:rPr lang="en-GB" dirty="0"/>
              <a:t> (aim for 10)</a:t>
            </a:r>
          </a:p>
          <a:p>
            <a:pPr marL="342900" lvl="0" indent="-342900">
              <a:buFont typeface="Arial" panose="020B0604020202020204" pitchFamily="34" charset="0"/>
              <a:buChar char="•"/>
            </a:pPr>
            <a:r>
              <a:rPr lang="en-GB" dirty="0"/>
              <a:t>At least </a:t>
            </a:r>
            <a:r>
              <a:rPr lang="en-GB" b="1" dirty="0"/>
              <a:t>3 compound sentences</a:t>
            </a:r>
            <a:r>
              <a:rPr lang="en-GB" dirty="0"/>
              <a:t> (use and, but, because, so, or)</a:t>
            </a:r>
          </a:p>
          <a:p>
            <a:pPr marL="342900" lvl="0" indent="-342900">
              <a:buFont typeface="Arial" panose="020B0604020202020204" pitchFamily="34" charset="0"/>
              <a:buChar char="•"/>
            </a:pPr>
            <a:r>
              <a:rPr lang="en-GB" dirty="0"/>
              <a:t>At least </a:t>
            </a:r>
            <a:r>
              <a:rPr lang="en-GB" b="1" dirty="0"/>
              <a:t>2 paragraphs</a:t>
            </a:r>
            <a:endParaRPr lang="en-GB" dirty="0"/>
          </a:p>
          <a:p>
            <a:endParaRPr lang="en-GB" dirty="0"/>
          </a:p>
        </p:txBody>
      </p:sp>
      <p:pic>
        <p:nvPicPr>
          <p:cNvPr id="5" name="Picture 4">
            <a:extLst>
              <a:ext uri="{FF2B5EF4-FFF2-40B4-BE49-F238E27FC236}">
                <a16:creationId xmlns:a16="http://schemas.microsoft.com/office/drawing/2014/main" id="{325802E1-59A1-01D9-756D-B699290F7EB1}"/>
              </a:ext>
            </a:extLst>
          </p:cNvPr>
          <p:cNvPicPr>
            <a:picLocks noChangeAspect="1"/>
          </p:cNvPicPr>
          <p:nvPr/>
        </p:nvPicPr>
        <p:blipFill>
          <a:blip r:embed="rId2"/>
          <a:stretch>
            <a:fillRect/>
          </a:stretch>
        </p:blipFill>
        <p:spPr>
          <a:xfrm>
            <a:off x="5177251" y="1456098"/>
            <a:ext cx="6447444" cy="3583494"/>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461494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48EE5-0972-E72E-F2B5-6590DF4A46D3}"/>
              </a:ext>
            </a:extLst>
          </p:cNvPr>
          <p:cNvSpPr>
            <a:spLocks noGrp="1"/>
          </p:cNvSpPr>
          <p:nvPr>
            <p:ph type="title"/>
          </p:nvPr>
        </p:nvSpPr>
        <p:spPr>
          <a:xfrm>
            <a:off x="838200" y="587664"/>
            <a:ext cx="8933873" cy="1261918"/>
          </a:xfrm>
        </p:spPr>
        <p:txBody>
          <a:bodyPr/>
          <a:lstStyle/>
          <a:p>
            <a:r>
              <a:rPr lang="en-GB" b="1" dirty="0">
                <a:solidFill>
                  <a:srgbClr val="C00000"/>
                </a:solidFill>
              </a:rPr>
              <a:t>LAYOUT OF A REVIEW</a:t>
            </a:r>
            <a:br>
              <a:rPr lang="en-GB" b="1" dirty="0"/>
            </a:br>
            <a:r>
              <a:rPr lang="en-GB" sz="3200" i="1" dirty="0"/>
              <a:t>(According to the Pearson template)</a:t>
            </a:r>
            <a:br>
              <a:rPr lang="en-GB" dirty="0"/>
            </a:br>
            <a:endParaRPr lang="en-GB" dirty="0"/>
          </a:p>
        </p:txBody>
      </p:sp>
      <p:sp>
        <p:nvSpPr>
          <p:cNvPr id="3" name="Content Placeholder 2">
            <a:extLst>
              <a:ext uri="{FF2B5EF4-FFF2-40B4-BE49-F238E27FC236}">
                <a16:creationId xmlns:a16="http://schemas.microsoft.com/office/drawing/2014/main" id="{CA39E8A7-10DC-B3C7-3F7A-9B72923F2573}"/>
              </a:ext>
            </a:extLst>
          </p:cNvPr>
          <p:cNvSpPr>
            <a:spLocks noGrp="1"/>
          </p:cNvSpPr>
          <p:nvPr>
            <p:ph idx="1"/>
          </p:nvPr>
        </p:nvSpPr>
        <p:spPr>
          <a:xfrm>
            <a:off x="736600" y="2005445"/>
            <a:ext cx="9035473" cy="4384964"/>
          </a:xfrm>
        </p:spPr>
        <p:txBody>
          <a:bodyPr/>
          <a:lstStyle/>
          <a:p>
            <a:pPr>
              <a:buNone/>
            </a:pPr>
            <a:r>
              <a:rPr lang="en-GB" b="1" dirty="0">
                <a:solidFill>
                  <a:srgbClr val="C00000"/>
                </a:solidFill>
                <a:effectLst/>
              </a:rPr>
              <a:t>1. Title</a:t>
            </a:r>
            <a:endParaRPr lang="en-GB" dirty="0">
              <a:solidFill>
                <a:srgbClr val="C00000"/>
              </a:solidFill>
              <a:effectLst/>
            </a:endParaRPr>
          </a:p>
          <a:p>
            <a:pPr marL="342900" lvl="0" indent="-342900">
              <a:buFont typeface="Arial" panose="020B0604020202020204" pitchFamily="34" charset="0"/>
              <a:buChar char="•"/>
            </a:pPr>
            <a:r>
              <a:rPr lang="en-GB" dirty="0"/>
              <a:t>Short and clear (4–8 words)</a:t>
            </a:r>
          </a:p>
          <a:p>
            <a:pPr marL="342900" lvl="0" indent="-342900">
              <a:buFont typeface="Arial" panose="020B0604020202020204" pitchFamily="34" charset="0"/>
              <a:buChar char="•"/>
            </a:pPr>
            <a:r>
              <a:rPr lang="en-GB" dirty="0"/>
              <a:t>Include the word </a:t>
            </a:r>
            <a:r>
              <a:rPr lang="en-GB" b="1" dirty="0"/>
              <a:t>“Review”</a:t>
            </a:r>
            <a:endParaRPr lang="en-GB" dirty="0"/>
          </a:p>
          <a:p>
            <a:pPr marL="342900" lvl="0" indent="-342900">
              <a:buFont typeface="Arial" panose="020B0604020202020204" pitchFamily="34" charset="0"/>
              <a:buChar char="•"/>
            </a:pPr>
            <a:r>
              <a:rPr lang="en-GB" dirty="0"/>
              <a:t>Tell the reader exactly what you are reviewing</a:t>
            </a:r>
          </a:p>
          <a:p>
            <a:pPr>
              <a:buNone/>
            </a:pPr>
            <a:r>
              <a:rPr lang="en-GB" b="1" dirty="0">
                <a:effectLst/>
              </a:rPr>
              <a:t>Good examples:</a:t>
            </a:r>
            <a:endParaRPr lang="en-GB" dirty="0">
              <a:effectLst/>
            </a:endParaRPr>
          </a:p>
          <a:p>
            <a:pPr marL="342900" lvl="0" indent="-342900">
              <a:buFont typeface="Arial" panose="020B0604020202020204" pitchFamily="34" charset="0"/>
              <a:buChar char="•"/>
            </a:pPr>
            <a:r>
              <a:rPr lang="en-GB" dirty="0"/>
              <a:t>Review of The Lion King</a:t>
            </a:r>
          </a:p>
          <a:p>
            <a:pPr marL="342900" lvl="0" indent="-342900">
              <a:buFont typeface="Arial" panose="020B0604020202020204" pitchFamily="34" charset="0"/>
              <a:buChar char="•"/>
            </a:pPr>
            <a:r>
              <a:rPr lang="en-GB" dirty="0"/>
              <a:t>Review of FIFA 25</a:t>
            </a:r>
          </a:p>
          <a:p>
            <a:pPr marL="342900" lvl="0" indent="-342900">
              <a:buFont typeface="Arial" panose="020B0604020202020204" pitchFamily="34" charset="0"/>
              <a:buChar char="•"/>
            </a:pPr>
            <a:r>
              <a:rPr lang="en-GB" dirty="0"/>
              <a:t>Samsung Galaxy Phone Review</a:t>
            </a:r>
          </a:p>
          <a:p>
            <a:endParaRPr lang="en-GB" dirty="0"/>
          </a:p>
        </p:txBody>
      </p:sp>
    </p:spTree>
    <p:extLst>
      <p:ext uri="{BB962C8B-B14F-4D97-AF65-F5344CB8AC3E}">
        <p14:creationId xmlns:p14="http://schemas.microsoft.com/office/powerpoint/2010/main" val="2971614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8A1D5-4F40-4E99-C910-7E7933D349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DD1147-3C09-255F-217C-D54ABE96F3E1}"/>
              </a:ext>
            </a:extLst>
          </p:cNvPr>
          <p:cNvSpPr>
            <a:spLocks noGrp="1"/>
          </p:cNvSpPr>
          <p:nvPr>
            <p:ph type="title"/>
          </p:nvPr>
        </p:nvSpPr>
        <p:spPr>
          <a:xfrm>
            <a:off x="838200" y="587664"/>
            <a:ext cx="8933873" cy="1261918"/>
          </a:xfrm>
        </p:spPr>
        <p:txBody>
          <a:bodyPr/>
          <a:lstStyle/>
          <a:p>
            <a:r>
              <a:rPr lang="en-GB" b="1" dirty="0">
                <a:solidFill>
                  <a:srgbClr val="C00000"/>
                </a:solidFill>
              </a:rPr>
              <a:t>LAYOUT OF A REVIEW</a:t>
            </a:r>
            <a:br>
              <a:rPr lang="en-GB" b="1" dirty="0"/>
            </a:br>
            <a:r>
              <a:rPr lang="en-GB" sz="3200" i="1" dirty="0"/>
              <a:t>(According to the Pearson template)</a:t>
            </a:r>
            <a:br>
              <a:rPr lang="en-GB" dirty="0"/>
            </a:br>
            <a:endParaRPr lang="en-GB" dirty="0"/>
          </a:p>
        </p:txBody>
      </p:sp>
      <p:sp>
        <p:nvSpPr>
          <p:cNvPr id="3" name="Content Placeholder 2">
            <a:extLst>
              <a:ext uri="{FF2B5EF4-FFF2-40B4-BE49-F238E27FC236}">
                <a16:creationId xmlns:a16="http://schemas.microsoft.com/office/drawing/2014/main" id="{8D01BF27-E659-858C-03FE-67F34F478E4A}"/>
              </a:ext>
            </a:extLst>
          </p:cNvPr>
          <p:cNvSpPr>
            <a:spLocks noGrp="1"/>
          </p:cNvSpPr>
          <p:nvPr>
            <p:ph idx="1"/>
          </p:nvPr>
        </p:nvSpPr>
        <p:spPr>
          <a:xfrm>
            <a:off x="736600" y="2379518"/>
            <a:ext cx="9035473" cy="3532910"/>
          </a:xfrm>
        </p:spPr>
        <p:txBody>
          <a:bodyPr/>
          <a:lstStyle/>
          <a:p>
            <a:pPr>
              <a:buNone/>
            </a:pPr>
            <a:r>
              <a:rPr lang="en-GB" sz="3200" b="1" dirty="0">
                <a:solidFill>
                  <a:srgbClr val="C00000"/>
                </a:solidFill>
                <a:effectLst/>
              </a:rPr>
              <a:t>2. Paragraph 1 – Introduction (The Facts)</a:t>
            </a:r>
            <a:endParaRPr lang="en-GB" sz="3200" dirty="0">
              <a:solidFill>
                <a:srgbClr val="C00000"/>
              </a:solidFill>
              <a:effectLst/>
            </a:endParaRPr>
          </a:p>
          <a:p>
            <a:pPr marL="342900" lvl="0" indent="-342900">
              <a:buFont typeface="Arial" panose="020B0604020202020204" pitchFamily="34" charset="0"/>
              <a:buChar char="•"/>
            </a:pPr>
            <a:r>
              <a:rPr lang="en-GB" sz="3200" dirty="0"/>
              <a:t>What was the film / game called?</a:t>
            </a:r>
          </a:p>
          <a:p>
            <a:pPr marL="342900" lvl="0" indent="-342900">
              <a:buFont typeface="Arial" panose="020B0604020202020204" pitchFamily="34" charset="0"/>
              <a:buChar char="•"/>
            </a:pPr>
            <a:r>
              <a:rPr lang="en-GB" sz="3200" dirty="0"/>
              <a:t>What was it about?</a:t>
            </a:r>
          </a:p>
          <a:p>
            <a:pPr marL="342900" lvl="0" indent="-342900">
              <a:buFont typeface="Arial" panose="020B0604020202020204" pitchFamily="34" charset="0"/>
              <a:buChar char="•"/>
            </a:pPr>
            <a:r>
              <a:rPr lang="en-GB" sz="3200" dirty="0"/>
              <a:t>Who was in it? (actors or main characters)</a:t>
            </a:r>
          </a:p>
          <a:p>
            <a:endParaRPr lang="en-GB" dirty="0"/>
          </a:p>
        </p:txBody>
      </p:sp>
    </p:spTree>
    <p:extLst>
      <p:ext uri="{BB962C8B-B14F-4D97-AF65-F5344CB8AC3E}">
        <p14:creationId xmlns:p14="http://schemas.microsoft.com/office/powerpoint/2010/main" val="7781762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733A2-C1C3-2572-C42B-BF77E95A8C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E754DF-775B-A21C-F165-01B8EDDDFFA3}"/>
              </a:ext>
            </a:extLst>
          </p:cNvPr>
          <p:cNvSpPr>
            <a:spLocks noGrp="1"/>
          </p:cNvSpPr>
          <p:nvPr>
            <p:ph type="title"/>
          </p:nvPr>
        </p:nvSpPr>
        <p:spPr>
          <a:xfrm>
            <a:off x="838200" y="587664"/>
            <a:ext cx="8933873" cy="1261918"/>
          </a:xfrm>
        </p:spPr>
        <p:txBody>
          <a:bodyPr/>
          <a:lstStyle/>
          <a:p>
            <a:r>
              <a:rPr lang="en-GB" b="1" dirty="0">
                <a:solidFill>
                  <a:srgbClr val="C00000"/>
                </a:solidFill>
              </a:rPr>
              <a:t>LAYOUT OF A REVIEW</a:t>
            </a:r>
            <a:br>
              <a:rPr lang="en-GB" b="1" dirty="0"/>
            </a:br>
            <a:r>
              <a:rPr lang="en-GB" sz="3200" i="1" dirty="0"/>
              <a:t>(According to the Pearson template)</a:t>
            </a:r>
            <a:br>
              <a:rPr lang="en-GB" dirty="0"/>
            </a:br>
            <a:endParaRPr lang="en-GB" dirty="0"/>
          </a:p>
        </p:txBody>
      </p:sp>
      <p:sp>
        <p:nvSpPr>
          <p:cNvPr id="3" name="Content Placeholder 2">
            <a:extLst>
              <a:ext uri="{FF2B5EF4-FFF2-40B4-BE49-F238E27FC236}">
                <a16:creationId xmlns:a16="http://schemas.microsoft.com/office/drawing/2014/main" id="{0EEFC9A8-EB55-898C-36AE-41CB5B729DC7}"/>
              </a:ext>
            </a:extLst>
          </p:cNvPr>
          <p:cNvSpPr>
            <a:spLocks noGrp="1"/>
          </p:cNvSpPr>
          <p:nvPr>
            <p:ph idx="1"/>
          </p:nvPr>
        </p:nvSpPr>
        <p:spPr>
          <a:xfrm>
            <a:off x="736600" y="2005445"/>
            <a:ext cx="9035473" cy="4384964"/>
          </a:xfrm>
        </p:spPr>
        <p:txBody>
          <a:bodyPr/>
          <a:lstStyle/>
          <a:p>
            <a:pPr>
              <a:buNone/>
            </a:pPr>
            <a:r>
              <a:rPr lang="en-GB" sz="3200" b="1" dirty="0">
                <a:solidFill>
                  <a:srgbClr val="C00000"/>
                </a:solidFill>
                <a:effectLst/>
              </a:rPr>
              <a:t>3. Paragraph 2 – Your Opinions</a:t>
            </a:r>
            <a:endParaRPr lang="en-GB" sz="3200" dirty="0">
              <a:solidFill>
                <a:srgbClr val="C00000"/>
              </a:solidFill>
              <a:effectLst/>
            </a:endParaRPr>
          </a:p>
          <a:p>
            <a:pPr marL="342900" lvl="0" indent="-342900">
              <a:buFont typeface="Arial" panose="020B0604020202020204" pitchFamily="34" charset="0"/>
              <a:buChar char="•"/>
            </a:pPr>
            <a:r>
              <a:rPr lang="en-GB" sz="3200" dirty="0"/>
              <a:t>What did you like about it </a:t>
            </a:r>
            <a:r>
              <a:rPr lang="en-GB" sz="3200" b="1" dirty="0"/>
              <a:t>and why</a:t>
            </a:r>
            <a:r>
              <a:rPr lang="en-GB" sz="3200" dirty="0"/>
              <a:t>?</a:t>
            </a:r>
          </a:p>
          <a:p>
            <a:pPr marL="342900" lvl="0" indent="-342900">
              <a:buFont typeface="Arial" panose="020B0604020202020204" pitchFamily="34" charset="0"/>
              <a:buChar char="•"/>
            </a:pPr>
            <a:r>
              <a:rPr lang="en-GB" sz="3200" dirty="0"/>
              <a:t>What did you dislike about it </a:t>
            </a:r>
            <a:r>
              <a:rPr lang="en-GB" sz="3200" b="1" dirty="0"/>
              <a:t>and why</a:t>
            </a:r>
            <a:r>
              <a:rPr lang="en-GB" sz="3200" dirty="0"/>
              <a:t>? (Use </a:t>
            </a:r>
            <a:r>
              <a:rPr lang="en-GB" sz="3200" b="1" dirty="0"/>
              <a:t>However</a:t>
            </a:r>
            <a:r>
              <a:rPr lang="en-GB" sz="3200" dirty="0"/>
              <a:t> to move from positive to negative)</a:t>
            </a:r>
          </a:p>
          <a:p>
            <a:endParaRPr lang="en-GB" dirty="0"/>
          </a:p>
        </p:txBody>
      </p:sp>
    </p:spTree>
    <p:extLst>
      <p:ext uri="{BB962C8B-B14F-4D97-AF65-F5344CB8AC3E}">
        <p14:creationId xmlns:p14="http://schemas.microsoft.com/office/powerpoint/2010/main" val="13417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ADE35-866B-83AF-9AA1-D7508E7510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4CE52D-E315-7948-1DB6-EFDE76005E14}"/>
              </a:ext>
            </a:extLst>
          </p:cNvPr>
          <p:cNvSpPr>
            <a:spLocks noGrp="1"/>
          </p:cNvSpPr>
          <p:nvPr>
            <p:ph type="title"/>
          </p:nvPr>
        </p:nvSpPr>
        <p:spPr>
          <a:xfrm>
            <a:off x="838200" y="587664"/>
            <a:ext cx="8933873" cy="1261918"/>
          </a:xfrm>
        </p:spPr>
        <p:txBody>
          <a:bodyPr/>
          <a:lstStyle/>
          <a:p>
            <a:r>
              <a:rPr lang="en-GB" b="1" dirty="0">
                <a:solidFill>
                  <a:srgbClr val="C00000"/>
                </a:solidFill>
              </a:rPr>
              <a:t>LAYOUT OF A REVIEW</a:t>
            </a:r>
            <a:br>
              <a:rPr lang="en-GB" b="1" dirty="0"/>
            </a:br>
            <a:r>
              <a:rPr lang="en-GB" sz="3200" i="1" dirty="0"/>
              <a:t>(According to the Pearson template)</a:t>
            </a:r>
            <a:br>
              <a:rPr lang="en-GB" dirty="0"/>
            </a:br>
            <a:endParaRPr lang="en-GB" dirty="0"/>
          </a:p>
        </p:txBody>
      </p:sp>
      <p:sp>
        <p:nvSpPr>
          <p:cNvPr id="3" name="Content Placeholder 2">
            <a:extLst>
              <a:ext uri="{FF2B5EF4-FFF2-40B4-BE49-F238E27FC236}">
                <a16:creationId xmlns:a16="http://schemas.microsoft.com/office/drawing/2014/main" id="{58BA66F1-ADEA-3DC7-7135-2DDB338A7F13}"/>
              </a:ext>
            </a:extLst>
          </p:cNvPr>
          <p:cNvSpPr>
            <a:spLocks noGrp="1"/>
          </p:cNvSpPr>
          <p:nvPr>
            <p:ph idx="1"/>
          </p:nvPr>
        </p:nvSpPr>
        <p:spPr>
          <a:xfrm>
            <a:off x="736600" y="2005445"/>
            <a:ext cx="9035473" cy="4384964"/>
          </a:xfrm>
        </p:spPr>
        <p:txBody>
          <a:bodyPr/>
          <a:lstStyle/>
          <a:p>
            <a:pPr>
              <a:buNone/>
            </a:pPr>
            <a:r>
              <a:rPr lang="en-GB" sz="3200" b="1" dirty="0">
                <a:solidFill>
                  <a:srgbClr val="C00000"/>
                </a:solidFill>
                <a:effectLst/>
              </a:rPr>
              <a:t>4. Conclusion</a:t>
            </a:r>
            <a:endParaRPr lang="en-GB" sz="3200" dirty="0">
              <a:solidFill>
                <a:srgbClr val="C00000"/>
              </a:solidFill>
              <a:effectLst/>
            </a:endParaRPr>
          </a:p>
          <a:p>
            <a:pPr marL="342900" lvl="0" indent="-342900">
              <a:buFont typeface="Arial" panose="020B0604020202020204" pitchFamily="34" charset="0"/>
              <a:buChar char="•"/>
            </a:pPr>
            <a:r>
              <a:rPr lang="en-GB" sz="3200" dirty="0"/>
              <a:t>Would you recommend it?</a:t>
            </a:r>
          </a:p>
          <a:p>
            <a:pPr marL="342900" lvl="0" indent="-342900">
              <a:buFont typeface="Arial" panose="020B0604020202020204" pitchFamily="34" charset="0"/>
              <a:buChar char="•"/>
            </a:pPr>
            <a:r>
              <a:rPr lang="en-GB" sz="3200" dirty="0"/>
              <a:t>Who would enjoy it?</a:t>
            </a:r>
          </a:p>
          <a:p>
            <a:endParaRPr lang="en-GB" dirty="0"/>
          </a:p>
        </p:txBody>
      </p:sp>
    </p:spTree>
    <p:extLst>
      <p:ext uri="{BB962C8B-B14F-4D97-AF65-F5344CB8AC3E}">
        <p14:creationId xmlns:p14="http://schemas.microsoft.com/office/powerpoint/2010/main" val="18068436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5BEA6-5598-724A-A89B-E827C490388F}"/>
              </a:ext>
            </a:extLst>
          </p:cNvPr>
          <p:cNvSpPr>
            <a:spLocks noGrp="1"/>
          </p:cNvSpPr>
          <p:nvPr>
            <p:ph type="title"/>
          </p:nvPr>
        </p:nvSpPr>
        <p:spPr>
          <a:xfrm>
            <a:off x="633845" y="577273"/>
            <a:ext cx="10924309" cy="905597"/>
          </a:xfrm>
        </p:spPr>
        <p:txBody>
          <a:bodyPr/>
          <a:lstStyle/>
          <a:p>
            <a:r>
              <a:rPr lang="en-GB" dirty="0">
                <a:solidFill>
                  <a:srgbClr val="C00000"/>
                </a:solidFill>
              </a:rPr>
              <a:t>EXAM QUESTION AND SAMPLE ANSWER</a:t>
            </a:r>
          </a:p>
        </p:txBody>
      </p:sp>
      <p:pic>
        <p:nvPicPr>
          <p:cNvPr id="5" name="Picture 4">
            <a:extLst>
              <a:ext uri="{FF2B5EF4-FFF2-40B4-BE49-F238E27FC236}">
                <a16:creationId xmlns:a16="http://schemas.microsoft.com/office/drawing/2014/main" id="{AC32D0B4-56FE-9CF6-1C14-1E437E130F34}"/>
              </a:ext>
            </a:extLst>
          </p:cNvPr>
          <p:cNvPicPr>
            <a:picLocks noChangeAspect="1"/>
          </p:cNvPicPr>
          <p:nvPr/>
        </p:nvPicPr>
        <p:blipFill>
          <a:blip r:embed="rId2"/>
          <a:stretch>
            <a:fillRect/>
          </a:stretch>
        </p:blipFill>
        <p:spPr>
          <a:xfrm>
            <a:off x="414766" y="1482870"/>
            <a:ext cx="9633432" cy="4878767"/>
          </a:xfrm>
          <a:prstGeom prst="rect">
            <a:avLst/>
          </a:prstGeom>
        </p:spPr>
      </p:pic>
    </p:spTree>
    <p:extLst>
      <p:ext uri="{BB962C8B-B14F-4D97-AF65-F5344CB8AC3E}">
        <p14:creationId xmlns:p14="http://schemas.microsoft.com/office/powerpoint/2010/main" val="14790038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087EA-E98F-2746-5F2B-9E0751EA3556}"/>
              </a:ext>
            </a:extLst>
          </p:cNvPr>
          <p:cNvSpPr>
            <a:spLocks noGrp="1"/>
          </p:cNvSpPr>
          <p:nvPr>
            <p:ph type="title"/>
          </p:nvPr>
        </p:nvSpPr>
        <p:spPr>
          <a:xfrm>
            <a:off x="838200" y="421409"/>
            <a:ext cx="10539845" cy="905597"/>
          </a:xfrm>
        </p:spPr>
        <p:txBody>
          <a:bodyPr/>
          <a:lstStyle/>
          <a:p>
            <a:r>
              <a:rPr lang="en-GB" b="1" dirty="0">
                <a:solidFill>
                  <a:srgbClr val="C00000"/>
                </a:solidFill>
              </a:rPr>
              <a:t>Sample Answer: Review of The Lion King</a:t>
            </a:r>
            <a:br>
              <a:rPr lang="en-GB" dirty="0"/>
            </a:br>
            <a:endParaRPr lang="en-GB" dirty="0"/>
          </a:p>
        </p:txBody>
      </p:sp>
      <p:sp>
        <p:nvSpPr>
          <p:cNvPr id="3" name="Content Placeholder 2">
            <a:extLst>
              <a:ext uri="{FF2B5EF4-FFF2-40B4-BE49-F238E27FC236}">
                <a16:creationId xmlns:a16="http://schemas.microsoft.com/office/drawing/2014/main" id="{33C24FF5-ED96-3971-FA45-987D1B0A369B}"/>
              </a:ext>
            </a:extLst>
          </p:cNvPr>
          <p:cNvSpPr>
            <a:spLocks noGrp="1"/>
          </p:cNvSpPr>
          <p:nvPr>
            <p:ph idx="1"/>
          </p:nvPr>
        </p:nvSpPr>
        <p:spPr>
          <a:xfrm>
            <a:off x="578427" y="1327006"/>
            <a:ext cx="10051473" cy="5109585"/>
          </a:xfrm>
        </p:spPr>
        <p:txBody>
          <a:bodyPr/>
          <a:lstStyle/>
          <a:p>
            <a:pPr algn="ctr">
              <a:buNone/>
            </a:pPr>
            <a:r>
              <a:rPr lang="en-GB" sz="2400" b="1" dirty="0"/>
              <a:t>Review of The Lion King</a:t>
            </a:r>
            <a:endParaRPr lang="en-GB" sz="2400" dirty="0">
              <a:effectLst/>
            </a:endParaRPr>
          </a:p>
          <a:p>
            <a:pPr>
              <a:buNone/>
            </a:pPr>
            <a:r>
              <a:rPr lang="en-GB" sz="2400" dirty="0">
                <a:effectLst/>
              </a:rPr>
              <a:t>Last weekend I watched the new film called The Lion King. It is about a young lion called Simba who becomes the king of the jungle after his father dies. The main voices in the film are Beyoncé and Donald Glover. The story follows Simba as he grows up and learns to be brave.</a:t>
            </a:r>
          </a:p>
          <a:p>
            <a:pPr>
              <a:buNone/>
            </a:pPr>
            <a:r>
              <a:rPr lang="en-GB" sz="2400" dirty="0">
                <a:effectLst/>
              </a:rPr>
              <a:t>I really liked the beautiful animation because the colours were bright and the animals looked real. The songs were also emotional and powerful and I enjoyed listening to them. The story was interesting and exciting from the beginning to the end. </a:t>
            </a:r>
            <a:r>
              <a:rPr lang="en-GB" sz="2400" b="1" dirty="0">
                <a:effectLst/>
              </a:rPr>
              <a:t>However,</a:t>
            </a:r>
            <a:r>
              <a:rPr lang="en-GB" sz="2400" dirty="0">
                <a:effectLst/>
              </a:rPr>
              <a:t> I didn’t like some parts because they were a bit slow and long. I also found the cinema very busy and I had to wait before the film started.</a:t>
            </a:r>
          </a:p>
          <a:p>
            <a:pPr>
              <a:buNone/>
            </a:pPr>
            <a:r>
              <a:rPr lang="en-GB" sz="2400" dirty="0">
                <a:effectLst/>
              </a:rPr>
              <a:t>Overall, I enjoyed the film very much. I would recommend it to everyone, especially families with children, because it is suitable for all ages. I think most people will like this film.</a:t>
            </a:r>
          </a:p>
          <a:p>
            <a:endParaRPr lang="en-GB" dirty="0"/>
          </a:p>
        </p:txBody>
      </p:sp>
    </p:spTree>
    <p:extLst>
      <p:ext uri="{BB962C8B-B14F-4D97-AF65-F5344CB8AC3E}">
        <p14:creationId xmlns:p14="http://schemas.microsoft.com/office/powerpoint/2010/main" val="31373790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97680" y="6519672"/>
            <a:ext cx="3657600" cy="201168"/>
          </a:xfrm>
          <a:prstGeom prst="rect">
            <a:avLst/>
          </a:prstGeom>
          <a:noFill/>
        </p:spPr>
        <p:txBody>
          <a:bodyPr wrap="square" lIns="0" tIns="0" rIns="0" bIns="0" anchor="t">
            <a:spAutoFit/>
          </a:bodyPr>
          <a:lstStyle/>
          <a:p>
            <a:pPr algn="ctr">
              <a:lnSpc>
                <a:spcPct val="105000"/>
              </a:lnSpc>
              <a:spcBef>
                <a:spcPts val="0"/>
              </a:spcBef>
              <a:spcAft>
                <a:spcPts val="0"/>
              </a:spcAft>
            </a:pPr>
            <a:r>
              <a:rPr sz="950" b="0">
                <a:solidFill>
                  <a:srgbClr val="737373"/>
                </a:solidFill>
                <a:latin typeface="Aptos"/>
              </a:rPr>
              <a:t>Online Review Writing • Entry 3 • 12/12</a:t>
            </a:r>
          </a:p>
        </p:txBody>
      </p:sp>
      <p:sp>
        <p:nvSpPr>
          <p:cNvPr id="3" name="TextBox 2"/>
          <p:cNvSpPr txBox="1"/>
          <p:nvPr/>
        </p:nvSpPr>
        <p:spPr>
          <a:xfrm>
            <a:off x="685800" y="274320"/>
            <a:ext cx="10744200" cy="502920"/>
          </a:xfrm>
          <a:prstGeom prst="rect">
            <a:avLst/>
          </a:prstGeom>
          <a:noFill/>
        </p:spPr>
        <p:txBody>
          <a:bodyPr wrap="square" lIns="0" tIns="0" rIns="0" bIns="0" anchor="t">
            <a:spAutoFit/>
          </a:bodyPr>
          <a:lstStyle/>
          <a:p>
            <a:pPr algn="l">
              <a:lnSpc>
                <a:spcPct val="105000"/>
              </a:lnSpc>
              <a:spcBef>
                <a:spcPts val="0"/>
              </a:spcBef>
              <a:spcAft>
                <a:spcPts val="0"/>
              </a:spcAft>
            </a:pPr>
            <a:r>
              <a:rPr sz="3000" b="1">
                <a:solidFill>
                  <a:srgbClr val="6F41A7"/>
                </a:solidFill>
                <a:latin typeface="Aptos"/>
              </a:rPr>
              <a:t>Final check and plenary</a:t>
            </a:r>
          </a:p>
        </p:txBody>
      </p:sp>
      <p:sp>
        <p:nvSpPr>
          <p:cNvPr id="4" name="TextBox 3"/>
          <p:cNvSpPr txBox="1"/>
          <p:nvPr/>
        </p:nvSpPr>
        <p:spPr>
          <a:xfrm>
            <a:off x="694944" y="786384"/>
            <a:ext cx="10424160" cy="320040"/>
          </a:xfrm>
          <a:prstGeom prst="rect">
            <a:avLst/>
          </a:prstGeom>
          <a:noFill/>
        </p:spPr>
        <p:txBody>
          <a:bodyPr wrap="square" lIns="0" tIns="0" rIns="0" bIns="0" anchor="t">
            <a:spAutoFit/>
          </a:bodyPr>
          <a:lstStyle/>
          <a:p>
            <a:pPr algn="l">
              <a:lnSpc>
                <a:spcPct val="105000"/>
              </a:lnSpc>
              <a:spcBef>
                <a:spcPts val="0"/>
              </a:spcBef>
              <a:spcAft>
                <a:spcPts val="0"/>
              </a:spcAft>
            </a:pPr>
            <a:r>
              <a:rPr sz="1500" b="0">
                <a:solidFill>
                  <a:srgbClr val="1C345B"/>
                </a:solidFill>
                <a:latin typeface="Aptos"/>
              </a:rPr>
              <a:t>Check your answer before you hand it in.</a:t>
            </a:r>
          </a:p>
        </p:txBody>
      </p:sp>
      <p:sp>
        <p:nvSpPr>
          <p:cNvPr id="5" name="Rectangle 4"/>
          <p:cNvSpPr/>
          <p:nvPr/>
        </p:nvSpPr>
        <p:spPr>
          <a:xfrm>
            <a:off x="685800" y="1124712"/>
            <a:ext cx="10744200" cy="27432"/>
          </a:xfrm>
          <a:prstGeom prst="rect">
            <a:avLst/>
          </a:prstGeom>
          <a:solidFill>
            <a:srgbClr val="6F41A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77240" y="1325880"/>
            <a:ext cx="3291840" cy="4526280"/>
          </a:xfrm>
          <a:prstGeom prst="roundRect">
            <a:avLst/>
          </a:prstGeom>
          <a:solidFill>
            <a:srgbClr val="EEF6FD"/>
          </a:solidFill>
          <a:ln w="11430">
            <a:solidFill>
              <a:srgbClr val="D4C4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05256" y="1435607"/>
            <a:ext cx="3035808" cy="310896"/>
          </a:xfrm>
          <a:prstGeom prst="rect">
            <a:avLst/>
          </a:prstGeom>
          <a:noFill/>
        </p:spPr>
        <p:txBody>
          <a:bodyPr wrap="square" lIns="0" tIns="0" rIns="0" bIns="0" anchor="t">
            <a:spAutoFit/>
          </a:bodyPr>
          <a:lstStyle/>
          <a:p>
            <a:pPr algn="l">
              <a:lnSpc>
                <a:spcPct val="105000"/>
              </a:lnSpc>
              <a:spcBef>
                <a:spcPts val="0"/>
              </a:spcBef>
              <a:spcAft>
                <a:spcPts val="0"/>
              </a:spcAft>
            </a:pPr>
            <a:r>
              <a:rPr sz="2300" b="1">
                <a:solidFill>
                  <a:srgbClr val="6F41A7"/>
                </a:solidFill>
                <a:latin typeface="Aptos"/>
              </a:rPr>
              <a:t>Content</a:t>
            </a:r>
          </a:p>
        </p:txBody>
      </p:sp>
      <p:sp>
        <p:nvSpPr>
          <p:cNvPr id="8" name="TextBox 7"/>
          <p:cNvSpPr txBox="1"/>
          <p:nvPr/>
        </p:nvSpPr>
        <p:spPr>
          <a:xfrm>
            <a:off x="896112" y="1837943"/>
            <a:ext cx="3054096" cy="3941064"/>
          </a:xfrm>
          <a:prstGeom prst="rect">
            <a:avLst/>
          </a:prstGeom>
          <a:noFill/>
        </p:spPr>
        <p:txBody>
          <a:bodyPr wrap="square" lIns="0" tIns="0" rIns="0" bIns="0" anchor="t">
            <a:spAutoFit/>
          </a:bodyPr>
          <a:lstStyle/>
          <a:p>
            <a:pPr algn="l">
              <a:lnSpc>
                <a:spcPct val="105000"/>
              </a:lnSpc>
              <a:spcBef>
                <a:spcPts val="0"/>
              </a:spcBef>
              <a:spcAft>
                <a:spcPts val="500"/>
              </a:spcAft>
            </a:pPr>
            <a:r>
              <a:rPr sz="2200">
                <a:solidFill>
                  <a:srgbClr val="1C345B"/>
                </a:solidFill>
                <a:latin typeface="Aptos"/>
              </a:rPr>
              <a:t>• Did I answer all bullets?</a:t>
            </a:r>
          </a:p>
          <a:p>
            <a:pPr algn="l">
              <a:lnSpc>
                <a:spcPct val="105000"/>
              </a:lnSpc>
              <a:spcBef>
                <a:spcPts val="0"/>
              </a:spcBef>
              <a:spcAft>
                <a:spcPts val="500"/>
              </a:spcAft>
            </a:pPr>
            <a:r>
              <a:rPr sz="2200">
                <a:solidFill>
                  <a:srgbClr val="1C345B"/>
                </a:solidFill>
                <a:latin typeface="Aptos"/>
              </a:rPr>
              <a:t>• Did I add enough detail?</a:t>
            </a:r>
          </a:p>
          <a:p>
            <a:pPr algn="l">
              <a:lnSpc>
                <a:spcPct val="105000"/>
              </a:lnSpc>
              <a:spcBef>
                <a:spcPts val="0"/>
              </a:spcBef>
              <a:spcAft>
                <a:spcPts val="500"/>
              </a:spcAft>
            </a:pPr>
            <a:r>
              <a:rPr sz="2200">
                <a:solidFill>
                  <a:srgbClr val="1C345B"/>
                </a:solidFill>
                <a:latin typeface="Aptos"/>
              </a:rPr>
              <a:t>• Is the order logical?</a:t>
            </a:r>
          </a:p>
        </p:txBody>
      </p:sp>
      <p:sp>
        <p:nvSpPr>
          <p:cNvPr id="9" name="Rounded Rectangle 8"/>
          <p:cNvSpPr/>
          <p:nvPr/>
        </p:nvSpPr>
        <p:spPr>
          <a:xfrm>
            <a:off x="4434840" y="1325880"/>
            <a:ext cx="3291840" cy="4526280"/>
          </a:xfrm>
          <a:prstGeom prst="roundRect">
            <a:avLst/>
          </a:prstGeom>
          <a:solidFill>
            <a:srgbClr val="EFF9F1"/>
          </a:solidFill>
          <a:ln w="11430">
            <a:solidFill>
              <a:srgbClr val="D4C4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562855" y="1435607"/>
            <a:ext cx="3035808" cy="310896"/>
          </a:xfrm>
          <a:prstGeom prst="rect">
            <a:avLst/>
          </a:prstGeom>
          <a:noFill/>
        </p:spPr>
        <p:txBody>
          <a:bodyPr wrap="square" lIns="0" tIns="0" rIns="0" bIns="0" anchor="t">
            <a:spAutoFit/>
          </a:bodyPr>
          <a:lstStyle/>
          <a:p>
            <a:pPr algn="l">
              <a:lnSpc>
                <a:spcPct val="105000"/>
              </a:lnSpc>
              <a:spcBef>
                <a:spcPts val="0"/>
              </a:spcBef>
              <a:spcAft>
                <a:spcPts val="0"/>
              </a:spcAft>
            </a:pPr>
            <a:r>
              <a:rPr sz="2300" b="1">
                <a:solidFill>
                  <a:srgbClr val="6F41A7"/>
                </a:solidFill>
                <a:latin typeface="Aptos"/>
              </a:rPr>
              <a:t>Accuracy</a:t>
            </a:r>
          </a:p>
        </p:txBody>
      </p:sp>
      <p:sp>
        <p:nvSpPr>
          <p:cNvPr id="11" name="TextBox 10"/>
          <p:cNvSpPr txBox="1"/>
          <p:nvPr/>
        </p:nvSpPr>
        <p:spPr>
          <a:xfrm>
            <a:off x="4553712" y="1837943"/>
            <a:ext cx="3054096" cy="3941064"/>
          </a:xfrm>
          <a:prstGeom prst="rect">
            <a:avLst/>
          </a:prstGeom>
          <a:noFill/>
        </p:spPr>
        <p:txBody>
          <a:bodyPr wrap="square" lIns="0" tIns="0" rIns="0" bIns="0" anchor="t">
            <a:spAutoFit/>
          </a:bodyPr>
          <a:lstStyle/>
          <a:p>
            <a:pPr algn="l">
              <a:lnSpc>
                <a:spcPct val="105000"/>
              </a:lnSpc>
              <a:spcBef>
                <a:spcPts val="0"/>
              </a:spcBef>
              <a:spcAft>
                <a:spcPts val="500"/>
              </a:spcAft>
            </a:pPr>
            <a:r>
              <a:rPr sz="2200">
                <a:solidFill>
                  <a:srgbClr val="1C345B"/>
                </a:solidFill>
                <a:latin typeface="Aptos"/>
              </a:rPr>
              <a:t>• Capital letters?</a:t>
            </a:r>
          </a:p>
          <a:p>
            <a:pPr algn="l">
              <a:lnSpc>
                <a:spcPct val="105000"/>
              </a:lnSpc>
              <a:spcBef>
                <a:spcPts val="0"/>
              </a:spcBef>
              <a:spcAft>
                <a:spcPts val="500"/>
              </a:spcAft>
            </a:pPr>
            <a:r>
              <a:rPr sz="2200">
                <a:solidFill>
                  <a:srgbClr val="1C345B"/>
                </a:solidFill>
                <a:latin typeface="Aptos"/>
              </a:rPr>
              <a:t>• Full stops?</a:t>
            </a:r>
          </a:p>
          <a:p>
            <a:pPr algn="l">
              <a:lnSpc>
                <a:spcPct val="105000"/>
              </a:lnSpc>
              <a:spcBef>
                <a:spcPts val="0"/>
              </a:spcBef>
              <a:spcAft>
                <a:spcPts val="500"/>
              </a:spcAft>
            </a:pPr>
            <a:r>
              <a:rPr sz="2200">
                <a:solidFill>
                  <a:srgbClr val="1C345B"/>
                </a:solidFill>
                <a:latin typeface="Aptos"/>
              </a:rPr>
              <a:t>• Correct tense?</a:t>
            </a:r>
          </a:p>
          <a:p>
            <a:pPr algn="l">
              <a:lnSpc>
                <a:spcPct val="105000"/>
              </a:lnSpc>
              <a:spcBef>
                <a:spcPts val="0"/>
              </a:spcBef>
              <a:spcAft>
                <a:spcPts val="500"/>
              </a:spcAft>
            </a:pPr>
            <a:r>
              <a:rPr sz="2200">
                <a:solidFill>
                  <a:srgbClr val="1C345B"/>
                </a:solidFill>
                <a:latin typeface="Aptos"/>
              </a:rPr>
              <a:t>• Spelling checked?</a:t>
            </a:r>
          </a:p>
        </p:txBody>
      </p:sp>
      <p:sp>
        <p:nvSpPr>
          <p:cNvPr id="12" name="Rounded Rectangle 11"/>
          <p:cNvSpPr/>
          <p:nvPr/>
        </p:nvSpPr>
        <p:spPr>
          <a:xfrm>
            <a:off x="8092440" y="1325880"/>
            <a:ext cx="3017520" cy="4526280"/>
          </a:xfrm>
          <a:prstGeom prst="roundRect">
            <a:avLst/>
          </a:prstGeom>
          <a:solidFill>
            <a:srgbClr val="FFF7E2"/>
          </a:solidFill>
          <a:ln w="11430">
            <a:solidFill>
              <a:srgbClr val="D4C4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220456" y="1435607"/>
            <a:ext cx="2761487" cy="310896"/>
          </a:xfrm>
          <a:prstGeom prst="rect">
            <a:avLst/>
          </a:prstGeom>
          <a:noFill/>
        </p:spPr>
        <p:txBody>
          <a:bodyPr wrap="square" lIns="0" tIns="0" rIns="0" bIns="0" anchor="t">
            <a:spAutoFit/>
          </a:bodyPr>
          <a:lstStyle/>
          <a:p>
            <a:pPr algn="l">
              <a:lnSpc>
                <a:spcPct val="105000"/>
              </a:lnSpc>
              <a:spcBef>
                <a:spcPts val="0"/>
              </a:spcBef>
              <a:spcAft>
                <a:spcPts val="0"/>
              </a:spcAft>
            </a:pPr>
            <a:r>
              <a:rPr sz="2300" b="1">
                <a:solidFill>
                  <a:srgbClr val="6F41A7"/>
                </a:solidFill>
                <a:latin typeface="Aptos"/>
              </a:rPr>
              <a:t>Layout</a:t>
            </a:r>
          </a:p>
        </p:txBody>
      </p:sp>
      <p:sp>
        <p:nvSpPr>
          <p:cNvPr id="14" name="TextBox 13"/>
          <p:cNvSpPr txBox="1"/>
          <p:nvPr/>
        </p:nvSpPr>
        <p:spPr>
          <a:xfrm>
            <a:off x="8211312" y="1837943"/>
            <a:ext cx="2779776" cy="3941064"/>
          </a:xfrm>
          <a:prstGeom prst="rect">
            <a:avLst/>
          </a:prstGeom>
          <a:noFill/>
        </p:spPr>
        <p:txBody>
          <a:bodyPr wrap="square" lIns="0" tIns="0" rIns="0" bIns="0" anchor="t">
            <a:spAutoFit/>
          </a:bodyPr>
          <a:lstStyle/>
          <a:p>
            <a:pPr algn="l">
              <a:lnSpc>
                <a:spcPct val="105000"/>
              </a:lnSpc>
              <a:spcBef>
                <a:spcPts val="0"/>
              </a:spcBef>
              <a:spcAft>
                <a:spcPts val="500"/>
              </a:spcAft>
            </a:pPr>
            <a:r>
              <a:rPr sz="2100">
                <a:solidFill>
                  <a:srgbClr val="1C345B"/>
                </a:solidFill>
                <a:latin typeface="Aptos"/>
              </a:rPr>
              <a:t>• Right format?</a:t>
            </a:r>
          </a:p>
          <a:p>
            <a:pPr algn="l">
              <a:lnSpc>
                <a:spcPct val="105000"/>
              </a:lnSpc>
              <a:spcBef>
                <a:spcPts val="0"/>
              </a:spcBef>
              <a:spcAft>
                <a:spcPts val="500"/>
              </a:spcAft>
            </a:pPr>
            <a:r>
              <a:rPr sz="2100">
                <a:solidFill>
                  <a:srgbClr val="1C345B"/>
                </a:solidFill>
                <a:latin typeface="Aptos"/>
              </a:rPr>
              <a:t>• Paragraphs or bullets?</a:t>
            </a:r>
          </a:p>
          <a:p>
            <a:pPr algn="l">
              <a:lnSpc>
                <a:spcPct val="105000"/>
              </a:lnSpc>
              <a:spcBef>
                <a:spcPts val="0"/>
              </a:spcBef>
              <a:spcAft>
                <a:spcPts val="500"/>
              </a:spcAft>
            </a:pPr>
            <a:r>
              <a:rPr sz="2100">
                <a:solidFill>
                  <a:srgbClr val="1C345B"/>
                </a:solidFill>
                <a:latin typeface="Aptos"/>
              </a:rPr>
              <a:t>• Good opening and ending?</a:t>
            </a:r>
          </a:p>
        </p:txBody>
      </p:sp>
      <p:sp>
        <p:nvSpPr>
          <p:cNvPr id="15" name="Rounded Rectangle 14"/>
          <p:cNvSpPr/>
          <p:nvPr/>
        </p:nvSpPr>
        <p:spPr>
          <a:xfrm>
            <a:off x="1600200" y="5989320"/>
            <a:ext cx="9052560" cy="420624"/>
          </a:xfrm>
          <a:prstGeom prst="roundRect">
            <a:avLst/>
          </a:prstGeom>
          <a:solidFill>
            <a:srgbClr val="FFF7E2"/>
          </a:solidFill>
          <a:ln w="8890">
            <a:solidFill>
              <a:srgbClr val="F49C1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755648" y="6062472"/>
            <a:ext cx="8741664" cy="246888"/>
          </a:xfrm>
          <a:prstGeom prst="rect">
            <a:avLst/>
          </a:prstGeom>
          <a:noFill/>
        </p:spPr>
        <p:txBody>
          <a:bodyPr wrap="square" lIns="0" tIns="0" rIns="0" bIns="0" anchor="t">
            <a:spAutoFit/>
          </a:bodyPr>
          <a:lstStyle/>
          <a:p>
            <a:pPr algn="ctr">
              <a:lnSpc>
                <a:spcPct val="105000"/>
              </a:lnSpc>
              <a:spcBef>
                <a:spcPts val="0"/>
              </a:spcBef>
              <a:spcAft>
                <a:spcPts val="0"/>
              </a:spcAft>
            </a:pPr>
            <a:r>
              <a:rPr sz="1400" b="1">
                <a:solidFill>
                  <a:srgbClr val="1C345B"/>
                </a:solidFill>
                <a:latin typeface="Aptos"/>
              </a:rPr>
              <a:t>Exit question: What is one thing you will remember in the exam?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8F9A3-41FC-14F7-DB4F-19C3AC179C7D}"/>
              </a:ext>
            </a:extLst>
          </p:cNvPr>
          <p:cNvSpPr>
            <a:spLocks noGrp="1"/>
          </p:cNvSpPr>
          <p:nvPr>
            <p:ph type="title"/>
          </p:nvPr>
        </p:nvSpPr>
        <p:spPr>
          <a:xfrm>
            <a:off x="1108363" y="639619"/>
            <a:ext cx="8933873" cy="905597"/>
          </a:xfrm>
        </p:spPr>
        <p:txBody>
          <a:bodyPr/>
          <a:lstStyle/>
          <a:p>
            <a:pPr algn="ctr"/>
            <a:r>
              <a:rPr lang="en-GB" b="1" dirty="0">
                <a:solidFill>
                  <a:srgbClr val="C00000"/>
                </a:solidFill>
              </a:rPr>
              <a:t>HOMEWORK</a:t>
            </a:r>
            <a:br>
              <a:rPr lang="en-GB" b="1" dirty="0">
                <a:solidFill>
                  <a:srgbClr val="C00000"/>
                </a:solidFill>
              </a:rPr>
            </a:br>
            <a:endParaRPr lang="en-GB" dirty="0">
              <a:solidFill>
                <a:srgbClr val="C00000"/>
              </a:solidFill>
            </a:endParaRPr>
          </a:p>
        </p:txBody>
      </p:sp>
      <p:pic>
        <p:nvPicPr>
          <p:cNvPr id="7" name="Picture 6">
            <a:extLst>
              <a:ext uri="{FF2B5EF4-FFF2-40B4-BE49-F238E27FC236}">
                <a16:creationId xmlns:a16="http://schemas.microsoft.com/office/drawing/2014/main" id="{B3B4D8D2-BD01-E490-9621-C5A16161A6C2}"/>
              </a:ext>
            </a:extLst>
          </p:cNvPr>
          <p:cNvPicPr>
            <a:picLocks noChangeAspect="1"/>
          </p:cNvPicPr>
          <p:nvPr/>
        </p:nvPicPr>
        <p:blipFill>
          <a:blip r:embed="rId2"/>
          <a:stretch>
            <a:fillRect/>
          </a:stretch>
        </p:blipFill>
        <p:spPr>
          <a:xfrm>
            <a:off x="1927924" y="1545216"/>
            <a:ext cx="8336152" cy="476899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0665701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2">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400</TotalTime>
  <Words>875</Words>
  <Application>Microsoft Office PowerPoint</Application>
  <PresentationFormat>Widescreen</PresentationFormat>
  <Paragraphs>109</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Aptos</vt:lpstr>
      <vt:lpstr>Arial</vt:lpstr>
      <vt:lpstr>Office Theme</vt:lpstr>
      <vt:lpstr>Functional Skills English Entry 3</vt:lpstr>
      <vt:lpstr>Session Aims</vt:lpstr>
      <vt:lpstr>PowerPoint Presentation</vt:lpstr>
      <vt:lpstr>“Last Thing I Watched or Played” </vt:lpstr>
      <vt:lpstr>PowerPoint Presentation</vt:lpstr>
      <vt:lpstr>PowerPoint Presentation</vt:lpstr>
      <vt:lpstr>Exam Rules </vt:lpstr>
      <vt:lpstr>LAYOUT OF A REVIEW (According to the Pearson template) </vt:lpstr>
      <vt:lpstr>LAYOUT OF A REVIEW (According to the Pearson template) </vt:lpstr>
      <vt:lpstr>LAYOUT OF A REVIEW (According to the Pearson template) </vt:lpstr>
      <vt:lpstr>LAYOUT OF A REVIEW (According to the Pearson template) </vt:lpstr>
      <vt:lpstr>EXAM QUESTION AND SAMPLE ANSWER</vt:lpstr>
      <vt:lpstr>Sample Answer: Review of The Lion King </vt:lpstr>
      <vt:lpstr>PowerPoint Presentation</vt:lpstr>
      <vt:lpstr>HOMEWORK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Shama Qurashi</dc:creator>
  <cp:lastModifiedBy>Shama Qurashi</cp:lastModifiedBy>
  <cp:revision>21</cp:revision>
  <dcterms:created xsi:type="dcterms:W3CDTF">2025-06-03T17:54:40Z</dcterms:created>
  <dcterms:modified xsi:type="dcterms:W3CDTF">2026-09-20T00:49:29Z</dcterms:modified>
</cp:coreProperties>
</file>