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4" autoAdjust="0"/>
    <p:restoredTop sz="94660"/>
  </p:normalViewPr>
  <p:slideViewPr>
    <p:cSldViewPr snapToGrid="0">
      <p:cViewPr varScale="1">
        <p:scale>
          <a:sx n="78" d="100"/>
          <a:sy n="78" d="100"/>
        </p:scale>
        <p:origin x="64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22555-DE9B-AEEF-759C-2756ABD6E25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6073D8E-F493-DC81-B589-B60A0C86E14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781D142-6015-ED63-7C15-538C1827028E}"/>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5" name="Footer Placeholder 4">
            <a:extLst>
              <a:ext uri="{FF2B5EF4-FFF2-40B4-BE49-F238E27FC236}">
                <a16:creationId xmlns:a16="http://schemas.microsoft.com/office/drawing/2014/main" id="{83FEE2CE-4C8F-9DA8-2698-2AA93431C14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B9191B2-CA80-E29F-35EB-F1597201333E}"/>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614691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83F9E-987E-1A77-6787-D36122713FE0}"/>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386417-A300-E5CA-330C-EED731F50A16}"/>
              </a:ext>
            </a:extLst>
          </p:cNvPr>
          <p:cNvSpPr>
            <a:spLocks noGrp="1"/>
          </p:cNvSpPr>
          <p:nvPr>
            <p:ph idx="1"/>
          </p:nvPr>
        </p:nvSpPr>
        <p:spPr>
          <a:xfrm>
            <a:off x="838200" y="2493817"/>
            <a:ext cx="9035473" cy="36831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2D3904-3D2E-E5C7-B414-0F4031D61C76}"/>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5" name="Footer Placeholder 4">
            <a:extLst>
              <a:ext uri="{FF2B5EF4-FFF2-40B4-BE49-F238E27FC236}">
                <a16:creationId xmlns:a16="http://schemas.microsoft.com/office/drawing/2014/main" id="{FF7BF4D4-7A77-53C6-234B-C44A79FBEA3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D541E90-2F47-3ED2-90AF-C21EDBCDCE63}"/>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71342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D4C74-959F-E2D8-6EF0-EAD26F75560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A305E7B-9661-695C-AFED-637C0E7994F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FBB76D-C12F-2B65-0E36-E5F09723D8B5}"/>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5" name="Footer Placeholder 4">
            <a:extLst>
              <a:ext uri="{FF2B5EF4-FFF2-40B4-BE49-F238E27FC236}">
                <a16:creationId xmlns:a16="http://schemas.microsoft.com/office/drawing/2014/main" id="{538551CB-25F2-73DC-721E-D191F0C6B8D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7A41E876-123F-AF57-A844-9440CF7E9678}"/>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482986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B34A-D421-A661-15CE-57F90CCC36C2}"/>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6494F31-E0FA-6093-595C-3F7E11328CE5}"/>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7A0D491-BFC9-F100-70D4-9CE33BA87883}"/>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DF7CB90-4DB7-BDBB-8A7F-FBE92CB4C9FF}"/>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6" name="Footer Placeholder 5">
            <a:extLst>
              <a:ext uri="{FF2B5EF4-FFF2-40B4-BE49-F238E27FC236}">
                <a16:creationId xmlns:a16="http://schemas.microsoft.com/office/drawing/2014/main" id="{C365FFB2-8B55-77DF-4140-C1309A06488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94B5DEC-9939-7A6A-EE63-F714544539AB}"/>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098478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348AC-D03F-38B3-C063-4EAEB6BF9E15}"/>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6D902DF-76AC-998E-8516-498F82CA4AB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F645B8-4BD0-394D-E608-CE360823A52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841CA34-317F-8D2F-63FB-6D3B6DF5BD5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E9427E-4F3E-DB05-B45A-D52704189E77}"/>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8E18C63-B2B7-4C36-38DD-3F8BEF88B641}"/>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8" name="Footer Placeholder 7">
            <a:extLst>
              <a:ext uri="{FF2B5EF4-FFF2-40B4-BE49-F238E27FC236}">
                <a16:creationId xmlns:a16="http://schemas.microsoft.com/office/drawing/2014/main" id="{58B06B58-FA0E-E1B9-53B1-DE61431795C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60F6157E-A8D6-8FC2-0D76-E5C061DE2217}"/>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72537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ABCE6-05A7-CBCC-4DA2-9FBE11FCFA74}"/>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2B3ADFF-B61C-1C0D-0708-AB9767EF1972}"/>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4" name="Footer Placeholder 3">
            <a:extLst>
              <a:ext uri="{FF2B5EF4-FFF2-40B4-BE49-F238E27FC236}">
                <a16:creationId xmlns:a16="http://schemas.microsoft.com/office/drawing/2014/main" id="{330B493D-C55F-3962-DD24-58EC571E0B1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6710DDA7-9520-D04D-CC1F-4C4C6439339C}"/>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939244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72212C-D0F3-E6F9-9B61-2637ACFCBC27}"/>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3" name="Footer Placeholder 2">
            <a:extLst>
              <a:ext uri="{FF2B5EF4-FFF2-40B4-BE49-F238E27FC236}">
                <a16:creationId xmlns:a16="http://schemas.microsoft.com/office/drawing/2014/main" id="{3A46CF8A-22B3-6AC1-E3F3-B1F8C861CCE0}"/>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B3030059-D815-1D89-5DCB-2AEACA3584CB}"/>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481054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701EC-532E-7C70-4AE8-35FE7938B72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853394D-CF62-E631-900F-B8C9544F6AA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BA28518-0B9A-92D6-5440-73876E1690B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ADFA74-1865-5D9B-0419-26D8AC893BB1}"/>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6" name="Footer Placeholder 5">
            <a:extLst>
              <a:ext uri="{FF2B5EF4-FFF2-40B4-BE49-F238E27FC236}">
                <a16:creationId xmlns:a16="http://schemas.microsoft.com/office/drawing/2014/main" id="{BBBD8011-1FD6-2B6A-3684-C3AA34A3D0E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2C83997-6E48-CFAE-FDFD-73D80E646DD4}"/>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96925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9DCD7-F8AA-EC14-B3D8-14659EC3423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F00AB6C-2D3E-4027-9FE1-5C3316B3FB8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B00B026-3CF9-FA32-FED5-BB2121FF9DF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AC1C9B-01DC-E149-A021-C7DCD23F456C}"/>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6" name="Footer Placeholder 5">
            <a:extLst>
              <a:ext uri="{FF2B5EF4-FFF2-40B4-BE49-F238E27FC236}">
                <a16:creationId xmlns:a16="http://schemas.microsoft.com/office/drawing/2014/main" id="{4265E94F-2AC1-4B09-7F33-3FAD06AFFF4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8E690046-233A-405D-5FAC-048A88D3DBC3}"/>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334492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7687E-86C6-018B-B4E3-45E2F2D02911}"/>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016E89-E38E-D0C8-C364-F1F3442BF9C2}"/>
              </a:ext>
            </a:extLst>
          </p:cNvPr>
          <p:cNvSpPr>
            <a:spLocks noGrp="1"/>
          </p:cNvSpPr>
          <p:nvPr>
            <p:ph type="body" orient="vert" idx="1"/>
          </p:nvPr>
        </p:nvSpPr>
        <p:spPr>
          <a:xfrm>
            <a:off x="838200" y="2493817"/>
            <a:ext cx="9035473" cy="368314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DF9A2A-76DE-E3D4-5245-317CD25B477E}"/>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5" name="Footer Placeholder 4">
            <a:extLst>
              <a:ext uri="{FF2B5EF4-FFF2-40B4-BE49-F238E27FC236}">
                <a16:creationId xmlns:a16="http://schemas.microsoft.com/office/drawing/2014/main" id="{383C6FBF-AA26-B2EA-D50A-9E2FC8C70F0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FD37A4F2-74D3-AE7C-07DE-DD0842A81F35}"/>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29875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59DD9B-6984-2859-2D2E-B9D481BEE3BC}"/>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E7D3799-F73C-F51D-946A-FC2ACFD0FD62}"/>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F97758-8DD0-B754-3EB4-5295576193AB}"/>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5" name="Footer Placeholder 4">
            <a:extLst>
              <a:ext uri="{FF2B5EF4-FFF2-40B4-BE49-F238E27FC236}">
                <a16:creationId xmlns:a16="http://schemas.microsoft.com/office/drawing/2014/main" id="{00D7815F-96E3-3E07-0FDA-D54E95082D83}"/>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AEB836F-8CB6-0B80-0A34-8141C0DF2432}"/>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366910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F26CECA-7507-59ED-1F74-7267AE39E54B}"/>
              </a:ext>
            </a:extLst>
          </p:cNvPr>
          <p:cNvSpPr/>
          <p:nvPr userDrawn="1"/>
        </p:nvSpPr>
        <p:spPr>
          <a:xfrm>
            <a:off x="286327" y="230909"/>
            <a:ext cx="11647055" cy="6373091"/>
          </a:xfrm>
          <a:prstGeom prst="rect">
            <a:avLst/>
          </a:prstGeom>
          <a:no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11" name="Picture 10" descr="A logo for a company&#10;&#10;AI-generated content may be incorrect.">
            <a:extLst>
              <a:ext uri="{FF2B5EF4-FFF2-40B4-BE49-F238E27FC236}">
                <a16:creationId xmlns:a16="http://schemas.microsoft.com/office/drawing/2014/main" id="{E870D2A2-447F-D7D3-BE75-B19EF23AB09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248002" y="5122426"/>
            <a:ext cx="1542158" cy="1352265"/>
          </a:xfrm>
          <a:prstGeom prst="rect">
            <a:avLst/>
          </a:prstGeom>
        </p:spPr>
      </p:pic>
    </p:spTree>
    <p:extLst>
      <p:ext uri="{BB962C8B-B14F-4D97-AF65-F5344CB8AC3E}">
        <p14:creationId xmlns:p14="http://schemas.microsoft.com/office/powerpoint/2010/main" val="2876697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sz="4000" b="1">
                <a:solidFill>
                  <a:srgbClr val="000000"/>
                </a:solidFill>
                <a:latin typeface="Times New Roman"/>
              </a:rPr>
              <a:t>Functional Skills English Level 1</a:t>
            </a:r>
          </a:p>
          <a:p>
            <a:pPr algn="ctr"/>
            <a:r>
              <a:rPr sz="4600" b="1">
                <a:solidFill>
                  <a:srgbClr val="C00000"/>
                </a:solidFill>
                <a:latin typeface="Times New Roman"/>
              </a:rPr>
              <a:t>Review Writing</a:t>
            </a:r>
          </a:p>
        </p:txBody>
      </p:sp>
      <p:sp>
        <p:nvSpPr>
          <p:cNvPr id="3" name="Subtitle 2"/>
          <p:cNvSpPr>
            <a:spLocks noGrp="1"/>
          </p:cNvSpPr>
          <p:nvPr>
            <p:ph type="subTitle" idx="1"/>
          </p:nvPr>
        </p:nvSpPr>
        <p:spPr/>
        <p:txBody>
          <a:bodyPr/>
          <a:lstStyle/>
          <a:p>
            <a:pPr algn="ctr"/>
            <a:r>
              <a:rPr sz="3400" b="1">
                <a:solidFill>
                  <a:srgbClr val="000000"/>
                </a:solidFill>
                <a:latin typeface="Times New Roman"/>
              </a:rPr>
              <a:t>How to write a clear, detailed and well-structured review</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Session Aims</a:t>
            </a:r>
          </a:p>
        </p:txBody>
      </p:sp>
      <p:sp>
        <p:nvSpPr>
          <p:cNvPr id="3" name="TextBox 2"/>
          <p:cNvSpPr txBox="1"/>
          <p:nvPr/>
        </p:nvSpPr>
        <p:spPr>
          <a:xfrm>
            <a:off x="841248" y="1508760"/>
            <a:ext cx="10104120" cy="4983480"/>
          </a:xfrm>
          <a:prstGeom prst="rect">
            <a:avLst/>
          </a:prstGeom>
          <a:noFill/>
        </p:spPr>
        <p:txBody>
          <a:bodyPr wrap="square">
            <a:normAutofit/>
          </a:bodyPr>
          <a:lstStyle/>
          <a:p>
            <a:pPr>
              <a:lnSpc>
                <a:spcPct val="104000"/>
              </a:lnSpc>
              <a:spcAft>
                <a:spcPts val="500"/>
              </a:spcAft>
            </a:pPr>
            <a:r>
              <a:rPr sz="2600" b="1">
                <a:solidFill>
                  <a:srgbClr val="000000"/>
                </a:solidFill>
                <a:latin typeface="Times New Roman"/>
              </a:rPr>
              <a:t>By the end of this lesson, you will be able to:</a:t>
            </a:r>
          </a:p>
          <a:p>
            <a:pPr>
              <a:lnSpc>
                <a:spcPct val="104000"/>
              </a:lnSpc>
              <a:spcAft>
                <a:spcPts val="500"/>
              </a:spcAft>
            </a:pPr>
            <a:r>
              <a:rPr sz="2400" b="0">
                <a:solidFill>
                  <a:srgbClr val="000000"/>
                </a:solidFill>
                <a:latin typeface="Times New Roman"/>
              </a:rPr>
              <a:t>• understand the purpose of a review</a:t>
            </a:r>
          </a:p>
          <a:p>
            <a:pPr>
              <a:lnSpc>
                <a:spcPct val="104000"/>
              </a:lnSpc>
              <a:spcAft>
                <a:spcPts val="500"/>
              </a:spcAft>
            </a:pPr>
            <a:r>
              <a:rPr sz="2400" b="0">
                <a:solidFill>
                  <a:srgbClr val="000000"/>
                </a:solidFill>
                <a:latin typeface="Times New Roman"/>
              </a:rPr>
              <a:t>• identify the main features of review writing</a:t>
            </a:r>
          </a:p>
          <a:p>
            <a:pPr>
              <a:lnSpc>
                <a:spcPct val="104000"/>
              </a:lnSpc>
              <a:spcAft>
                <a:spcPts val="500"/>
              </a:spcAft>
            </a:pPr>
            <a:r>
              <a:rPr sz="2400" b="0">
                <a:solidFill>
                  <a:srgbClr val="000000"/>
                </a:solidFill>
                <a:latin typeface="Times New Roman"/>
              </a:rPr>
              <a:t>• understand the Pearson review template</a:t>
            </a:r>
          </a:p>
          <a:p>
            <a:pPr>
              <a:lnSpc>
                <a:spcPct val="104000"/>
              </a:lnSpc>
              <a:spcAft>
                <a:spcPts val="500"/>
              </a:spcAft>
            </a:pPr>
            <a:r>
              <a:rPr sz="2400" b="0">
                <a:solidFill>
                  <a:srgbClr val="000000"/>
                </a:solidFill>
                <a:latin typeface="Times New Roman"/>
              </a:rPr>
              <a:t>• describe a place, product or service clearly</a:t>
            </a:r>
          </a:p>
          <a:p>
            <a:pPr>
              <a:lnSpc>
                <a:spcPct val="104000"/>
              </a:lnSpc>
              <a:spcAft>
                <a:spcPts val="500"/>
              </a:spcAft>
            </a:pPr>
            <a:r>
              <a:rPr sz="2400" b="0">
                <a:solidFill>
                  <a:srgbClr val="000000"/>
                </a:solidFill>
                <a:latin typeface="Times New Roman"/>
              </a:rPr>
              <a:t>• give opinions with reasons and examples</a:t>
            </a:r>
          </a:p>
          <a:p>
            <a:pPr>
              <a:lnSpc>
                <a:spcPct val="104000"/>
              </a:lnSpc>
              <a:spcAft>
                <a:spcPts val="500"/>
              </a:spcAft>
            </a:pPr>
            <a:r>
              <a:rPr sz="2400" b="0">
                <a:solidFill>
                  <a:srgbClr val="000000"/>
                </a:solidFill>
                <a:latin typeface="Times New Roman"/>
              </a:rPr>
              <a:t>• write a review and check your SPaG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Pearson Review Writing Task</a:t>
            </a:r>
          </a:p>
        </p:txBody>
      </p:sp>
      <p:pic>
        <p:nvPicPr>
          <p:cNvPr id="5" name="Picture 4">
            <a:extLst>
              <a:ext uri="{FF2B5EF4-FFF2-40B4-BE49-F238E27FC236}">
                <a16:creationId xmlns:a16="http://schemas.microsoft.com/office/drawing/2014/main" id="{FA05C7A0-B270-70E9-43CD-6C852AEED06E}"/>
              </a:ext>
            </a:extLst>
          </p:cNvPr>
          <p:cNvPicPr>
            <a:picLocks noChangeAspect="1"/>
          </p:cNvPicPr>
          <p:nvPr/>
        </p:nvPicPr>
        <p:blipFill>
          <a:blip r:embed="rId2"/>
          <a:stretch>
            <a:fillRect/>
          </a:stretch>
        </p:blipFill>
        <p:spPr>
          <a:xfrm>
            <a:off x="1447419" y="1220611"/>
            <a:ext cx="7726078" cy="509086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What Is a Review?</a:t>
            </a:r>
          </a:p>
        </p:txBody>
      </p:sp>
      <p:sp>
        <p:nvSpPr>
          <p:cNvPr id="3" name="TextBox 2"/>
          <p:cNvSpPr txBox="1"/>
          <p:nvPr/>
        </p:nvSpPr>
        <p:spPr>
          <a:xfrm>
            <a:off x="841248" y="1298448"/>
            <a:ext cx="10104120" cy="4983480"/>
          </a:xfrm>
          <a:prstGeom prst="rect">
            <a:avLst/>
          </a:prstGeom>
          <a:noFill/>
        </p:spPr>
        <p:txBody>
          <a:bodyPr wrap="square">
            <a:normAutofit/>
          </a:bodyPr>
          <a:lstStyle/>
          <a:p>
            <a:pPr>
              <a:lnSpc>
                <a:spcPct val="104000"/>
              </a:lnSpc>
              <a:spcAft>
                <a:spcPts val="500"/>
              </a:spcAft>
            </a:pPr>
            <a:r>
              <a:rPr sz="2300" b="1">
                <a:solidFill>
                  <a:srgbClr val="000000"/>
                </a:solidFill>
                <a:latin typeface="Times New Roman"/>
              </a:rPr>
              <a:t>Definition: </a:t>
            </a:r>
            <a:r>
              <a:rPr sz="2300">
                <a:solidFill>
                  <a:srgbClr val="000000"/>
                </a:solidFill>
                <a:latin typeface="Times New Roman"/>
              </a:rPr>
              <a:t>A review is a piece of writing that describes something and gives your opinion about it.</a:t>
            </a:r>
          </a:p>
          <a:p>
            <a:pPr>
              <a:lnSpc>
                <a:spcPct val="104000"/>
              </a:lnSpc>
              <a:spcAft>
                <a:spcPts val="500"/>
              </a:spcAft>
            </a:pPr>
            <a:r>
              <a:rPr sz="2300">
                <a:solidFill>
                  <a:srgbClr val="000000"/>
                </a:solidFill>
                <a:latin typeface="Times New Roman"/>
              </a:rPr>
              <a:t>You may write a review about a place, service, product, film, book, restaurant or event.</a:t>
            </a:r>
          </a:p>
          <a:p>
            <a:pPr>
              <a:lnSpc>
                <a:spcPct val="104000"/>
              </a:lnSpc>
              <a:spcAft>
                <a:spcPts val="500"/>
              </a:spcAft>
            </a:pPr>
            <a:r>
              <a:rPr sz="2700" b="1">
                <a:solidFill>
                  <a:srgbClr val="000000"/>
                </a:solidFill>
                <a:latin typeface="Times New Roman"/>
              </a:rPr>
              <a:t>A good review should:</a:t>
            </a:r>
          </a:p>
          <a:p>
            <a:pPr>
              <a:lnSpc>
                <a:spcPct val="104000"/>
              </a:lnSpc>
              <a:spcAft>
                <a:spcPts val="500"/>
              </a:spcAft>
            </a:pPr>
            <a:r>
              <a:rPr sz="2200" b="0">
                <a:solidFill>
                  <a:srgbClr val="000000"/>
                </a:solidFill>
                <a:latin typeface="Times New Roman"/>
              </a:rPr>
              <a:t>• give clear information</a:t>
            </a:r>
          </a:p>
          <a:p>
            <a:pPr>
              <a:lnSpc>
                <a:spcPct val="104000"/>
              </a:lnSpc>
              <a:spcAft>
                <a:spcPts val="500"/>
              </a:spcAft>
            </a:pPr>
            <a:r>
              <a:rPr sz="2200" b="0">
                <a:solidFill>
                  <a:srgbClr val="000000"/>
                </a:solidFill>
                <a:latin typeface="Times New Roman"/>
              </a:rPr>
              <a:t>• describe important details</a:t>
            </a:r>
          </a:p>
          <a:p>
            <a:pPr>
              <a:lnSpc>
                <a:spcPct val="104000"/>
              </a:lnSpc>
              <a:spcAft>
                <a:spcPts val="500"/>
              </a:spcAft>
            </a:pPr>
            <a:r>
              <a:rPr sz="2200" b="0">
                <a:solidFill>
                  <a:srgbClr val="000000"/>
                </a:solidFill>
                <a:latin typeface="Times New Roman"/>
              </a:rPr>
              <a:t>• include your opinion</a:t>
            </a:r>
          </a:p>
          <a:p>
            <a:pPr>
              <a:lnSpc>
                <a:spcPct val="104000"/>
              </a:lnSpc>
              <a:spcAft>
                <a:spcPts val="500"/>
              </a:spcAft>
            </a:pPr>
            <a:r>
              <a:rPr sz="2200" b="0">
                <a:solidFill>
                  <a:srgbClr val="000000"/>
                </a:solidFill>
                <a:latin typeface="Times New Roman"/>
              </a:rPr>
              <a:t>• explain your reasons</a:t>
            </a:r>
          </a:p>
          <a:p>
            <a:pPr>
              <a:lnSpc>
                <a:spcPct val="104000"/>
              </a:lnSpc>
              <a:spcAft>
                <a:spcPts val="500"/>
              </a:spcAft>
            </a:pPr>
            <a:r>
              <a:rPr sz="2200" b="0">
                <a:solidFill>
                  <a:srgbClr val="000000"/>
                </a:solidFill>
                <a:latin typeface="Times New Roman"/>
              </a:rPr>
              <a:t>• help the reader decide what they think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Purpose and Audience</a:t>
            </a:r>
          </a:p>
        </p:txBody>
      </p:sp>
      <p:sp>
        <p:nvSpPr>
          <p:cNvPr id="3" name="TextBox 2"/>
          <p:cNvSpPr txBox="1"/>
          <p:nvPr/>
        </p:nvSpPr>
        <p:spPr>
          <a:xfrm>
            <a:off x="841248" y="1307592"/>
            <a:ext cx="10104120" cy="4983480"/>
          </a:xfrm>
          <a:prstGeom prst="rect">
            <a:avLst/>
          </a:prstGeom>
          <a:noFill/>
        </p:spPr>
        <p:txBody>
          <a:bodyPr wrap="square">
            <a:normAutofit/>
          </a:bodyPr>
          <a:lstStyle/>
          <a:p>
            <a:pPr>
              <a:lnSpc>
                <a:spcPct val="104000"/>
              </a:lnSpc>
              <a:spcAft>
                <a:spcPts val="500"/>
              </a:spcAft>
            </a:pPr>
            <a:r>
              <a:rPr sz="2700" b="1">
                <a:solidFill>
                  <a:srgbClr val="000000"/>
                </a:solidFill>
                <a:latin typeface="Times New Roman"/>
              </a:rPr>
              <a:t>Purpose</a:t>
            </a:r>
          </a:p>
          <a:p>
            <a:pPr>
              <a:lnSpc>
                <a:spcPct val="104000"/>
              </a:lnSpc>
              <a:spcAft>
                <a:spcPts val="500"/>
              </a:spcAft>
            </a:pPr>
            <a:r>
              <a:rPr sz="2300" b="0">
                <a:solidFill>
                  <a:srgbClr val="000000"/>
                </a:solidFill>
                <a:latin typeface="Times New Roman"/>
              </a:rPr>
              <a:t>• to inform readers about something</a:t>
            </a:r>
          </a:p>
          <a:p>
            <a:pPr>
              <a:lnSpc>
                <a:spcPct val="104000"/>
              </a:lnSpc>
              <a:spcAft>
                <a:spcPts val="500"/>
              </a:spcAft>
            </a:pPr>
            <a:r>
              <a:rPr sz="2300" b="0">
                <a:solidFill>
                  <a:srgbClr val="000000"/>
                </a:solidFill>
                <a:latin typeface="Times New Roman"/>
              </a:rPr>
              <a:t>• to describe positive and/or negative points</a:t>
            </a:r>
          </a:p>
          <a:p>
            <a:pPr>
              <a:lnSpc>
                <a:spcPct val="104000"/>
              </a:lnSpc>
              <a:spcAft>
                <a:spcPts val="500"/>
              </a:spcAft>
            </a:pPr>
            <a:r>
              <a:rPr sz="2300" b="0">
                <a:solidFill>
                  <a:srgbClr val="000000"/>
                </a:solidFill>
                <a:latin typeface="Times New Roman"/>
              </a:rPr>
              <a:t>• to give your opinion with reasons</a:t>
            </a:r>
          </a:p>
          <a:p>
            <a:pPr>
              <a:lnSpc>
                <a:spcPct val="104000"/>
              </a:lnSpc>
              <a:spcAft>
                <a:spcPts val="500"/>
              </a:spcAft>
            </a:pPr>
            <a:r>
              <a:rPr sz="2300" b="0">
                <a:solidFill>
                  <a:srgbClr val="000000"/>
                </a:solidFill>
                <a:latin typeface="Times New Roman"/>
              </a:rPr>
              <a:t>• to recommend or not recommend something</a:t>
            </a:r>
          </a:p>
          <a:p>
            <a:pPr>
              <a:lnSpc>
                <a:spcPct val="104000"/>
              </a:lnSpc>
              <a:spcAft>
                <a:spcPts val="500"/>
              </a:spcAft>
            </a:pPr>
            <a:r>
              <a:rPr sz="2700" b="1">
                <a:solidFill>
                  <a:srgbClr val="000000"/>
                </a:solidFill>
                <a:latin typeface="Times New Roman"/>
              </a:rPr>
              <a:t>Audience</a:t>
            </a:r>
          </a:p>
          <a:p>
            <a:pPr>
              <a:lnSpc>
                <a:spcPct val="104000"/>
              </a:lnSpc>
              <a:spcAft>
                <a:spcPts val="500"/>
              </a:spcAft>
            </a:pPr>
            <a:r>
              <a:rPr sz="2300" b="0">
                <a:solidFill>
                  <a:srgbClr val="000000"/>
                </a:solidFill>
                <a:latin typeface="Times New Roman"/>
              </a:rPr>
              <a:t>• For this task, the review is for a community website.</a:t>
            </a:r>
          </a:p>
          <a:p>
            <a:pPr>
              <a:lnSpc>
                <a:spcPct val="104000"/>
              </a:lnSpc>
              <a:spcAft>
                <a:spcPts val="500"/>
              </a:spcAft>
            </a:pPr>
            <a:r>
              <a:rPr sz="2300" b="0">
                <a:solidFill>
                  <a:srgbClr val="000000"/>
                </a:solidFill>
                <a:latin typeface="Times New Roman"/>
              </a:rPr>
              <a:t>• The language should be clear, polite and suitable for public readers.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Pearson Review Template</a:t>
            </a:r>
          </a:p>
        </p:txBody>
      </p:sp>
      <p:sp>
        <p:nvSpPr>
          <p:cNvPr id="3" name="TextBox 2"/>
          <p:cNvSpPr txBox="1"/>
          <p:nvPr/>
        </p:nvSpPr>
        <p:spPr>
          <a:xfrm>
            <a:off x="841248" y="1307592"/>
            <a:ext cx="10104120" cy="4983480"/>
          </a:xfrm>
          <a:prstGeom prst="rect">
            <a:avLst/>
          </a:prstGeom>
          <a:noFill/>
        </p:spPr>
        <p:txBody>
          <a:bodyPr wrap="square">
            <a:normAutofit/>
          </a:bodyPr>
          <a:lstStyle/>
          <a:p>
            <a:pPr>
              <a:lnSpc>
                <a:spcPct val="104000"/>
              </a:lnSpc>
              <a:spcAft>
                <a:spcPts val="500"/>
              </a:spcAft>
            </a:pPr>
            <a:r>
              <a:rPr sz="2600" b="1">
                <a:solidFill>
                  <a:srgbClr val="000000"/>
                </a:solidFill>
                <a:latin typeface="Times New Roman"/>
              </a:rPr>
              <a:t>The Pearson writing frame is divided into these parts:</a:t>
            </a:r>
          </a:p>
          <a:p>
            <a:pPr>
              <a:lnSpc>
                <a:spcPct val="104000"/>
              </a:lnSpc>
              <a:spcAft>
                <a:spcPts val="500"/>
              </a:spcAft>
            </a:pPr>
            <a:r>
              <a:rPr sz="2200" b="1">
                <a:solidFill>
                  <a:srgbClr val="000000"/>
                </a:solidFill>
                <a:latin typeface="Times New Roman"/>
              </a:rPr>
              <a:t>• Headline / Title</a:t>
            </a:r>
          </a:p>
          <a:p>
            <a:pPr>
              <a:lnSpc>
                <a:spcPct val="104000"/>
              </a:lnSpc>
              <a:spcAft>
                <a:spcPts val="500"/>
              </a:spcAft>
            </a:pPr>
            <a:r>
              <a:rPr sz="2200" b="0">
                <a:solidFill>
                  <a:srgbClr val="000000"/>
                </a:solidFill>
                <a:latin typeface="Times New Roman"/>
              </a:rPr>
              <a:t>• Introductory paragraph: What is the place called? Where is it? How often do you use it?</a:t>
            </a:r>
          </a:p>
          <a:p>
            <a:pPr>
              <a:lnSpc>
                <a:spcPct val="104000"/>
              </a:lnSpc>
              <a:spcAft>
                <a:spcPts val="500"/>
              </a:spcAft>
            </a:pPr>
            <a:r>
              <a:rPr sz="2200" b="0">
                <a:solidFill>
                  <a:srgbClr val="000000"/>
                </a:solidFill>
                <a:latin typeface="Times New Roman"/>
              </a:rPr>
              <a:t>• Describe the food</a:t>
            </a:r>
          </a:p>
          <a:p>
            <a:pPr>
              <a:lnSpc>
                <a:spcPct val="104000"/>
              </a:lnSpc>
              <a:spcAft>
                <a:spcPts val="500"/>
              </a:spcAft>
            </a:pPr>
            <a:r>
              <a:rPr sz="2200" b="0">
                <a:solidFill>
                  <a:srgbClr val="000000"/>
                </a:solidFill>
                <a:latin typeface="Times New Roman"/>
              </a:rPr>
              <a:t>• Describe the staff and service</a:t>
            </a:r>
          </a:p>
          <a:p>
            <a:pPr>
              <a:lnSpc>
                <a:spcPct val="104000"/>
              </a:lnSpc>
              <a:spcAft>
                <a:spcPts val="500"/>
              </a:spcAft>
            </a:pPr>
            <a:r>
              <a:rPr sz="2200" b="0">
                <a:solidFill>
                  <a:srgbClr val="000000"/>
                </a:solidFill>
                <a:latin typeface="Times New Roman"/>
              </a:rPr>
              <a:t>• Explain why you like this place</a:t>
            </a:r>
          </a:p>
          <a:p>
            <a:pPr>
              <a:lnSpc>
                <a:spcPct val="104000"/>
              </a:lnSpc>
              <a:spcAft>
                <a:spcPts val="500"/>
              </a:spcAft>
            </a:pPr>
            <a:r>
              <a:rPr sz="2200" b="0">
                <a:solidFill>
                  <a:srgbClr val="000000"/>
                </a:solidFill>
                <a:latin typeface="Times New Roman"/>
              </a:rPr>
              <a:t>• Conclusion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Explaining the Layout</a:t>
            </a:r>
          </a:p>
        </p:txBody>
      </p:sp>
      <p:sp>
        <p:nvSpPr>
          <p:cNvPr id="3" name="TextBox 2"/>
          <p:cNvSpPr txBox="1"/>
          <p:nvPr/>
        </p:nvSpPr>
        <p:spPr>
          <a:xfrm>
            <a:off x="841248" y="1261872"/>
            <a:ext cx="10104120" cy="4983480"/>
          </a:xfrm>
          <a:prstGeom prst="rect">
            <a:avLst/>
          </a:prstGeom>
          <a:noFill/>
        </p:spPr>
        <p:txBody>
          <a:bodyPr wrap="square">
            <a:normAutofit/>
          </a:bodyPr>
          <a:lstStyle/>
          <a:p>
            <a:pPr>
              <a:lnSpc>
                <a:spcPct val="104000"/>
              </a:lnSpc>
              <a:spcAft>
                <a:spcPts val="500"/>
              </a:spcAft>
            </a:pPr>
            <a:r>
              <a:rPr sz="2400" b="1">
                <a:solidFill>
                  <a:srgbClr val="000000"/>
                </a:solidFill>
                <a:latin typeface="Times New Roman"/>
              </a:rPr>
              <a:t>Headline / Title: </a:t>
            </a:r>
            <a:r>
              <a:rPr sz="2400">
                <a:solidFill>
                  <a:srgbClr val="000000"/>
                </a:solidFill>
                <a:latin typeface="Times New Roman"/>
              </a:rPr>
              <a:t>make it clear and interesting.</a:t>
            </a:r>
          </a:p>
          <a:p>
            <a:pPr>
              <a:lnSpc>
                <a:spcPct val="104000"/>
              </a:lnSpc>
              <a:spcAft>
                <a:spcPts val="500"/>
              </a:spcAft>
            </a:pPr>
            <a:r>
              <a:rPr sz="2400" b="1">
                <a:solidFill>
                  <a:srgbClr val="000000"/>
                </a:solidFill>
                <a:latin typeface="Times New Roman"/>
              </a:rPr>
              <a:t>Introduction: </a:t>
            </a:r>
            <a:r>
              <a:rPr sz="2400">
                <a:solidFill>
                  <a:srgbClr val="000000"/>
                </a:solidFill>
                <a:latin typeface="Times New Roman"/>
              </a:rPr>
              <a:t>name the place, say where it is and how often you use it.</a:t>
            </a:r>
          </a:p>
          <a:p>
            <a:pPr>
              <a:lnSpc>
                <a:spcPct val="104000"/>
              </a:lnSpc>
              <a:spcAft>
                <a:spcPts val="500"/>
              </a:spcAft>
            </a:pPr>
            <a:r>
              <a:rPr sz="2400" b="1">
                <a:solidFill>
                  <a:srgbClr val="000000"/>
                </a:solidFill>
                <a:latin typeface="Times New Roman"/>
              </a:rPr>
              <a:t>Food: </a:t>
            </a:r>
            <a:r>
              <a:rPr sz="2400">
                <a:solidFill>
                  <a:srgbClr val="000000"/>
                </a:solidFill>
                <a:latin typeface="Times New Roman"/>
              </a:rPr>
              <a:t>describe quality, taste, price, choice and portion size.</a:t>
            </a:r>
          </a:p>
          <a:p>
            <a:pPr>
              <a:lnSpc>
                <a:spcPct val="104000"/>
              </a:lnSpc>
              <a:spcAft>
                <a:spcPts val="500"/>
              </a:spcAft>
            </a:pPr>
            <a:r>
              <a:rPr sz="2400" b="1">
                <a:solidFill>
                  <a:srgbClr val="000000"/>
                </a:solidFill>
                <a:latin typeface="Times New Roman"/>
              </a:rPr>
              <a:t>Staff and service: </a:t>
            </a:r>
            <a:r>
              <a:rPr sz="2400">
                <a:solidFill>
                  <a:srgbClr val="000000"/>
                </a:solidFill>
                <a:latin typeface="Times New Roman"/>
              </a:rPr>
              <a:t>describe how staff behave and how quickly customers are served.</a:t>
            </a:r>
          </a:p>
          <a:p>
            <a:pPr>
              <a:lnSpc>
                <a:spcPct val="104000"/>
              </a:lnSpc>
              <a:spcAft>
                <a:spcPts val="500"/>
              </a:spcAft>
            </a:pPr>
            <a:r>
              <a:rPr sz="2400" b="1">
                <a:solidFill>
                  <a:srgbClr val="000000"/>
                </a:solidFill>
                <a:latin typeface="Times New Roman"/>
              </a:rPr>
              <a:t>Opinion and reasons: </a:t>
            </a:r>
            <a:r>
              <a:rPr sz="2400">
                <a:solidFill>
                  <a:srgbClr val="000000"/>
                </a:solidFill>
                <a:latin typeface="Times New Roman"/>
              </a:rPr>
              <a:t>explain why you like or dislike the place.</a:t>
            </a:r>
          </a:p>
          <a:p>
            <a:pPr>
              <a:lnSpc>
                <a:spcPct val="104000"/>
              </a:lnSpc>
              <a:spcAft>
                <a:spcPts val="500"/>
              </a:spcAft>
            </a:pPr>
            <a:r>
              <a:rPr sz="2400" b="1">
                <a:solidFill>
                  <a:srgbClr val="000000"/>
                </a:solidFill>
                <a:latin typeface="Times New Roman"/>
              </a:rPr>
              <a:t>Conclusion: </a:t>
            </a:r>
            <a:r>
              <a:rPr sz="2400">
                <a:solidFill>
                  <a:srgbClr val="000000"/>
                </a:solidFill>
                <a:latin typeface="Times New Roman"/>
              </a:rPr>
              <a:t>finish with a recommendation or final opinion.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Useful Review Language</a:t>
            </a:r>
          </a:p>
        </p:txBody>
      </p:sp>
      <p:sp>
        <p:nvSpPr>
          <p:cNvPr id="3" name="TextBox 2"/>
          <p:cNvSpPr txBox="1"/>
          <p:nvPr/>
        </p:nvSpPr>
        <p:spPr>
          <a:xfrm>
            <a:off x="841248" y="1243584"/>
            <a:ext cx="10104120" cy="4983480"/>
          </a:xfrm>
          <a:prstGeom prst="rect">
            <a:avLst/>
          </a:prstGeom>
          <a:noFill/>
        </p:spPr>
        <p:txBody>
          <a:bodyPr wrap="square">
            <a:normAutofit/>
          </a:bodyPr>
          <a:lstStyle/>
          <a:p>
            <a:pPr>
              <a:lnSpc>
                <a:spcPct val="104000"/>
              </a:lnSpc>
              <a:spcAft>
                <a:spcPts val="500"/>
              </a:spcAft>
            </a:pPr>
            <a:r>
              <a:rPr sz="2700" b="1">
                <a:solidFill>
                  <a:srgbClr val="000000"/>
                </a:solidFill>
                <a:latin typeface="Times New Roman"/>
              </a:rPr>
              <a:t>Useful phrases:</a:t>
            </a:r>
          </a:p>
          <a:p>
            <a:pPr>
              <a:lnSpc>
                <a:spcPct val="104000"/>
              </a:lnSpc>
              <a:spcAft>
                <a:spcPts val="500"/>
              </a:spcAft>
            </a:pPr>
            <a:r>
              <a:rPr sz="2300" b="0">
                <a:solidFill>
                  <a:srgbClr val="000000"/>
                </a:solidFill>
                <a:latin typeface="Times New Roman"/>
              </a:rPr>
              <a:t>• My favourite place to buy takeaway food is...</a:t>
            </a:r>
          </a:p>
          <a:p>
            <a:pPr>
              <a:lnSpc>
                <a:spcPct val="104000"/>
              </a:lnSpc>
              <a:spcAft>
                <a:spcPts val="500"/>
              </a:spcAft>
            </a:pPr>
            <a:r>
              <a:rPr sz="2300" b="0">
                <a:solidFill>
                  <a:srgbClr val="000000"/>
                </a:solidFill>
                <a:latin typeface="Times New Roman"/>
              </a:rPr>
              <a:t>• It is located...</a:t>
            </a:r>
          </a:p>
          <a:p>
            <a:pPr>
              <a:lnSpc>
                <a:spcPct val="104000"/>
              </a:lnSpc>
              <a:spcAft>
                <a:spcPts val="500"/>
              </a:spcAft>
            </a:pPr>
            <a:r>
              <a:rPr sz="2300" b="0">
                <a:solidFill>
                  <a:srgbClr val="000000"/>
                </a:solidFill>
                <a:latin typeface="Times New Roman"/>
              </a:rPr>
              <a:t>• I usually go there...</a:t>
            </a:r>
          </a:p>
          <a:p>
            <a:pPr>
              <a:lnSpc>
                <a:spcPct val="104000"/>
              </a:lnSpc>
              <a:spcAft>
                <a:spcPts val="500"/>
              </a:spcAft>
            </a:pPr>
            <a:r>
              <a:rPr sz="2300" b="0">
                <a:solidFill>
                  <a:srgbClr val="000000"/>
                </a:solidFill>
                <a:latin typeface="Times New Roman"/>
              </a:rPr>
              <a:t>• The food is...</a:t>
            </a:r>
          </a:p>
          <a:p>
            <a:pPr>
              <a:lnSpc>
                <a:spcPct val="104000"/>
              </a:lnSpc>
              <a:spcAft>
                <a:spcPts val="500"/>
              </a:spcAft>
            </a:pPr>
            <a:r>
              <a:rPr sz="2300" b="0">
                <a:solidFill>
                  <a:srgbClr val="000000"/>
                </a:solidFill>
                <a:latin typeface="Times New Roman"/>
              </a:rPr>
              <a:t>• The staff are...</a:t>
            </a:r>
          </a:p>
          <a:p>
            <a:pPr>
              <a:lnSpc>
                <a:spcPct val="104000"/>
              </a:lnSpc>
              <a:spcAft>
                <a:spcPts val="500"/>
              </a:spcAft>
            </a:pPr>
            <a:r>
              <a:rPr sz="2300" b="0">
                <a:solidFill>
                  <a:srgbClr val="000000"/>
                </a:solidFill>
                <a:latin typeface="Times New Roman"/>
              </a:rPr>
              <a:t>• The service is...</a:t>
            </a:r>
          </a:p>
          <a:p>
            <a:pPr>
              <a:lnSpc>
                <a:spcPct val="104000"/>
              </a:lnSpc>
              <a:spcAft>
                <a:spcPts val="500"/>
              </a:spcAft>
            </a:pPr>
            <a:r>
              <a:rPr sz="2300" b="0">
                <a:solidFill>
                  <a:srgbClr val="000000"/>
                </a:solidFill>
                <a:latin typeface="Times New Roman"/>
              </a:rPr>
              <a:t>• I would recommend this place because...</a:t>
            </a:r>
          </a:p>
          <a:p>
            <a:pPr>
              <a:lnSpc>
                <a:spcPct val="104000"/>
              </a:lnSpc>
              <a:spcAft>
                <a:spcPts val="500"/>
              </a:spcAft>
            </a:pPr>
            <a:r>
              <a:rPr sz="2300" b="1">
                <a:solidFill>
                  <a:srgbClr val="000000"/>
                </a:solidFill>
                <a:latin typeface="Times New Roman"/>
              </a:rPr>
              <a:t>Use describing words such as fresh, tasty, polite, helpful, quick, clean, expensive or good value.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Model Review</a:t>
            </a:r>
          </a:p>
        </p:txBody>
      </p:sp>
      <p:sp>
        <p:nvSpPr>
          <p:cNvPr id="3" name="TextBox 2"/>
          <p:cNvSpPr txBox="1"/>
          <p:nvPr/>
        </p:nvSpPr>
        <p:spPr>
          <a:xfrm>
            <a:off x="841248" y="1225296"/>
            <a:ext cx="10104120" cy="5449824"/>
          </a:xfrm>
          <a:prstGeom prst="rect">
            <a:avLst/>
          </a:prstGeom>
          <a:noFill/>
        </p:spPr>
        <p:txBody>
          <a:bodyPr wrap="square">
            <a:normAutofit/>
          </a:bodyPr>
          <a:lstStyle/>
          <a:p>
            <a:pPr>
              <a:lnSpc>
                <a:spcPct val="104000"/>
              </a:lnSpc>
              <a:spcAft>
                <a:spcPts val="500"/>
              </a:spcAft>
            </a:pPr>
            <a:r>
              <a:rPr sz="2000" b="1" dirty="0">
                <a:solidFill>
                  <a:srgbClr val="000000"/>
                </a:solidFill>
                <a:latin typeface="Times New Roman"/>
              </a:rPr>
              <a:t>Green Grill Takeaway: A Local </a:t>
            </a:r>
            <a:r>
              <a:rPr sz="2000" b="1" dirty="0" err="1">
                <a:solidFill>
                  <a:srgbClr val="000000"/>
                </a:solidFill>
                <a:latin typeface="Times New Roman"/>
              </a:rPr>
              <a:t>Favourite</a:t>
            </a:r>
            <a:endParaRPr sz="2000" b="1" dirty="0">
              <a:solidFill>
                <a:srgbClr val="000000"/>
              </a:solidFill>
              <a:latin typeface="Times New Roman"/>
            </a:endParaRPr>
          </a:p>
          <a:p>
            <a:pPr>
              <a:lnSpc>
                <a:spcPct val="104000"/>
              </a:lnSpc>
              <a:spcAft>
                <a:spcPts val="500"/>
              </a:spcAft>
            </a:pPr>
            <a:r>
              <a:rPr sz="2000" dirty="0">
                <a:solidFill>
                  <a:srgbClr val="000000"/>
                </a:solidFill>
                <a:latin typeface="Times New Roman"/>
              </a:rPr>
              <a:t>My </a:t>
            </a:r>
            <a:r>
              <a:rPr sz="2000" dirty="0" err="1">
                <a:solidFill>
                  <a:srgbClr val="000000"/>
                </a:solidFill>
                <a:latin typeface="Times New Roman"/>
              </a:rPr>
              <a:t>favourite</a:t>
            </a:r>
            <a:r>
              <a:rPr sz="2000" dirty="0">
                <a:solidFill>
                  <a:srgbClr val="000000"/>
                </a:solidFill>
                <a:latin typeface="Times New Roman"/>
              </a:rPr>
              <a:t> place to buy takeaway food is Green Grill, which is on High Road near the library. I usually go there once or twice a month, especially when my family wants a quick meal at the weekend.</a:t>
            </a:r>
          </a:p>
          <a:p>
            <a:pPr>
              <a:lnSpc>
                <a:spcPct val="104000"/>
              </a:lnSpc>
              <a:spcAft>
                <a:spcPts val="500"/>
              </a:spcAft>
            </a:pPr>
            <a:r>
              <a:rPr sz="2000" dirty="0">
                <a:solidFill>
                  <a:srgbClr val="000000"/>
                </a:solidFill>
                <a:latin typeface="Times New Roman"/>
              </a:rPr>
              <a:t>The food is fresh, tasty and good value for money. My </a:t>
            </a:r>
            <a:r>
              <a:rPr sz="2000" dirty="0" err="1">
                <a:solidFill>
                  <a:srgbClr val="000000"/>
                </a:solidFill>
                <a:latin typeface="Times New Roman"/>
              </a:rPr>
              <a:t>favourite</a:t>
            </a:r>
            <a:r>
              <a:rPr sz="2000" dirty="0">
                <a:solidFill>
                  <a:srgbClr val="000000"/>
                </a:solidFill>
                <a:latin typeface="Times New Roman"/>
              </a:rPr>
              <a:t> dish is the grilled chicken wrap because it is warm, filling and full of </a:t>
            </a:r>
            <a:r>
              <a:rPr sz="2000" dirty="0" err="1">
                <a:solidFill>
                  <a:srgbClr val="000000"/>
                </a:solidFill>
                <a:latin typeface="Times New Roman"/>
              </a:rPr>
              <a:t>flavour</a:t>
            </a:r>
            <a:r>
              <a:rPr sz="2000" dirty="0">
                <a:solidFill>
                  <a:srgbClr val="000000"/>
                </a:solidFill>
                <a:latin typeface="Times New Roman"/>
              </a:rPr>
              <a:t>. They also sell burgers, rice boxes and chips, so there is something for everyone. The portions are generous, and the food is always packed neatly, which makes the meal easy to carry home.</a:t>
            </a:r>
          </a:p>
          <a:p>
            <a:pPr>
              <a:lnSpc>
                <a:spcPct val="104000"/>
              </a:lnSpc>
              <a:spcAft>
                <a:spcPts val="500"/>
              </a:spcAft>
            </a:pPr>
            <a:r>
              <a:rPr sz="2000" dirty="0">
                <a:solidFill>
                  <a:srgbClr val="000000"/>
                </a:solidFill>
                <a:latin typeface="Times New Roman"/>
              </a:rPr>
              <a:t>The staff are polite and helpful. They speak clearly, answer questions about the menu and serve customers quite quickly, even when the shop is busy. The service feels </a:t>
            </a:r>
            <a:r>
              <a:rPr sz="2000" dirty="0" err="1">
                <a:solidFill>
                  <a:srgbClr val="000000"/>
                </a:solidFill>
                <a:latin typeface="Times New Roman"/>
              </a:rPr>
              <a:t>organised</a:t>
            </a:r>
            <a:r>
              <a:rPr sz="2000" dirty="0">
                <a:solidFill>
                  <a:srgbClr val="000000"/>
                </a:solidFill>
                <a:latin typeface="Times New Roman"/>
              </a:rPr>
              <a:t> because the orders are taken carefully and the waiting time is usually short.</a:t>
            </a:r>
          </a:p>
          <a:p>
            <a:pPr>
              <a:lnSpc>
                <a:spcPct val="104000"/>
              </a:lnSpc>
              <a:spcAft>
                <a:spcPts val="500"/>
              </a:spcAft>
            </a:pPr>
            <a:r>
              <a:rPr sz="2000" dirty="0">
                <a:solidFill>
                  <a:srgbClr val="000000"/>
                </a:solidFill>
                <a:latin typeface="Times New Roman"/>
              </a:rPr>
              <a:t>I like Green Grill because the food is reliable and the place is clean. It is also close to my home, so it is convenient when I do not have time to cook. Overall, I would recommend Green Grill to people in the local area because it offers tasty food, friendly service and fair prices.</a:t>
            </a:r>
          </a:p>
          <a:p>
            <a:pPr>
              <a:lnSpc>
                <a:spcPct val="104000"/>
              </a:lnSpc>
              <a:spcAft>
                <a:spcPts val="500"/>
              </a:spcAft>
            </a:pPr>
            <a:r>
              <a:rPr sz="2000" b="1" dirty="0">
                <a:solidFill>
                  <a:srgbClr val="000000"/>
                </a:solidFill>
                <a:latin typeface="Times New Roman"/>
              </a:rPr>
              <a:t>Word count</a:t>
            </a:r>
            <a:r>
              <a:rPr sz="1700" b="1" dirty="0">
                <a:solidFill>
                  <a:srgbClr val="000000"/>
                </a:solidFill>
                <a:latin typeface="Times New Roman"/>
              </a:rPr>
              <a:t>: 201 words.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Check Your SPaG and Structure</a:t>
            </a:r>
          </a:p>
        </p:txBody>
      </p:sp>
      <p:sp>
        <p:nvSpPr>
          <p:cNvPr id="3" name="TextBox 2"/>
          <p:cNvSpPr txBox="1"/>
          <p:nvPr/>
        </p:nvSpPr>
        <p:spPr>
          <a:xfrm>
            <a:off x="841248" y="1225296"/>
            <a:ext cx="10104120" cy="4983480"/>
          </a:xfrm>
          <a:prstGeom prst="rect">
            <a:avLst/>
          </a:prstGeom>
          <a:noFill/>
        </p:spPr>
        <p:txBody>
          <a:bodyPr wrap="square">
            <a:normAutofit/>
          </a:bodyPr>
          <a:lstStyle/>
          <a:p>
            <a:pPr>
              <a:lnSpc>
                <a:spcPct val="104000"/>
              </a:lnSpc>
              <a:spcAft>
                <a:spcPts val="500"/>
              </a:spcAft>
            </a:pPr>
            <a:r>
              <a:rPr sz="2700" b="1">
                <a:solidFill>
                  <a:srgbClr val="000000"/>
                </a:solidFill>
                <a:latin typeface="Times New Roman"/>
              </a:rPr>
              <a:t>Before you finish, check:</a:t>
            </a:r>
          </a:p>
          <a:p>
            <a:pPr>
              <a:lnSpc>
                <a:spcPct val="104000"/>
              </a:lnSpc>
              <a:spcAft>
                <a:spcPts val="500"/>
              </a:spcAft>
            </a:pPr>
            <a:r>
              <a:rPr sz="2200" b="0">
                <a:solidFill>
                  <a:srgbClr val="000000"/>
                </a:solidFill>
                <a:latin typeface="Times New Roman"/>
              </a:rPr>
              <a:t>• Have I written a clear title?</a:t>
            </a:r>
          </a:p>
          <a:p>
            <a:pPr>
              <a:lnSpc>
                <a:spcPct val="104000"/>
              </a:lnSpc>
              <a:spcAft>
                <a:spcPts val="500"/>
              </a:spcAft>
            </a:pPr>
            <a:r>
              <a:rPr sz="2200" b="0">
                <a:solidFill>
                  <a:srgbClr val="000000"/>
                </a:solidFill>
                <a:latin typeface="Times New Roman"/>
              </a:rPr>
              <a:t>• Have I said where the place is and how often I use it?</a:t>
            </a:r>
          </a:p>
          <a:p>
            <a:pPr>
              <a:lnSpc>
                <a:spcPct val="104000"/>
              </a:lnSpc>
              <a:spcAft>
                <a:spcPts val="500"/>
              </a:spcAft>
            </a:pPr>
            <a:r>
              <a:rPr sz="2200" b="0">
                <a:solidFill>
                  <a:srgbClr val="000000"/>
                </a:solidFill>
                <a:latin typeface="Times New Roman"/>
              </a:rPr>
              <a:t>• Have I described the food?</a:t>
            </a:r>
          </a:p>
          <a:p>
            <a:pPr>
              <a:lnSpc>
                <a:spcPct val="104000"/>
              </a:lnSpc>
              <a:spcAft>
                <a:spcPts val="500"/>
              </a:spcAft>
            </a:pPr>
            <a:r>
              <a:rPr sz="2200" b="0">
                <a:solidFill>
                  <a:srgbClr val="000000"/>
                </a:solidFill>
                <a:latin typeface="Times New Roman"/>
              </a:rPr>
              <a:t>• Have I described the staff and service?</a:t>
            </a:r>
          </a:p>
          <a:p>
            <a:pPr>
              <a:lnSpc>
                <a:spcPct val="104000"/>
              </a:lnSpc>
              <a:spcAft>
                <a:spcPts val="500"/>
              </a:spcAft>
            </a:pPr>
            <a:r>
              <a:rPr sz="2200" b="0">
                <a:solidFill>
                  <a:srgbClr val="000000"/>
                </a:solidFill>
                <a:latin typeface="Times New Roman"/>
              </a:rPr>
              <a:t>• Have I given my opinion and reasons?</a:t>
            </a:r>
          </a:p>
          <a:p>
            <a:pPr>
              <a:lnSpc>
                <a:spcPct val="104000"/>
              </a:lnSpc>
              <a:spcAft>
                <a:spcPts val="500"/>
              </a:spcAft>
            </a:pPr>
            <a:r>
              <a:rPr sz="2200" b="0">
                <a:solidFill>
                  <a:srgbClr val="000000"/>
                </a:solidFill>
                <a:latin typeface="Times New Roman"/>
              </a:rPr>
              <a:t>• Have I included a conclusion?</a:t>
            </a:r>
          </a:p>
          <a:p>
            <a:pPr>
              <a:lnSpc>
                <a:spcPct val="104000"/>
              </a:lnSpc>
              <a:spcAft>
                <a:spcPts val="500"/>
              </a:spcAft>
            </a:pPr>
            <a:r>
              <a:rPr sz="2200" b="0">
                <a:solidFill>
                  <a:srgbClr val="000000"/>
                </a:solidFill>
                <a:latin typeface="Times New Roman"/>
              </a:rPr>
              <a:t>• Have I checked spelling, punctuation and grammar?</a:t>
            </a:r>
          </a:p>
          <a:p>
            <a:pPr>
              <a:lnSpc>
                <a:spcPct val="104000"/>
              </a:lnSpc>
              <a:spcAft>
                <a:spcPts val="500"/>
              </a:spcAft>
            </a:pPr>
            <a:r>
              <a:rPr sz="2200" b="0">
                <a:solidFill>
                  <a:srgbClr val="000000"/>
                </a:solidFill>
                <a:latin typeface="Times New Roman"/>
              </a:rPr>
              <a:t>• Have I written about 200 to 250 words?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Class Practice – Review Writing</a:t>
            </a:r>
          </a:p>
        </p:txBody>
      </p:sp>
      <p:sp>
        <p:nvSpPr>
          <p:cNvPr id="3" name="TextBox 2"/>
          <p:cNvSpPr txBox="1"/>
          <p:nvPr/>
        </p:nvSpPr>
        <p:spPr>
          <a:xfrm>
            <a:off x="841248" y="1188720"/>
            <a:ext cx="10104120" cy="4983480"/>
          </a:xfrm>
          <a:prstGeom prst="rect">
            <a:avLst/>
          </a:prstGeom>
          <a:noFill/>
        </p:spPr>
        <p:txBody>
          <a:bodyPr wrap="square">
            <a:normAutofit/>
          </a:bodyPr>
          <a:lstStyle/>
          <a:p>
            <a:pPr>
              <a:lnSpc>
                <a:spcPct val="104000"/>
              </a:lnSpc>
              <a:spcAft>
                <a:spcPts val="500"/>
              </a:spcAft>
            </a:pPr>
            <a:r>
              <a:rPr sz="2500" b="1">
                <a:solidFill>
                  <a:srgbClr val="000000"/>
                </a:solidFill>
                <a:latin typeface="Times New Roman"/>
              </a:rPr>
              <a:t>Your community website wants reviews of local places where people can spend free time.</a:t>
            </a:r>
          </a:p>
          <a:p>
            <a:pPr>
              <a:lnSpc>
                <a:spcPct val="104000"/>
              </a:lnSpc>
              <a:spcAft>
                <a:spcPts val="500"/>
              </a:spcAft>
            </a:pPr>
            <a:r>
              <a:rPr sz="2600" b="1">
                <a:solidFill>
                  <a:srgbClr val="000000"/>
                </a:solidFill>
                <a:latin typeface="Times New Roman"/>
              </a:rPr>
              <a:t>Write a review of a local park, library, leisure centre or community centre.</a:t>
            </a:r>
          </a:p>
          <a:p>
            <a:pPr>
              <a:lnSpc>
                <a:spcPct val="104000"/>
              </a:lnSpc>
              <a:spcAft>
                <a:spcPts val="500"/>
              </a:spcAft>
            </a:pPr>
            <a:r>
              <a:rPr sz="2500" b="1">
                <a:solidFill>
                  <a:srgbClr val="000000"/>
                </a:solidFill>
                <a:latin typeface="Times New Roman"/>
              </a:rPr>
              <a:t>In your review, you should:</a:t>
            </a:r>
          </a:p>
          <a:p>
            <a:pPr>
              <a:lnSpc>
                <a:spcPct val="104000"/>
              </a:lnSpc>
              <a:spcAft>
                <a:spcPts val="500"/>
              </a:spcAft>
            </a:pPr>
            <a:r>
              <a:rPr sz="2200" b="0">
                <a:solidFill>
                  <a:srgbClr val="000000"/>
                </a:solidFill>
                <a:latin typeface="Times New Roman"/>
              </a:rPr>
              <a:t>• say where the place is and how often you use it</a:t>
            </a:r>
          </a:p>
          <a:p>
            <a:pPr>
              <a:lnSpc>
                <a:spcPct val="104000"/>
              </a:lnSpc>
              <a:spcAft>
                <a:spcPts val="500"/>
              </a:spcAft>
            </a:pPr>
            <a:r>
              <a:rPr sz="2200" b="0">
                <a:solidFill>
                  <a:srgbClr val="000000"/>
                </a:solidFill>
                <a:latin typeface="Times New Roman"/>
              </a:rPr>
              <a:t>• describe what people can do there</a:t>
            </a:r>
          </a:p>
          <a:p>
            <a:pPr>
              <a:lnSpc>
                <a:spcPct val="104000"/>
              </a:lnSpc>
              <a:spcAft>
                <a:spcPts val="500"/>
              </a:spcAft>
            </a:pPr>
            <a:r>
              <a:rPr sz="2200" b="0">
                <a:solidFill>
                  <a:srgbClr val="000000"/>
                </a:solidFill>
                <a:latin typeface="Times New Roman"/>
              </a:rPr>
              <a:t>• describe the facilities, staff or atmosphere</a:t>
            </a:r>
          </a:p>
          <a:p>
            <a:pPr>
              <a:lnSpc>
                <a:spcPct val="104000"/>
              </a:lnSpc>
              <a:spcAft>
                <a:spcPts val="500"/>
              </a:spcAft>
            </a:pPr>
            <a:r>
              <a:rPr sz="2200" b="0">
                <a:solidFill>
                  <a:srgbClr val="000000"/>
                </a:solidFill>
                <a:latin typeface="Times New Roman"/>
              </a:rPr>
              <a:t>• explain why you like or dislike this place</a:t>
            </a:r>
          </a:p>
          <a:p>
            <a:pPr>
              <a:lnSpc>
                <a:spcPct val="104000"/>
              </a:lnSpc>
              <a:spcAft>
                <a:spcPts val="500"/>
              </a:spcAft>
            </a:pPr>
            <a:r>
              <a:rPr sz="2200" b="0">
                <a:solidFill>
                  <a:srgbClr val="000000"/>
                </a:solidFill>
                <a:latin typeface="Times New Roman"/>
              </a:rPr>
              <a:t>• finish with a recommendation</a:t>
            </a:r>
          </a:p>
          <a:p>
            <a:pPr>
              <a:lnSpc>
                <a:spcPct val="104000"/>
              </a:lnSpc>
              <a:spcAft>
                <a:spcPts val="500"/>
              </a:spcAft>
            </a:pPr>
            <a:r>
              <a:rPr sz="2600" b="1">
                <a:solidFill>
                  <a:srgbClr val="000000"/>
                </a:solidFill>
                <a:latin typeface="Times New Roman"/>
              </a:rPr>
              <a:t>Aim to write 200 to 250 words.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Homework – Review Writing</a:t>
            </a:r>
          </a:p>
        </p:txBody>
      </p:sp>
      <p:sp>
        <p:nvSpPr>
          <p:cNvPr id="3" name="TextBox 2"/>
          <p:cNvSpPr txBox="1"/>
          <p:nvPr/>
        </p:nvSpPr>
        <p:spPr>
          <a:xfrm>
            <a:off x="841248" y="1188720"/>
            <a:ext cx="10104120" cy="4983480"/>
          </a:xfrm>
          <a:prstGeom prst="rect">
            <a:avLst/>
          </a:prstGeom>
          <a:noFill/>
        </p:spPr>
        <p:txBody>
          <a:bodyPr wrap="square">
            <a:normAutofit/>
          </a:bodyPr>
          <a:lstStyle/>
          <a:p>
            <a:pPr>
              <a:lnSpc>
                <a:spcPct val="104000"/>
              </a:lnSpc>
              <a:spcAft>
                <a:spcPts val="500"/>
              </a:spcAft>
            </a:pPr>
            <a:r>
              <a:rPr sz="2500" b="1">
                <a:solidFill>
                  <a:srgbClr val="000000"/>
                </a:solidFill>
                <a:latin typeface="Times New Roman"/>
              </a:rPr>
              <a:t>A college website is asking learners to review useful learning resources.</a:t>
            </a:r>
          </a:p>
          <a:p>
            <a:pPr>
              <a:lnSpc>
                <a:spcPct val="104000"/>
              </a:lnSpc>
              <a:spcAft>
                <a:spcPts val="500"/>
              </a:spcAft>
            </a:pPr>
            <a:r>
              <a:rPr sz="2500" b="1">
                <a:solidFill>
                  <a:srgbClr val="000000"/>
                </a:solidFill>
                <a:latin typeface="Times New Roman"/>
              </a:rPr>
              <a:t>Write a review of a website, app, book or video channel that helps you learn English.</a:t>
            </a:r>
          </a:p>
          <a:p>
            <a:pPr>
              <a:lnSpc>
                <a:spcPct val="104000"/>
              </a:lnSpc>
              <a:spcAft>
                <a:spcPts val="500"/>
              </a:spcAft>
            </a:pPr>
            <a:r>
              <a:rPr sz="2500" b="1">
                <a:solidFill>
                  <a:srgbClr val="000000"/>
                </a:solidFill>
                <a:latin typeface="Times New Roman"/>
              </a:rPr>
              <a:t>In your review, you should:</a:t>
            </a:r>
          </a:p>
          <a:p>
            <a:pPr>
              <a:lnSpc>
                <a:spcPct val="104000"/>
              </a:lnSpc>
              <a:spcAft>
                <a:spcPts val="500"/>
              </a:spcAft>
            </a:pPr>
            <a:r>
              <a:rPr sz="2200" b="0">
                <a:solidFill>
                  <a:srgbClr val="000000"/>
                </a:solidFill>
                <a:latin typeface="Times New Roman"/>
              </a:rPr>
              <a:t>• say what the resource is and how often you use it</a:t>
            </a:r>
          </a:p>
          <a:p>
            <a:pPr>
              <a:lnSpc>
                <a:spcPct val="104000"/>
              </a:lnSpc>
              <a:spcAft>
                <a:spcPts val="500"/>
              </a:spcAft>
            </a:pPr>
            <a:r>
              <a:rPr sz="2200" b="0">
                <a:solidFill>
                  <a:srgbClr val="000000"/>
                </a:solidFill>
                <a:latin typeface="Times New Roman"/>
              </a:rPr>
              <a:t>• describe what it helps you learn</a:t>
            </a:r>
          </a:p>
          <a:p>
            <a:pPr>
              <a:lnSpc>
                <a:spcPct val="104000"/>
              </a:lnSpc>
              <a:spcAft>
                <a:spcPts val="500"/>
              </a:spcAft>
            </a:pPr>
            <a:r>
              <a:rPr sz="2200" b="0">
                <a:solidFill>
                  <a:srgbClr val="000000"/>
                </a:solidFill>
                <a:latin typeface="Times New Roman"/>
              </a:rPr>
              <a:t>• explain what is good about it</a:t>
            </a:r>
          </a:p>
          <a:p>
            <a:pPr>
              <a:lnSpc>
                <a:spcPct val="104000"/>
              </a:lnSpc>
              <a:spcAft>
                <a:spcPts val="500"/>
              </a:spcAft>
            </a:pPr>
            <a:r>
              <a:rPr sz="2200" b="0">
                <a:solidFill>
                  <a:srgbClr val="000000"/>
                </a:solidFill>
                <a:latin typeface="Times New Roman"/>
              </a:rPr>
              <a:t>• mention anything that could be improved</a:t>
            </a:r>
          </a:p>
          <a:p>
            <a:pPr>
              <a:lnSpc>
                <a:spcPct val="104000"/>
              </a:lnSpc>
              <a:spcAft>
                <a:spcPts val="500"/>
              </a:spcAft>
            </a:pPr>
            <a:r>
              <a:rPr sz="2200" b="0">
                <a:solidFill>
                  <a:srgbClr val="000000"/>
                </a:solidFill>
                <a:latin typeface="Times New Roman"/>
              </a:rPr>
              <a:t>• say whether you would recommend it to other learners</a:t>
            </a:r>
          </a:p>
          <a:p>
            <a:pPr>
              <a:lnSpc>
                <a:spcPct val="104000"/>
              </a:lnSpc>
              <a:spcAft>
                <a:spcPts val="500"/>
              </a:spcAft>
            </a:pPr>
            <a:r>
              <a:rPr sz="2600" b="1">
                <a:solidFill>
                  <a:srgbClr val="000000"/>
                </a:solidFill>
                <a:latin typeface="Times New Roman"/>
              </a:rPr>
              <a:t>Aim to write 200 to 250 words.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339</TotalTime>
  <Words>933</Words>
  <Application>Microsoft Office PowerPoint</Application>
  <PresentationFormat>Widescreen</PresentationFormat>
  <Paragraphs>92</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Times New Roman</vt:lpstr>
      <vt:lpstr>Office Theme</vt:lpstr>
      <vt:lpstr>Functional Skills English Level 1 Review Writing</vt:lpstr>
      <vt:lpstr>Session Aims</vt:lpstr>
      <vt:lpstr>Pearson Review Writing Task</vt:lpstr>
      <vt:lpstr>What Is a Review?</vt:lpstr>
      <vt:lpstr>Purpose and Audience</vt:lpstr>
      <vt:lpstr>Pearson Review Template</vt:lpstr>
      <vt:lpstr>Explaining the Layout</vt:lpstr>
      <vt:lpstr>Useful Review Language</vt:lpstr>
      <vt:lpstr>Model Review</vt:lpstr>
      <vt:lpstr>Check Your SPaG and Structure</vt:lpstr>
      <vt:lpstr>Class Practice – Review Writing</vt:lpstr>
      <vt:lpstr>Homework – Review Writing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Shama Qurashi</dc:creator>
  <cp:lastModifiedBy>Shama Qurashi</cp:lastModifiedBy>
  <cp:revision>11</cp:revision>
  <dcterms:created xsi:type="dcterms:W3CDTF">2025-06-03T17:54:40Z</dcterms:created>
  <dcterms:modified xsi:type="dcterms:W3CDTF">2026-08-25T23:48:49Z</dcterms:modified>
</cp:coreProperties>
</file>