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56" r:id="rId4"/>
    <p:sldId id="257" r:id="rId3"/>
    <p:sldId id="258" r:id="rId2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024" autoAdjust="0"/>
    <p:restoredTop sz="94660"/>
  </p:normalViewPr>
  <p:slideViewPr>
    <p:cSldViewPr snapToGrid="0">
      <p:cViewPr varScale="1">
        <p:scale>
          <a:sx n="74" d="100"/>
          <a:sy n="74" d="100"/>
        </p:scale>
        <p:origin x="811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3.xml"/><Relationship Id="rId3" Type="http://schemas.openxmlformats.org/officeDocument/2006/relationships/slide" Target="slides/slide2.xml"/><Relationship Id="rId4" Type="http://schemas.openxmlformats.org/officeDocument/2006/relationships/slide" Target="slides/slide1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5F42DD-19B6-45E4-9F84-04A08055352A}" type="datetimeFigureOut">
              <a:rPr lang="en-GB" smtClean="0"/>
              <a:t>06/09/2026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A3E0FA4-A40B-401D-83E2-2D1E39F4957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812161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C22555-DE9B-AEEF-759C-2756ABD6E2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6073D8E-F493-DC81-B589-B60A0C86E1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81D142-6015-ED63-7C15-538C1827028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06/09/2026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FEE2CE-4C8F-9DA8-2698-2AA93431C1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9191B2-CA80-E29F-35EB-F159720133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46912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F83F9E-987E-1A77-6787-D36122713F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85091"/>
            <a:ext cx="8933873" cy="90559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386417-A300-E5CA-330C-EED731F50A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93817"/>
            <a:ext cx="9035473" cy="368314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2D3904-3D2E-E5C7-B414-0F4031D61C7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06/09/2026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7BF4D4-7A77-53C6-234B-C44A79FBEA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541E90-2F47-3ED2-90AF-C21EDBCDCE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13421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4D4C74-959F-E2D8-6EF0-EAD26F7556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A305E7B-9661-695C-AFED-637C0E7994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FBB76D-C12F-2B65-0E36-E5F09723D8B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06/09/2026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8551CB-25F2-73DC-721E-D191F0C6B8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41E876-123F-AF57-A844-9440CF7E96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829865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1DB34A-D421-A661-15CE-57F90CCC36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85091"/>
            <a:ext cx="8933873" cy="90559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494F31-E0FA-6093-595C-3F7E11328CE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7A0D491-BFC9-F100-70D4-9CE33BA8788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DF7CB90-4DB7-BDBB-8A7F-FBE92CB4C9F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06/09/2026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365FFB2-8B55-77DF-4140-C1309A0648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94B5DEC-9939-7A6A-EE63-F714544539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84787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A348AC-D03F-38B3-C063-4EAEB6BF9E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D902DF-76AC-998E-8516-498F82CA4A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5F645B8-4BD0-394D-E608-CE360823A5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841CA34-317F-8D2F-63FB-6D3B6DF5BD5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FE9427E-4F3E-DB05-B45A-D52704189E7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8E18C63-B2B7-4C36-38DD-3F8BEF88B64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06/09/2026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8B06B58-FA0E-E1B9-53B1-DE61431795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0F6157E-A8D6-8FC2-0D76-E5C061DE22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25370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7ABCE6-05A7-CBCC-4DA2-9FBE11FCFA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85091"/>
            <a:ext cx="8933873" cy="90559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2B3ADFF-B61C-1C0D-0708-AB9767EF197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06/09/2026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30B493D-C55F-3962-DD24-58EC571E0B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710DDA7-9520-D04D-CC1F-4C4C643933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92446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472212C-D0F3-E6F9-9B61-2637ACFCBC2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06/09/2026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A46CF8A-22B3-6AC1-E3F3-B1F8C861CC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030059-D815-1D89-5DCB-2AEACA3584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810543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4701EC-532E-7C70-4AE8-35FE7938B7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853394D-CF62-E631-900F-B8C9544F6A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A28518-0B9A-92D6-5440-73876E1690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EADFA74-1865-5D9B-0419-26D8AC893BB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06/09/2026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BBD8011-1FD6-2B6A-3684-C3AA34A3D0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2C83997-6E48-CFAE-FDFD-73D80E646D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69255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69DCD7-F8AA-EC14-B3D8-14659EC342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F00AB6C-2D3E-4027-9FE1-5C3316B3FB8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00B026-3CF9-FA32-FED5-BB2121FF9D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AC1C9B-01DC-E149-A021-C7DCD23F456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06/09/2026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65E94F-2AC1-4B09-7F33-3FAD06AFFF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E690046-233A-405D-5FAC-048A88D3DB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344923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D7687E-86C6-018B-B4E3-45E2F2D029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85091"/>
            <a:ext cx="8933873" cy="905597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2016E89-E38E-D0C8-C364-F1F3442BF9C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2493817"/>
            <a:ext cx="9035473" cy="368314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DF9A2A-76DE-E3D4-5245-317CD25B477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06/09/2026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3C6FBF-AA26-B2EA-D50A-9E2FC8C70F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37A4F2-74D3-AE7C-07DE-DD0842A81F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8759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F59DD9B-6984-2859-2D2E-B9D481BEE3B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E7D3799-F73C-F51D-946A-FC2ACFD0FD6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F97758-8DD0-B754-3EB4-5295576193A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3B37EB3-8342-40F2-8654-D3577CCABAFB}" type="datetimeFigureOut">
              <a:rPr lang="en-GB" smtClean="0"/>
              <a:t>06/09/2026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D7815F-96E3-3E07-0FDA-D54E95082D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EB836F-8CB6-0B80-0A34-8141C0DF24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0E4053-A73F-42DE-B648-AAAA4927DA6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6910295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3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7F26CECA-7507-59ED-1F74-7267AE39E54B}"/>
              </a:ext>
            </a:extLst>
          </p:cNvPr>
          <p:cNvSpPr/>
          <p:nvPr userDrawn="1"/>
        </p:nvSpPr>
        <p:spPr>
          <a:xfrm>
            <a:off x="286327" y="230909"/>
            <a:ext cx="11647055" cy="6373091"/>
          </a:xfrm>
          <a:prstGeom prst="rect">
            <a:avLst/>
          </a:prstGeom>
          <a:noFill/>
          <a:ln w="38100">
            <a:solidFill>
              <a:srgbClr val="FFC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1" name="Picture 10" descr="A logo for a company&#10;&#10;AI-generated content may be incorrect.">
            <a:extLst>
              <a:ext uri="{FF2B5EF4-FFF2-40B4-BE49-F238E27FC236}">
                <a16:creationId xmlns:a16="http://schemas.microsoft.com/office/drawing/2014/main" id="{E870D2A2-447F-D7D3-BE75-B19EF23AB091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48002" y="5122426"/>
            <a:ext cx="1542158" cy="1352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66977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Content Placeholder 3"/>
          <p:cNvSpPr>
            <a:spLocks noGrp="1"/>
          </p:cNvSpPr>
          <p:nvPr>
            <p:ph idx="2" sz="half"/>
          </p:nvPr>
        </p:nvSpPr>
        <p:spPr/>
        <p:txBody>
          <a:bodyPr/>
          <a:lstStyle/>
          <a:p/>
        </p:txBody>
      </p:sp>
      <p:sp>
        <p:nvSpPr>
          <p:cNvPr id="5" name="Text Placeholder 4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/>
        </p:txBody>
      </p:sp>
      <p:sp>
        <p:nvSpPr>
          <p:cNvPr id="6" name="Content Placeholder 5"/>
          <p:cNvSpPr>
            <a:spLocks noGrp="1"/>
          </p:cNvSpPr>
          <p:nvPr>
            <p:ph idx="4" sz="quarter"/>
          </p:nvPr>
        </p:nvSpPr>
        <p:spPr/>
        <p:txBody>
          <a:bodyPr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777240" y="594360"/>
            <a:ext cx="10789920" cy="347472"/>
          </a:xfrm>
          <a:prstGeom prst="rect">
            <a:avLst/>
          </a:prstGeom>
          <a:noFill/>
        </p:spPr>
        <p:txBody>
          <a:bodyPr wrap="square" lIns="63500" rIns="63500" tIns="25400" bIns="25400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sz="1900" b="1">
                <a:solidFill>
                  <a:srgbClr val="1C345B"/>
                </a:solidFill>
                <a:latin typeface="Aptos"/>
              </a:rPr>
              <a:t>FUNCTIONAL SKILLS ENGLISH ENTRY 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1234440"/>
            <a:ext cx="10789920" cy="777240"/>
          </a:xfrm>
          <a:prstGeom prst="rect">
            <a:avLst/>
          </a:prstGeom>
          <a:noFill/>
        </p:spPr>
        <p:txBody>
          <a:bodyPr wrap="square" lIns="63500" rIns="63500" tIns="25400" bIns="25400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sz="4000" b="1">
                <a:solidFill>
                  <a:srgbClr val="6F41A7"/>
                </a:solidFill>
                <a:latin typeface="Aptos"/>
              </a:rPr>
              <a:t>Paragraphs and Logical Order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97280" y="2029968"/>
            <a:ext cx="10012680" cy="411480"/>
          </a:xfrm>
          <a:prstGeom prst="rect">
            <a:avLst/>
          </a:prstGeom>
          <a:noFill/>
        </p:spPr>
        <p:txBody>
          <a:bodyPr wrap="square" lIns="63500" rIns="63500" tIns="25400" bIns="25400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sz="2100" b="1">
                <a:solidFill>
                  <a:srgbClr val="1C345B"/>
                </a:solidFill>
                <a:latin typeface="Aptos"/>
              </a:rPr>
              <a:t>Put your ideas in a clear order | Functional Skills English Entry 3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2148840" y="2761488"/>
            <a:ext cx="7909560" cy="914400"/>
          </a:xfrm>
          <a:prstGeom prst="roundRect">
            <a:avLst/>
          </a:prstGeom>
          <a:solidFill>
            <a:srgbClr val="F4EEFA"/>
          </a:solidFill>
          <a:ln w="13970">
            <a:solidFill>
              <a:srgbClr val="6F41A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7000" rIns="127000" tIns="101600" bIns="76200"/>
          <a:lstStyle/>
          <a:p>
            <a:pPr algn="ctr"/>
            <a:r>
              <a:rPr sz="2100" b="1">
                <a:solidFill>
                  <a:srgbClr val="6F41A7"/>
                </a:solidFill>
                <a:latin typeface="Aptos"/>
              </a:rPr>
              <a:t>Today’s focus</a:t>
            </a:r>
          </a:p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sz="1800">
                <a:solidFill>
                  <a:srgbClr val="1C345B"/>
                </a:solidFill>
                <a:latin typeface="Aptos"/>
              </a:rPr>
              <a:t>Write one clear paragraph with a beginning, middle and ending.</a:t>
            </a:r>
          </a:p>
        </p:txBody>
      </p:sp>
      <p:pic>
        <p:nvPicPr>
          <p:cNvPr id="11" name="Picture 10" descr="a_bright_friendly_classroom_learning_scene_in_a_c.png"/>
          <p:cNvPicPr>
            <a:picLocks noChangeAspect="1"/>
          </p:cNvPicPr>
          <p:nvPr/>
        </p:nvPicPr>
        <p:blipFill>
          <a:blip r:embed="rId2"/>
          <a:srcRect t="27290" b="27290"/>
          <a:stretch>
            <a:fillRect/>
          </a:stretch>
        </p:blipFill>
        <p:spPr>
          <a:xfrm>
            <a:off x="2240280" y="3904487"/>
            <a:ext cx="7726679" cy="197510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251960" y="6510528"/>
            <a:ext cx="3749039" cy="201168"/>
          </a:xfrm>
          <a:prstGeom prst="rect">
            <a:avLst/>
          </a:prstGeom>
          <a:noFill/>
        </p:spPr>
        <p:txBody>
          <a:bodyPr wrap="square" lIns="63500" rIns="63500" tIns="25400" bIns="25400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sz="900" b="0">
                <a:solidFill>
                  <a:srgbClr val="737373"/>
                </a:solidFill>
                <a:latin typeface="Aptos"/>
              </a:rPr>
              <a:t>Paragraphs and Logical Order  |  1/16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Content Placeholder 3"/>
          <p:cNvSpPr>
            <a:spLocks noGrp="1"/>
          </p:cNvSpPr>
          <p:nvPr>
            <p:ph idx="2" sz="half"/>
          </p:nvPr>
        </p:nvSpPr>
        <p:spPr/>
        <p:txBody>
          <a:bodyPr/>
          <a:lstStyle/>
          <a:p/>
        </p:txBody>
      </p:sp>
      <p:sp>
        <p:nvSpPr>
          <p:cNvPr id="5" name="Text Placeholder 4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/>
        </p:txBody>
      </p:sp>
      <p:sp>
        <p:nvSpPr>
          <p:cNvPr id="6" name="Content Placeholder 5"/>
          <p:cNvSpPr>
            <a:spLocks noGrp="1"/>
          </p:cNvSpPr>
          <p:nvPr>
            <p:ph idx="4" sz="quarter"/>
          </p:nvPr>
        </p:nvSpPr>
        <p:spPr/>
        <p:txBody>
          <a:bodyPr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713232" y="292608"/>
            <a:ext cx="10789920" cy="502920"/>
          </a:xfrm>
          <a:prstGeom prst="rect">
            <a:avLst/>
          </a:prstGeom>
          <a:noFill/>
        </p:spPr>
        <p:txBody>
          <a:bodyPr wrap="square" lIns="63500" rIns="63500" tIns="25400" bIns="25400" anchor="t">
            <a:spAutoFit/>
          </a:bodyPr>
          <a:lstStyle/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2700" b="1">
                <a:solidFill>
                  <a:srgbClr val="6F41A7"/>
                </a:solidFill>
                <a:latin typeface="Aptos"/>
              </a:rPr>
              <a:t>Today’s lesson</a:t>
            </a:r>
          </a:p>
        </p:txBody>
      </p:sp>
      <p:sp>
        <p:nvSpPr>
          <p:cNvPr id="8" name="Rectangle 7"/>
          <p:cNvSpPr/>
          <p:nvPr/>
        </p:nvSpPr>
        <p:spPr>
          <a:xfrm>
            <a:off x="713232" y="859536"/>
            <a:ext cx="10789920" cy="41148"/>
          </a:xfrm>
          <a:prstGeom prst="rect">
            <a:avLst/>
          </a:prstGeom>
          <a:solidFill>
            <a:srgbClr val="F591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13232" y="932688"/>
            <a:ext cx="10789920" cy="292608"/>
          </a:xfrm>
          <a:prstGeom prst="rect">
            <a:avLst/>
          </a:prstGeom>
          <a:noFill/>
        </p:spPr>
        <p:txBody>
          <a:bodyPr wrap="square" lIns="63500" rIns="63500" tIns="25400" bIns="25400" anchor="t">
            <a:spAutoFit/>
          </a:bodyPr>
          <a:lstStyle/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1300" b="0">
                <a:solidFill>
                  <a:srgbClr val="1C345B"/>
                </a:solidFill>
                <a:latin typeface="Aptos"/>
              </a:rPr>
              <a:t>Learn how to organise ideas into clear paragraphs.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1417320"/>
            <a:ext cx="5394960" cy="2971800"/>
          </a:xfrm>
          <a:prstGeom prst="roundRect">
            <a:avLst/>
          </a:prstGeom>
          <a:solidFill>
            <a:srgbClr val="E9F4FC"/>
          </a:solidFill>
          <a:ln w="13970">
            <a:solidFill>
              <a:srgbClr val="6F41A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7000" rIns="127000" tIns="101600" bIns="76200"/>
          <a:lstStyle/>
          <a:p>
            <a:pPr algn="l"/>
            <a:r>
              <a:rPr sz="2100" b="1">
                <a:solidFill>
                  <a:srgbClr val="6F41A7"/>
                </a:solidFill>
                <a:latin typeface="Aptos"/>
              </a:rPr>
              <a:t>By the end, learners can...</a:t>
            </a:r>
          </a:p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1800">
                <a:solidFill>
                  <a:srgbClr val="1C345B"/>
                </a:solidFill>
                <a:latin typeface="Aptos"/>
              </a:rPr>
              <a:t>• say what a paragraph is.</a:t>
            </a:r>
          </a:p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1800">
                <a:solidFill>
                  <a:srgbClr val="1C345B"/>
                </a:solidFill>
                <a:latin typeface="Aptos"/>
              </a:rPr>
              <a:t>• identify a topic sentence, details and ending sentence.</a:t>
            </a:r>
          </a:p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1800">
                <a:solidFill>
                  <a:srgbClr val="1C345B"/>
                </a:solidFill>
                <a:latin typeface="Aptos"/>
              </a:rPr>
              <a:t>• put sentences in a logical order.</a:t>
            </a:r>
          </a:p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1800">
                <a:solidFill>
                  <a:srgbClr val="1C345B"/>
                </a:solidFill>
                <a:latin typeface="Aptos"/>
              </a:rPr>
              <a:t>• write one clear paragraph with enough detail.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446520" y="1417320"/>
            <a:ext cx="5029200" cy="1417320"/>
          </a:xfrm>
          <a:prstGeom prst="roundRect">
            <a:avLst/>
          </a:prstGeom>
          <a:solidFill>
            <a:srgbClr val="FFF8DA"/>
          </a:solidFill>
          <a:ln w="13970">
            <a:solidFill>
              <a:srgbClr val="6F41A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7000" rIns="127000" tIns="101600" bIns="76200"/>
          <a:lstStyle/>
          <a:p>
            <a:pPr algn="l"/>
            <a:r>
              <a:rPr sz="2100" b="1">
                <a:solidFill>
                  <a:srgbClr val="6F41A7"/>
                </a:solidFill>
                <a:latin typeface="Aptos"/>
              </a:rPr>
              <a:t>Why it matters</a:t>
            </a:r>
          </a:p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1800">
                <a:solidFill>
                  <a:srgbClr val="1C345B"/>
                </a:solidFill>
                <a:latin typeface="Aptos"/>
              </a:rPr>
              <a:t>Entry 3 writing tasks often ask for clear detail and logical order.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446520" y="3182112"/>
            <a:ext cx="5029200" cy="960120"/>
          </a:xfrm>
          <a:prstGeom prst="roundRect">
            <a:avLst/>
          </a:prstGeom>
          <a:solidFill>
            <a:srgbClr val="F4EEFA"/>
          </a:solidFill>
          <a:ln w="13970">
            <a:solidFill>
              <a:srgbClr val="6F41A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7000" rIns="127000" tIns="101600" bIns="76200"/>
          <a:lstStyle/>
          <a:p>
            <a:pPr algn="ctr"/>
            <a:r>
              <a:rPr sz="2200" b="1">
                <a:solidFill>
                  <a:srgbClr val="6F41A7"/>
                </a:solidFill>
                <a:latin typeface="Aptos"/>
              </a:rPr>
              <a:t>Key words</a:t>
            </a:r>
          </a:p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sz="1800">
                <a:solidFill>
                  <a:srgbClr val="1C345B"/>
                </a:solidFill>
                <a:latin typeface="Aptos"/>
              </a:rPr>
              <a:t>topic sentence  •  details  •  ending  •  sequence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251960" y="6510528"/>
            <a:ext cx="3749039" cy="201168"/>
          </a:xfrm>
          <a:prstGeom prst="rect">
            <a:avLst/>
          </a:prstGeom>
          <a:noFill/>
        </p:spPr>
        <p:txBody>
          <a:bodyPr wrap="square" lIns="63500" rIns="63500" tIns="25400" bIns="25400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sz="900" b="0">
                <a:solidFill>
                  <a:srgbClr val="737373"/>
                </a:solidFill>
                <a:latin typeface="Aptos"/>
              </a:rPr>
              <a:t>Paragraphs and Logical Order  |  2/16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Content Placeholder 3"/>
          <p:cNvSpPr>
            <a:spLocks noGrp="1"/>
          </p:cNvSpPr>
          <p:nvPr>
            <p:ph idx="2" sz="half"/>
          </p:nvPr>
        </p:nvSpPr>
        <p:spPr/>
        <p:txBody>
          <a:bodyPr/>
          <a:lstStyle/>
          <a:p/>
        </p:txBody>
      </p:sp>
      <p:sp>
        <p:nvSpPr>
          <p:cNvPr id="5" name="Text Placeholder 4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/>
        </p:txBody>
      </p:sp>
      <p:sp>
        <p:nvSpPr>
          <p:cNvPr id="6" name="Content Placeholder 5"/>
          <p:cNvSpPr>
            <a:spLocks noGrp="1"/>
          </p:cNvSpPr>
          <p:nvPr>
            <p:ph idx="4" sz="quarter"/>
          </p:nvPr>
        </p:nvSpPr>
        <p:spPr/>
        <p:txBody>
          <a:bodyPr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713232" y="292608"/>
            <a:ext cx="10789920" cy="502920"/>
          </a:xfrm>
          <a:prstGeom prst="rect">
            <a:avLst/>
          </a:prstGeom>
          <a:noFill/>
        </p:spPr>
        <p:txBody>
          <a:bodyPr wrap="square" lIns="63500" rIns="63500" tIns="25400" bIns="25400" anchor="t">
            <a:spAutoFit/>
          </a:bodyPr>
          <a:lstStyle/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2700" b="1">
                <a:solidFill>
                  <a:srgbClr val="6F41A7"/>
                </a:solidFill>
                <a:latin typeface="Aptos"/>
              </a:rPr>
              <a:t>What is a paragraph?</a:t>
            </a:r>
          </a:p>
        </p:txBody>
      </p:sp>
      <p:sp>
        <p:nvSpPr>
          <p:cNvPr id="8" name="Rectangle 7"/>
          <p:cNvSpPr/>
          <p:nvPr/>
        </p:nvSpPr>
        <p:spPr>
          <a:xfrm>
            <a:off x="713232" y="859536"/>
            <a:ext cx="10789920" cy="41148"/>
          </a:xfrm>
          <a:prstGeom prst="rect">
            <a:avLst/>
          </a:prstGeom>
          <a:solidFill>
            <a:srgbClr val="F591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13232" y="932688"/>
            <a:ext cx="10789920" cy="292608"/>
          </a:xfrm>
          <a:prstGeom prst="rect">
            <a:avLst/>
          </a:prstGeom>
          <a:noFill/>
        </p:spPr>
        <p:txBody>
          <a:bodyPr wrap="square" lIns="63500" rIns="63500" tIns="25400" bIns="25400" anchor="t">
            <a:spAutoFit/>
          </a:bodyPr>
          <a:lstStyle/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1300" b="0">
                <a:solidFill>
                  <a:srgbClr val="1C345B"/>
                </a:solidFill>
                <a:latin typeface="Aptos"/>
              </a:rPr>
              <a:t>A paragraph is a group of sentences about one main idea.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960120" y="1417320"/>
            <a:ext cx="10149840" cy="1143000"/>
          </a:xfrm>
          <a:prstGeom prst="roundRect">
            <a:avLst/>
          </a:prstGeom>
          <a:solidFill>
            <a:srgbClr val="E9F4FC"/>
          </a:solidFill>
          <a:ln w="13970">
            <a:solidFill>
              <a:srgbClr val="6F41A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7000" rIns="127000" tIns="101600" bIns="76200"/>
          <a:lstStyle/>
          <a:p>
            <a:pPr algn="ctr"/>
            <a:r>
              <a:rPr sz="2800" b="1">
                <a:solidFill>
                  <a:srgbClr val="6F41A7"/>
                </a:solidFill>
                <a:latin typeface="Aptos"/>
              </a:rPr>
              <a:t>Paragraph</a:t>
            </a:r>
          </a:p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sz="2600">
                <a:solidFill>
                  <a:srgbClr val="1C345B"/>
                </a:solidFill>
                <a:latin typeface="Aptos"/>
              </a:rPr>
              <a:t>A group of sentences about one main idea.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828800" y="3063240"/>
            <a:ext cx="8503920" cy="1417320"/>
          </a:xfrm>
          <a:prstGeom prst="roundRect">
            <a:avLst/>
          </a:prstGeom>
          <a:solidFill>
            <a:srgbClr val="FFF8DA"/>
          </a:solidFill>
          <a:ln w="13970">
            <a:solidFill>
              <a:srgbClr val="6F41A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7000" rIns="127000" tIns="101600" bIns="76200"/>
          <a:lstStyle/>
          <a:p>
            <a:pPr algn="ctr"/>
            <a:r>
              <a:rPr sz="2400" b="1">
                <a:solidFill>
                  <a:srgbClr val="6F41A7"/>
                </a:solidFill>
                <a:latin typeface="Aptos"/>
              </a:rPr>
              <a:t>Think of it like a box</a:t>
            </a:r>
          </a:p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sz="2100">
                <a:solidFill>
                  <a:srgbClr val="1C345B"/>
                </a:solidFill>
                <a:latin typeface="Aptos"/>
              </a:rPr>
              <a:t>Put related ideas together. Start a new paragraph when the idea changes.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251960" y="6510528"/>
            <a:ext cx="3749039" cy="201168"/>
          </a:xfrm>
          <a:prstGeom prst="rect">
            <a:avLst/>
          </a:prstGeom>
          <a:noFill/>
        </p:spPr>
        <p:txBody>
          <a:bodyPr wrap="square" lIns="63500" rIns="63500" tIns="25400" bIns="25400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sz="900" b="0">
                <a:solidFill>
                  <a:srgbClr val="737373"/>
                </a:solidFill>
                <a:latin typeface="Aptos"/>
              </a:rPr>
              <a:t>Paragraphs and Logical Order  |  3/16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Content Placeholder 3"/>
          <p:cNvSpPr>
            <a:spLocks noGrp="1"/>
          </p:cNvSpPr>
          <p:nvPr>
            <p:ph idx="2" sz="half"/>
          </p:nvPr>
        </p:nvSpPr>
        <p:spPr/>
        <p:txBody>
          <a:bodyPr/>
          <a:lstStyle/>
          <a:p/>
        </p:txBody>
      </p:sp>
      <p:sp>
        <p:nvSpPr>
          <p:cNvPr id="5" name="Text Placeholder 4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/>
        </p:txBody>
      </p:sp>
      <p:sp>
        <p:nvSpPr>
          <p:cNvPr id="6" name="Content Placeholder 5"/>
          <p:cNvSpPr>
            <a:spLocks noGrp="1"/>
          </p:cNvSpPr>
          <p:nvPr>
            <p:ph idx="4" sz="quarter"/>
          </p:nvPr>
        </p:nvSpPr>
        <p:spPr/>
        <p:txBody>
          <a:bodyPr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713232" y="292608"/>
            <a:ext cx="10789920" cy="502920"/>
          </a:xfrm>
          <a:prstGeom prst="rect">
            <a:avLst/>
          </a:prstGeom>
          <a:noFill/>
        </p:spPr>
        <p:txBody>
          <a:bodyPr wrap="square" lIns="63500" rIns="63500" tIns="25400" bIns="25400" anchor="t">
            <a:spAutoFit/>
          </a:bodyPr>
          <a:lstStyle/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2700" b="1">
                <a:solidFill>
                  <a:srgbClr val="6F41A7"/>
                </a:solidFill>
                <a:latin typeface="Aptos"/>
              </a:rPr>
              <a:t>Why does order matter?</a:t>
            </a:r>
          </a:p>
        </p:txBody>
      </p:sp>
      <p:sp>
        <p:nvSpPr>
          <p:cNvPr id="8" name="Rectangle 7"/>
          <p:cNvSpPr/>
          <p:nvPr/>
        </p:nvSpPr>
        <p:spPr>
          <a:xfrm>
            <a:off x="713232" y="859536"/>
            <a:ext cx="10789920" cy="41148"/>
          </a:xfrm>
          <a:prstGeom prst="rect">
            <a:avLst/>
          </a:prstGeom>
          <a:solidFill>
            <a:srgbClr val="F591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13232" y="932688"/>
            <a:ext cx="10789920" cy="292608"/>
          </a:xfrm>
          <a:prstGeom prst="rect">
            <a:avLst/>
          </a:prstGeom>
          <a:noFill/>
        </p:spPr>
        <p:txBody>
          <a:bodyPr wrap="square" lIns="63500" rIns="63500" tIns="25400" bIns="25400" anchor="t">
            <a:spAutoFit/>
          </a:bodyPr>
          <a:lstStyle/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1300" b="0">
                <a:solidFill>
                  <a:srgbClr val="1C345B"/>
                </a:solidFill>
                <a:latin typeface="Aptos"/>
              </a:rPr>
              <a:t>Good order helps the reader understand your writing.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22960" y="1371600"/>
            <a:ext cx="5212080" cy="2880360"/>
          </a:xfrm>
          <a:prstGeom prst="roundRect">
            <a:avLst/>
          </a:prstGeom>
          <a:solidFill>
            <a:srgbClr val="EBF8EB"/>
          </a:solidFill>
          <a:ln w="13970">
            <a:solidFill>
              <a:srgbClr val="6F41A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7000" rIns="127000" tIns="101600" bIns="76200"/>
          <a:lstStyle/>
          <a:p>
            <a:pPr algn="l"/>
            <a:r>
              <a:rPr sz="2200" b="1">
                <a:solidFill>
                  <a:srgbClr val="6F41A7"/>
                </a:solidFill>
                <a:latin typeface="Aptos"/>
              </a:rPr>
              <a:t>Good order helps the reader...</a:t>
            </a:r>
          </a:p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1900">
                <a:solidFill>
                  <a:srgbClr val="1C345B"/>
                </a:solidFill>
                <a:latin typeface="Aptos"/>
              </a:rPr>
              <a:t>• understand your main idea.</a:t>
            </a:r>
          </a:p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1900">
                <a:solidFill>
                  <a:srgbClr val="1C345B"/>
                </a:solidFill>
                <a:latin typeface="Aptos"/>
              </a:rPr>
              <a:t>• follow your examples.</a:t>
            </a:r>
          </a:p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1900">
                <a:solidFill>
                  <a:srgbClr val="1C345B"/>
                </a:solidFill>
                <a:latin typeface="Aptos"/>
              </a:rPr>
              <a:t>• see what happened first, next and finally.</a:t>
            </a:r>
          </a:p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1900">
                <a:solidFill>
                  <a:srgbClr val="1C345B"/>
                </a:solidFill>
                <a:latin typeface="Aptos"/>
              </a:rPr>
              <a:t>• answer: “What is this about?” quickly.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400800" y="1371600"/>
            <a:ext cx="4937760" cy="1417320"/>
          </a:xfrm>
          <a:prstGeom prst="roundRect">
            <a:avLst/>
          </a:prstGeom>
          <a:solidFill>
            <a:srgbClr val="FCEBF0"/>
          </a:solidFill>
          <a:ln w="13970">
            <a:solidFill>
              <a:srgbClr val="6F41A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7000" rIns="127000" tIns="101600" bIns="76200"/>
          <a:lstStyle/>
          <a:p>
            <a:pPr algn="ctr"/>
            <a:r>
              <a:rPr sz="2200" b="1">
                <a:solidFill>
                  <a:srgbClr val="6F41A7"/>
                </a:solidFill>
                <a:latin typeface="Aptos"/>
              </a:rPr>
              <a:t>Messy order can confuse the reader</a:t>
            </a:r>
          </a:p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sz="1900">
                <a:solidFill>
                  <a:srgbClr val="1C345B"/>
                </a:solidFill>
                <a:latin typeface="Aptos"/>
              </a:rPr>
              <a:t>If ideas jump around, the writing is harder to follow.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400800" y="3337560"/>
            <a:ext cx="4937760" cy="960120"/>
          </a:xfrm>
          <a:prstGeom prst="roundRect">
            <a:avLst/>
          </a:prstGeom>
          <a:solidFill>
            <a:srgbClr val="F4EEFA"/>
          </a:solidFill>
          <a:ln w="13970">
            <a:solidFill>
              <a:srgbClr val="6F41A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7000" rIns="127000" tIns="101600" bIns="76200"/>
          <a:lstStyle/>
          <a:p>
            <a:pPr algn="ctr"/>
            <a:r>
              <a:rPr sz="2300" b="1">
                <a:solidFill>
                  <a:srgbClr val="6F41A7"/>
                </a:solidFill>
                <a:latin typeface="Aptos"/>
              </a:rPr>
              <a:t>Easy rule</a:t>
            </a:r>
          </a:p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sz="2000">
                <a:solidFill>
                  <a:srgbClr val="1C345B"/>
                </a:solidFill>
                <a:latin typeface="Aptos"/>
              </a:rPr>
              <a:t>One paragraph = one clear idea.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251960" y="6510528"/>
            <a:ext cx="3749039" cy="201168"/>
          </a:xfrm>
          <a:prstGeom prst="rect">
            <a:avLst/>
          </a:prstGeom>
          <a:noFill/>
        </p:spPr>
        <p:txBody>
          <a:bodyPr wrap="square" lIns="63500" rIns="63500" tIns="25400" bIns="25400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sz="900" b="0">
                <a:solidFill>
                  <a:srgbClr val="737373"/>
                </a:solidFill>
                <a:latin typeface="Aptos"/>
              </a:rPr>
              <a:t>Paragraphs and Logical Order  |  4/16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Content Placeholder 3"/>
          <p:cNvSpPr>
            <a:spLocks noGrp="1"/>
          </p:cNvSpPr>
          <p:nvPr>
            <p:ph idx="2" sz="half"/>
          </p:nvPr>
        </p:nvSpPr>
        <p:spPr/>
        <p:txBody>
          <a:bodyPr/>
          <a:lstStyle/>
          <a:p/>
        </p:txBody>
      </p:sp>
      <p:sp>
        <p:nvSpPr>
          <p:cNvPr id="5" name="Text Placeholder 4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/>
        </p:txBody>
      </p:sp>
      <p:sp>
        <p:nvSpPr>
          <p:cNvPr id="6" name="Content Placeholder 5"/>
          <p:cNvSpPr>
            <a:spLocks noGrp="1"/>
          </p:cNvSpPr>
          <p:nvPr>
            <p:ph idx="4" sz="quarter"/>
          </p:nvPr>
        </p:nvSpPr>
        <p:spPr/>
        <p:txBody>
          <a:bodyPr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713232" y="292608"/>
            <a:ext cx="10789920" cy="502920"/>
          </a:xfrm>
          <a:prstGeom prst="rect">
            <a:avLst/>
          </a:prstGeom>
          <a:noFill/>
        </p:spPr>
        <p:txBody>
          <a:bodyPr wrap="square" lIns="63500" rIns="63500" tIns="25400" bIns="25400" anchor="t">
            <a:spAutoFit/>
          </a:bodyPr>
          <a:lstStyle/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2700" b="1">
                <a:solidFill>
                  <a:srgbClr val="6F41A7"/>
                </a:solidFill>
                <a:latin typeface="Aptos"/>
              </a:rPr>
              <a:t>Parts of a good paragraph</a:t>
            </a:r>
          </a:p>
        </p:txBody>
      </p:sp>
      <p:sp>
        <p:nvSpPr>
          <p:cNvPr id="8" name="Rectangle 7"/>
          <p:cNvSpPr/>
          <p:nvPr/>
        </p:nvSpPr>
        <p:spPr>
          <a:xfrm>
            <a:off x="713232" y="859536"/>
            <a:ext cx="10789920" cy="41148"/>
          </a:xfrm>
          <a:prstGeom prst="rect">
            <a:avLst/>
          </a:prstGeom>
          <a:solidFill>
            <a:srgbClr val="F591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13232" y="932688"/>
            <a:ext cx="10789920" cy="292608"/>
          </a:xfrm>
          <a:prstGeom prst="rect">
            <a:avLst/>
          </a:prstGeom>
          <a:noFill/>
        </p:spPr>
        <p:txBody>
          <a:bodyPr wrap="square" lIns="63500" rIns="63500" tIns="25400" bIns="25400" anchor="t">
            <a:spAutoFit/>
          </a:bodyPr>
          <a:lstStyle/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1300" b="0">
                <a:solidFill>
                  <a:srgbClr val="1C345B"/>
                </a:solidFill>
                <a:latin typeface="Aptos"/>
              </a:rPr>
              <a:t>Start with the main idea, add details, then finish clearly.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22960" y="1353312"/>
            <a:ext cx="3520440" cy="1463040"/>
          </a:xfrm>
          <a:prstGeom prst="roundRect">
            <a:avLst/>
          </a:prstGeom>
          <a:solidFill>
            <a:srgbClr val="E9F4FC"/>
          </a:solidFill>
          <a:ln w="13970">
            <a:solidFill>
              <a:srgbClr val="6F41A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7000" rIns="127000" tIns="101600" bIns="76200"/>
          <a:lstStyle/>
          <a:p>
            <a:pPr algn="ctr"/>
            <a:r>
              <a:rPr sz="2400" b="1">
                <a:solidFill>
                  <a:srgbClr val="6F41A7"/>
                </a:solidFill>
                <a:latin typeface="Aptos"/>
              </a:rPr>
              <a:t>1. Topic sentence</a:t>
            </a:r>
          </a:p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sz="1900">
                <a:solidFill>
                  <a:srgbClr val="1C345B"/>
                </a:solidFill>
                <a:latin typeface="Aptos"/>
              </a:rPr>
              <a:t>Introduces the main idea.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343400" y="1353312"/>
            <a:ext cx="3520440" cy="1463040"/>
          </a:xfrm>
          <a:prstGeom prst="roundRect">
            <a:avLst/>
          </a:prstGeom>
          <a:solidFill>
            <a:srgbClr val="EBF8EB"/>
          </a:solidFill>
          <a:ln w="13970">
            <a:solidFill>
              <a:srgbClr val="6F41A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7000" rIns="127000" tIns="101600" bIns="76200"/>
          <a:lstStyle/>
          <a:p>
            <a:pPr algn="ctr"/>
            <a:r>
              <a:rPr sz="2400" b="1">
                <a:solidFill>
                  <a:srgbClr val="6F41A7"/>
                </a:solidFill>
                <a:latin typeface="Aptos"/>
              </a:rPr>
              <a:t>2. Details</a:t>
            </a:r>
          </a:p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sz="1800">
                <a:solidFill>
                  <a:srgbClr val="1C345B"/>
                </a:solidFill>
                <a:latin typeface="Aptos"/>
              </a:rPr>
              <a:t>Give more information, examples or reasons.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863840" y="1353312"/>
            <a:ext cx="3520440" cy="1463040"/>
          </a:xfrm>
          <a:prstGeom prst="roundRect">
            <a:avLst/>
          </a:prstGeom>
          <a:solidFill>
            <a:srgbClr val="FFF8DA"/>
          </a:solidFill>
          <a:ln w="13970">
            <a:solidFill>
              <a:srgbClr val="6F41A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7000" rIns="127000" tIns="101600" bIns="76200"/>
          <a:lstStyle/>
          <a:p>
            <a:pPr algn="ctr"/>
            <a:r>
              <a:rPr sz="2400" b="1">
                <a:solidFill>
                  <a:srgbClr val="6F41A7"/>
                </a:solidFill>
                <a:latin typeface="Aptos"/>
              </a:rPr>
              <a:t>3. Ending</a:t>
            </a:r>
          </a:p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sz="1800">
                <a:solidFill>
                  <a:srgbClr val="1C345B"/>
                </a:solidFill>
                <a:latin typeface="Aptos"/>
              </a:rPr>
              <a:t>Sums up or finishes the idea.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1828800" y="3520440"/>
            <a:ext cx="8595360" cy="960120"/>
          </a:xfrm>
          <a:prstGeom prst="roundRect">
            <a:avLst/>
          </a:prstGeom>
          <a:solidFill>
            <a:srgbClr val="F4EEFA"/>
          </a:solidFill>
          <a:ln w="13970">
            <a:solidFill>
              <a:srgbClr val="6F41A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7000" rIns="127000" tIns="101600" bIns="76200"/>
          <a:lstStyle/>
          <a:p>
            <a:pPr algn="ctr"/>
            <a:r>
              <a:rPr sz="2400" b="1">
                <a:solidFill>
                  <a:srgbClr val="6F41A7"/>
                </a:solidFill>
                <a:latin typeface="Aptos"/>
              </a:rPr>
              <a:t>Simple pattern</a:t>
            </a:r>
          </a:p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sz="2400">
                <a:solidFill>
                  <a:srgbClr val="1C345B"/>
                </a:solidFill>
                <a:latin typeface="Aptos"/>
              </a:rPr>
              <a:t>Main idea → More detail → Final sentence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251960" y="6510528"/>
            <a:ext cx="3749039" cy="201168"/>
          </a:xfrm>
          <a:prstGeom prst="rect">
            <a:avLst/>
          </a:prstGeom>
          <a:noFill/>
        </p:spPr>
        <p:txBody>
          <a:bodyPr wrap="square" lIns="63500" rIns="63500" tIns="25400" bIns="25400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sz="900" b="0">
                <a:solidFill>
                  <a:srgbClr val="737373"/>
                </a:solidFill>
                <a:latin typeface="Aptos"/>
              </a:rPr>
              <a:t>Paragraphs and Logical Order  |  5/16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Content Placeholder 3"/>
          <p:cNvSpPr>
            <a:spLocks noGrp="1"/>
          </p:cNvSpPr>
          <p:nvPr>
            <p:ph idx="2" sz="half"/>
          </p:nvPr>
        </p:nvSpPr>
        <p:spPr/>
        <p:txBody>
          <a:bodyPr/>
          <a:lstStyle/>
          <a:p/>
        </p:txBody>
      </p:sp>
      <p:sp>
        <p:nvSpPr>
          <p:cNvPr id="5" name="Text Placeholder 4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/>
        </p:txBody>
      </p:sp>
      <p:sp>
        <p:nvSpPr>
          <p:cNvPr id="6" name="Content Placeholder 5"/>
          <p:cNvSpPr>
            <a:spLocks noGrp="1"/>
          </p:cNvSpPr>
          <p:nvPr>
            <p:ph idx="4" sz="quarter"/>
          </p:nvPr>
        </p:nvSpPr>
        <p:spPr/>
        <p:txBody>
          <a:bodyPr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713232" y="292608"/>
            <a:ext cx="10789920" cy="502920"/>
          </a:xfrm>
          <a:prstGeom prst="rect">
            <a:avLst/>
          </a:prstGeom>
          <a:noFill/>
        </p:spPr>
        <p:txBody>
          <a:bodyPr wrap="square" lIns="63500" rIns="63500" tIns="25400" bIns="25400" anchor="t">
            <a:spAutoFit/>
          </a:bodyPr>
          <a:lstStyle/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2700" b="1">
                <a:solidFill>
                  <a:srgbClr val="6F41A7"/>
                </a:solidFill>
                <a:latin typeface="Aptos"/>
              </a:rPr>
              <a:t>Topic sentence</a:t>
            </a:r>
          </a:p>
        </p:txBody>
      </p:sp>
      <p:sp>
        <p:nvSpPr>
          <p:cNvPr id="8" name="Rectangle 7"/>
          <p:cNvSpPr/>
          <p:nvPr/>
        </p:nvSpPr>
        <p:spPr>
          <a:xfrm>
            <a:off x="713232" y="859536"/>
            <a:ext cx="10789920" cy="41148"/>
          </a:xfrm>
          <a:prstGeom prst="rect">
            <a:avLst/>
          </a:prstGeom>
          <a:solidFill>
            <a:srgbClr val="F591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13232" y="932688"/>
            <a:ext cx="10789920" cy="292608"/>
          </a:xfrm>
          <a:prstGeom prst="rect">
            <a:avLst/>
          </a:prstGeom>
          <a:noFill/>
        </p:spPr>
        <p:txBody>
          <a:bodyPr wrap="square" lIns="63500" rIns="63500" tIns="25400" bIns="25400" anchor="t">
            <a:spAutoFit/>
          </a:bodyPr>
          <a:lstStyle/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1300" b="0">
                <a:solidFill>
                  <a:srgbClr val="1C345B"/>
                </a:solidFill>
                <a:latin typeface="Aptos"/>
              </a:rPr>
              <a:t>The first sentence tells the reader the main idea.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68680" y="1417320"/>
            <a:ext cx="5120640" cy="1417320"/>
          </a:xfrm>
          <a:prstGeom prst="roundRect">
            <a:avLst/>
          </a:prstGeom>
          <a:solidFill>
            <a:srgbClr val="E9F4FC"/>
          </a:solidFill>
          <a:ln w="13970">
            <a:solidFill>
              <a:srgbClr val="6F41A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7000" rIns="127000" tIns="101600" bIns="76200"/>
          <a:lstStyle/>
          <a:p>
            <a:pPr algn="l"/>
            <a:r>
              <a:rPr sz="2400" b="1">
                <a:solidFill>
                  <a:srgbClr val="6F41A7"/>
                </a:solidFill>
                <a:latin typeface="Aptos"/>
              </a:rPr>
              <a:t>What does it do?</a:t>
            </a:r>
          </a:p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2100">
                <a:solidFill>
                  <a:srgbClr val="1C345B"/>
                </a:solidFill>
                <a:latin typeface="Aptos"/>
              </a:rPr>
              <a:t>It tells the reader what the paragraph is mainly about.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355080" y="1417320"/>
            <a:ext cx="4983480" cy="1051560"/>
          </a:xfrm>
          <a:prstGeom prst="roundRect">
            <a:avLst/>
          </a:prstGeom>
          <a:solidFill>
            <a:srgbClr val="FFF8DA"/>
          </a:solidFill>
          <a:ln w="13970">
            <a:solidFill>
              <a:srgbClr val="6F41A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7000" rIns="127000" tIns="101600" bIns="76200"/>
          <a:lstStyle/>
          <a:p>
            <a:pPr algn="ctr"/>
            <a:r>
              <a:rPr sz="2500" b="1">
                <a:solidFill>
                  <a:srgbClr val="6F41A7"/>
                </a:solidFill>
                <a:latin typeface="Aptos"/>
              </a:rPr>
              <a:t>Example</a:t>
            </a:r>
          </a:p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sz="2500">
                <a:solidFill>
                  <a:srgbClr val="1C345B"/>
                </a:solidFill>
                <a:latin typeface="Aptos"/>
              </a:rPr>
              <a:t>Living in my area is convenient.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828800" y="3383280"/>
            <a:ext cx="8503920" cy="1188720"/>
          </a:xfrm>
          <a:prstGeom prst="roundRect">
            <a:avLst/>
          </a:prstGeom>
          <a:solidFill>
            <a:srgbClr val="EBF8EB"/>
          </a:solidFill>
          <a:ln w="13970">
            <a:solidFill>
              <a:srgbClr val="6F41A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7000" rIns="127000" tIns="101600" bIns="76200"/>
          <a:lstStyle/>
          <a:p>
            <a:pPr algn="ctr"/>
            <a:r>
              <a:rPr sz="2200" b="1">
                <a:solidFill>
                  <a:srgbClr val="6F41A7"/>
                </a:solidFill>
                <a:latin typeface="Aptos"/>
              </a:rPr>
              <a:t>Ask yourself</a:t>
            </a:r>
          </a:p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sz="2000">
                <a:solidFill>
                  <a:srgbClr val="1C345B"/>
                </a:solidFill>
                <a:latin typeface="Aptos"/>
              </a:rPr>
              <a:t>What is my paragraph about?</a:t>
            </a:r>
          </a:p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sz="2000">
                <a:solidFill>
                  <a:srgbClr val="1C345B"/>
                </a:solidFill>
                <a:latin typeface="Aptos"/>
              </a:rPr>
              <a:t>What is the first clear sentence?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251960" y="6510528"/>
            <a:ext cx="3749039" cy="201168"/>
          </a:xfrm>
          <a:prstGeom prst="rect">
            <a:avLst/>
          </a:prstGeom>
          <a:noFill/>
        </p:spPr>
        <p:txBody>
          <a:bodyPr wrap="square" lIns="63500" rIns="63500" tIns="25400" bIns="25400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sz="900" b="0">
                <a:solidFill>
                  <a:srgbClr val="737373"/>
                </a:solidFill>
                <a:latin typeface="Aptos"/>
              </a:rPr>
              <a:t>Paragraphs and Logical Order  |  6/16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Content Placeholder 3"/>
          <p:cNvSpPr>
            <a:spLocks noGrp="1"/>
          </p:cNvSpPr>
          <p:nvPr>
            <p:ph idx="2" sz="half"/>
          </p:nvPr>
        </p:nvSpPr>
        <p:spPr/>
        <p:txBody>
          <a:bodyPr/>
          <a:lstStyle/>
          <a:p/>
        </p:txBody>
      </p:sp>
      <p:sp>
        <p:nvSpPr>
          <p:cNvPr id="5" name="Text Placeholder 4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/>
        </p:txBody>
      </p:sp>
      <p:sp>
        <p:nvSpPr>
          <p:cNvPr id="6" name="Content Placeholder 5"/>
          <p:cNvSpPr>
            <a:spLocks noGrp="1"/>
          </p:cNvSpPr>
          <p:nvPr>
            <p:ph idx="4" sz="quarter"/>
          </p:nvPr>
        </p:nvSpPr>
        <p:spPr/>
        <p:txBody>
          <a:bodyPr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713232" y="292608"/>
            <a:ext cx="10789920" cy="502920"/>
          </a:xfrm>
          <a:prstGeom prst="rect">
            <a:avLst/>
          </a:prstGeom>
          <a:noFill/>
        </p:spPr>
        <p:txBody>
          <a:bodyPr wrap="square" lIns="63500" rIns="63500" tIns="25400" bIns="25400" anchor="t">
            <a:spAutoFit/>
          </a:bodyPr>
          <a:lstStyle/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2700" b="1">
                <a:solidFill>
                  <a:srgbClr val="6F41A7"/>
                </a:solidFill>
                <a:latin typeface="Aptos"/>
              </a:rPr>
              <a:t>Supporting details</a:t>
            </a:r>
          </a:p>
        </p:txBody>
      </p:sp>
      <p:sp>
        <p:nvSpPr>
          <p:cNvPr id="8" name="Rectangle 7"/>
          <p:cNvSpPr/>
          <p:nvPr/>
        </p:nvSpPr>
        <p:spPr>
          <a:xfrm>
            <a:off x="713232" y="859536"/>
            <a:ext cx="10789920" cy="41148"/>
          </a:xfrm>
          <a:prstGeom prst="rect">
            <a:avLst/>
          </a:prstGeom>
          <a:solidFill>
            <a:srgbClr val="F591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13232" y="932688"/>
            <a:ext cx="10789920" cy="292608"/>
          </a:xfrm>
          <a:prstGeom prst="rect">
            <a:avLst/>
          </a:prstGeom>
          <a:noFill/>
        </p:spPr>
        <p:txBody>
          <a:bodyPr wrap="square" lIns="63500" rIns="63500" tIns="25400" bIns="25400" anchor="t">
            <a:spAutoFit/>
          </a:bodyPr>
          <a:lstStyle/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1300" b="0">
                <a:solidFill>
                  <a:srgbClr val="1C345B"/>
                </a:solidFill>
                <a:latin typeface="Aptos"/>
              </a:rPr>
              <a:t>Details add examples, reasons and information.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22960" y="1353312"/>
            <a:ext cx="3794760" cy="2788920"/>
          </a:xfrm>
          <a:prstGeom prst="roundRect">
            <a:avLst/>
          </a:prstGeom>
          <a:solidFill>
            <a:srgbClr val="F4EEFA"/>
          </a:solidFill>
          <a:ln w="13970">
            <a:solidFill>
              <a:srgbClr val="6F41A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7000" rIns="127000" tIns="101600" bIns="76200"/>
          <a:lstStyle/>
          <a:p>
            <a:pPr algn="ctr"/>
            <a:r>
              <a:rPr sz="2400" b="1">
                <a:solidFill>
                  <a:srgbClr val="6F41A7"/>
                </a:solidFill>
                <a:latin typeface="Aptos"/>
              </a:rPr>
              <a:t>Details answer questions</a:t>
            </a:r>
          </a:p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sz="2300">
                <a:solidFill>
                  <a:srgbClr val="1C345B"/>
                </a:solidFill>
                <a:latin typeface="Aptos"/>
              </a:rPr>
              <a:t>What?</a:t>
            </a:r>
          </a:p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sz="2300">
                <a:solidFill>
                  <a:srgbClr val="1C345B"/>
                </a:solidFill>
                <a:latin typeface="Aptos"/>
              </a:rPr>
              <a:t>Where?</a:t>
            </a:r>
          </a:p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sz="2300">
                <a:solidFill>
                  <a:srgbClr val="1C345B"/>
                </a:solidFill>
                <a:latin typeface="Aptos"/>
              </a:rPr>
              <a:t>When?</a:t>
            </a:r>
          </a:p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sz="2300">
                <a:solidFill>
                  <a:srgbClr val="1C345B"/>
                </a:solidFill>
                <a:latin typeface="Aptos"/>
              </a:rPr>
              <a:t>Why?</a:t>
            </a:r>
          </a:p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sz="2300">
                <a:solidFill>
                  <a:srgbClr val="1C345B"/>
                </a:solidFill>
                <a:latin typeface="Aptos"/>
              </a:rPr>
              <a:t>How?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937760" y="1353312"/>
            <a:ext cx="6355080" cy="2240280"/>
          </a:xfrm>
          <a:prstGeom prst="roundRect">
            <a:avLst/>
          </a:prstGeom>
          <a:solidFill>
            <a:srgbClr val="EBF8EB"/>
          </a:solidFill>
          <a:ln w="13970">
            <a:solidFill>
              <a:srgbClr val="6F41A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7000" rIns="127000" tIns="101600" bIns="76200"/>
          <a:lstStyle/>
          <a:p>
            <a:pPr algn="ctr"/>
            <a:r>
              <a:rPr sz="2400" b="1">
                <a:solidFill>
                  <a:srgbClr val="6F41A7"/>
                </a:solidFill>
                <a:latin typeface="Aptos"/>
              </a:rPr>
              <a:t>Example details</a:t>
            </a:r>
          </a:p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sz="2200">
                <a:solidFill>
                  <a:srgbClr val="1C345B"/>
                </a:solidFill>
                <a:latin typeface="Aptos"/>
              </a:rPr>
              <a:t>There are many shops nearby.</a:t>
            </a:r>
          </a:p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sz="2200">
                <a:solidFill>
                  <a:srgbClr val="1C345B"/>
                </a:solidFill>
                <a:latin typeface="Aptos"/>
              </a:rPr>
              <a:t>The buses are regular.</a:t>
            </a:r>
          </a:p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sz="2200">
                <a:solidFill>
                  <a:srgbClr val="1C345B"/>
                </a:solidFill>
                <a:latin typeface="Aptos"/>
              </a:rPr>
              <a:t>The park is clean and safe.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3657600" y="4251960"/>
            <a:ext cx="5029200" cy="685800"/>
          </a:xfrm>
          <a:prstGeom prst="roundRect">
            <a:avLst/>
          </a:prstGeom>
          <a:solidFill>
            <a:srgbClr val="FFF8DA"/>
          </a:solidFill>
          <a:ln w="13970">
            <a:solidFill>
              <a:srgbClr val="6F41A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7000" rIns="127000" tIns="101600" bIns="76200"/>
          <a:lstStyle/>
          <a:p>
            <a:pPr algn="ctr"/>
            <a:r>
              <a:rPr sz="2100" b="1">
                <a:solidFill>
                  <a:srgbClr val="6F41A7"/>
                </a:solidFill>
                <a:latin typeface="Aptos"/>
              </a:rPr>
              <a:t>Tip</a:t>
            </a:r>
          </a:p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sz="1800">
                <a:solidFill>
                  <a:srgbClr val="1C345B"/>
                </a:solidFill>
                <a:latin typeface="Aptos"/>
              </a:rPr>
              <a:t>Use 2 or 3 details in one Entry 3 paragraph.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251960" y="6510528"/>
            <a:ext cx="3749039" cy="201168"/>
          </a:xfrm>
          <a:prstGeom prst="rect">
            <a:avLst/>
          </a:prstGeom>
          <a:noFill/>
        </p:spPr>
        <p:txBody>
          <a:bodyPr wrap="square" lIns="63500" rIns="63500" tIns="25400" bIns="25400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sz="900" b="0">
                <a:solidFill>
                  <a:srgbClr val="737373"/>
                </a:solidFill>
                <a:latin typeface="Aptos"/>
              </a:rPr>
              <a:t>Paragraphs and Logical Order  |  7/16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Content Placeholder 3"/>
          <p:cNvSpPr>
            <a:spLocks noGrp="1"/>
          </p:cNvSpPr>
          <p:nvPr>
            <p:ph idx="2" sz="half"/>
          </p:nvPr>
        </p:nvSpPr>
        <p:spPr/>
        <p:txBody>
          <a:bodyPr/>
          <a:lstStyle/>
          <a:p/>
        </p:txBody>
      </p:sp>
      <p:sp>
        <p:nvSpPr>
          <p:cNvPr id="5" name="Text Placeholder 4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/>
        </p:txBody>
      </p:sp>
      <p:sp>
        <p:nvSpPr>
          <p:cNvPr id="6" name="Content Placeholder 5"/>
          <p:cNvSpPr>
            <a:spLocks noGrp="1"/>
          </p:cNvSpPr>
          <p:nvPr>
            <p:ph idx="4" sz="quarter"/>
          </p:nvPr>
        </p:nvSpPr>
        <p:spPr/>
        <p:txBody>
          <a:bodyPr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713232" y="292608"/>
            <a:ext cx="10789920" cy="502920"/>
          </a:xfrm>
          <a:prstGeom prst="rect">
            <a:avLst/>
          </a:prstGeom>
          <a:noFill/>
        </p:spPr>
        <p:txBody>
          <a:bodyPr wrap="square" lIns="63500" rIns="63500" tIns="25400" bIns="25400" anchor="t">
            <a:spAutoFit/>
          </a:bodyPr>
          <a:lstStyle/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2700" b="1">
                <a:solidFill>
                  <a:srgbClr val="6F41A7"/>
                </a:solidFill>
                <a:latin typeface="Aptos"/>
              </a:rPr>
              <a:t>Ending sentence</a:t>
            </a:r>
          </a:p>
        </p:txBody>
      </p:sp>
      <p:sp>
        <p:nvSpPr>
          <p:cNvPr id="8" name="Rectangle 7"/>
          <p:cNvSpPr/>
          <p:nvPr/>
        </p:nvSpPr>
        <p:spPr>
          <a:xfrm>
            <a:off x="713232" y="859536"/>
            <a:ext cx="10789920" cy="41148"/>
          </a:xfrm>
          <a:prstGeom prst="rect">
            <a:avLst/>
          </a:prstGeom>
          <a:solidFill>
            <a:srgbClr val="F591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13232" y="932688"/>
            <a:ext cx="10789920" cy="292608"/>
          </a:xfrm>
          <a:prstGeom prst="rect">
            <a:avLst/>
          </a:prstGeom>
          <a:noFill/>
        </p:spPr>
        <p:txBody>
          <a:bodyPr wrap="square" lIns="63500" rIns="63500" tIns="25400" bIns="25400" anchor="t">
            <a:spAutoFit/>
          </a:bodyPr>
          <a:lstStyle/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1300" b="0">
                <a:solidFill>
                  <a:srgbClr val="1C345B"/>
                </a:solidFill>
                <a:latin typeface="Aptos"/>
              </a:rPr>
              <a:t>The last sentence finishes the idea or gives a final thought.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914400" y="1417320"/>
            <a:ext cx="4754880" cy="1143000"/>
          </a:xfrm>
          <a:prstGeom prst="roundRect">
            <a:avLst/>
          </a:prstGeom>
          <a:solidFill>
            <a:srgbClr val="E9F4FC"/>
          </a:solidFill>
          <a:ln w="13970">
            <a:solidFill>
              <a:srgbClr val="6F41A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7000" rIns="127000" tIns="101600" bIns="76200"/>
          <a:lstStyle/>
          <a:p>
            <a:pPr algn="ctr"/>
            <a:r>
              <a:rPr sz="2500" b="1">
                <a:solidFill>
                  <a:srgbClr val="6F41A7"/>
                </a:solidFill>
                <a:latin typeface="Aptos"/>
              </a:rPr>
              <a:t>What does it do?</a:t>
            </a:r>
          </a:p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sz="2200">
                <a:solidFill>
                  <a:srgbClr val="1C345B"/>
                </a:solidFill>
                <a:latin typeface="Aptos"/>
              </a:rPr>
              <a:t>It finishes the paragraph clearly.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63640" y="1417320"/>
            <a:ext cx="4983480" cy="1920240"/>
          </a:xfrm>
          <a:prstGeom prst="roundRect">
            <a:avLst/>
          </a:prstGeom>
          <a:solidFill>
            <a:srgbClr val="FFF8DA"/>
          </a:solidFill>
          <a:ln w="13970">
            <a:solidFill>
              <a:srgbClr val="6F41A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7000" rIns="127000" tIns="101600" bIns="76200"/>
          <a:lstStyle/>
          <a:p>
            <a:pPr algn="ctr"/>
            <a:r>
              <a:rPr sz="2300" b="1">
                <a:solidFill>
                  <a:srgbClr val="6F41A7"/>
                </a:solidFill>
                <a:latin typeface="Aptos"/>
              </a:rPr>
              <a:t>Example endings</a:t>
            </a:r>
          </a:p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sz="2000">
                <a:solidFill>
                  <a:srgbClr val="1C345B"/>
                </a:solidFill>
                <a:latin typeface="Aptos"/>
              </a:rPr>
              <a:t>Overall, it is a good place to live.</a:t>
            </a:r>
          </a:p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sz="2000">
                <a:solidFill>
                  <a:srgbClr val="1C345B"/>
                </a:solidFill>
                <a:latin typeface="Aptos"/>
              </a:rPr>
              <a:t>For these reasons, I enjoy my area.</a:t>
            </a:r>
          </a:p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sz="2000">
                <a:solidFill>
                  <a:srgbClr val="1C345B"/>
                </a:solidFill>
                <a:latin typeface="Aptos"/>
              </a:rPr>
              <a:t>That is why I recommend the class.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2148840" y="3977639"/>
            <a:ext cx="7909560" cy="777240"/>
          </a:xfrm>
          <a:prstGeom prst="roundRect">
            <a:avLst/>
          </a:prstGeom>
          <a:solidFill>
            <a:srgbClr val="FCEBF0"/>
          </a:solidFill>
          <a:ln w="13970">
            <a:solidFill>
              <a:srgbClr val="6F41A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7000" rIns="127000" tIns="101600" bIns="76200"/>
          <a:lstStyle/>
          <a:p>
            <a:pPr algn="ctr"/>
            <a:r>
              <a:rPr sz="2100" b="1">
                <a:solidFill>
                  <a:srgbClr val="6F41A7"/>
                </a:solidFill>
                <a:latin typeface="Aptos"/>
              </a:rPr>
              <a:t>Remember</a:t>
            </a:r>
          </a:p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sz="1800">
                <a:solidFill>
                  <a:srgbClr val="1C345B"/>
                </a:solidFill>
                <a:latin typeface="Aptos"/>
              </a:rPr>
              <a:t>Do not start a new idea in the ending sentence.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251960" y="6510528"/>
            <a:ext cx="3749039" cy="201168"/>
          </a:xfrm>
          <a:prstGeom prst="rect">
            <a:avLst/>
          </a:prstGeom>
          <a:noFill/>
        </p:spPr>
        <p:txBody>
          <a:bodyPr wrap="square" lIns="63500" rIns="63500" tIns="25400" bIns="25400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sz="900" b="0">
                <a:solidFill>
                  <a:srgbClr val="737373"/>
                </a:solidFill>
                <a:latin typeface="Aptos"/>
              </a:rPr>
              <a:t>Paragraphs and Logical Order  |  8/16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Content Placeholder 3"/>
          <p:cNvSpPr>
            <a:spLocks noGrp="1"/>
          </p:cNvSpPr>
          <p:nvPr>
            <p:ph idx="2" sz="half"/>
          </p:nvPr>
        </p:nvSpPr>
        <p:spPr/>
        <p:txBody>
          <a:bodyPr/>
          <a:lstStyle/>
          <a:p/>
        </p:txBody>
      </p:sp>
      <p:sp>
        <p:nvSpPr>
          <p:cNvPr id="5" name="Text Placeholder 4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/>
        </p:txBody>
      </p:sp>
      <p:sp>
        <p:nvSpPr>
          <p:cNvPr id="6" name="Content Placeholder 5"/>
          <p:cNvSpPr>
            <a:spLocks noGrp="1"/>
          </p:cNvSpPr>
          <p:nvPr>
            <p:ph idx="4" sz="quarter"/>
          </p:nvPr>
        </p:nvSpPr>
        <p:spPr/>
        <p:txBody>
          <a:bodyPr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713232" y="292608"/>
            <a:ext cx="10789920" cy="502920"/>
          </a:xfrm>
          <a:prstGeom prst="rect">
            <a:avLst/>
          </a:prstGeom>
          <a:noFill/>
        </p:spPr>
        <p:txBody>
          <a:bodyPr wrap="square" lIns="63500" rIns="63500" tIns="25400" bIns="25400" anchor="t">
            <a:spAutoFit/>
          </a:bodyPr>
          <a:lstStyle/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2700" b="1">
                <a:solidFill>
                  <a:srgbClr val="6F41A7"/>
                </a:solidFill>
                <a:latin typeface="Aptos"/>
              </a:rPr>
              <a:t>Logical order</a:t>
            </a:r>
          </a:p>
        </p:txBody>
      </p:sp>
      <p:sp>
        <p:nvSpPr>
          <p:cNvPr id="8" name="Rectangle 7"/>
          <p:cNvSpPr/>
          <p:nvPr/>
        </p:nvSpPr>
        <p:spPr>
          <a:xfrm>
            <a:off x="713232" y="859536"/>
            <a:ext cx="10789920" cy="41148"/>
          </a:xfrm>
          <a:prstGeom prst="rect">
            <a:avLst/>
          </a:prstGeom>
          <a:solidFill>
            <a:srgbClr val="F591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13232" y="932688"/>
            <a:ext cx="10789920" cy="292608"/>
          </a:xfrm>
          <a:prstGeom prst="rect">
            <a:avLst/>
          </a:prstGeom>
          <a:noFill/>
        </p:spPr>
        <p:txBody>
          <a:bodyPr wrap="square" lIns="63500" rIns="63500" tIns="25400" bIns="25400" anchor="t">
            <a:spAutoFit/>
          </a:bodyPr>
          <a:lstStyle/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1300" b="0">
                <a:solidFill>
                  <a:srgbClr val="1C345B"/>
                </a:solidFill>
                <a:latin typeface="Aptos"/>
              </a:rPr>
              <a:t>Put ideas in the best sequence.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1005840" y="1417320"/>
            <a:ext cx="4892040" cy="1417320"/>
          </a:xfrm>
          <a:prstGeom prst="roundRect">
            <a:avLst/>
          </a:prstGeom>
          <a:solidFill>
            <a:srgbClr val="E9F4FC"/>
          </a:solidFill>
          <a:ln w="13970">
            <a:solidFill>
              <a:srgbClr val="6F41A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7000" rIns="127000" tIns="101600" bIns="76200"/>
          <a:lstStyle/>
          <a:p>
            <a:pPr algn="ctr"/>
            <a:r>
              <a:rPr sz="2600" b="1">
                <a:solidFill>
                  <a:srgbClr val="6F41A7"/>
                </a:solidFill>
                <a:latin typeface="Aptos"/>
              </a:rPr>
              <a:t>Logical order means...</a:t>
            </a:r>
          </a:p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sz="2200">
                <a:solidFill>
                  <a:srgbClr val="1C345B"/>
                </a:solidFill>
                <a:latin typeface="Aptos"/>
              </a:rPr>
              <a:t>Ideas are in a sensible sequence.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63640" y="1417320"/>
            <a:ext cx="4892040" cy="1920240"/>
          </a:xfrm>
          <a:prstGeom prst="roundRect">
            <a:avLst/>
          </a:prstGeom>
          <a:solidFill>
            <a:srgbClr val="EBF8EB"/>
          </a:solidFill>
          <a:ln w="13970">
            <a:solidFill>
              <a:srgbClr val="6F41A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7000" rIns="127000" tIns="101600" bIns="76200"/>
          <a:lstStyle/>
          <a:p>
            <a:pPr algn="ctr"/>
            <a:r>
              <a:rPr sz="2200" b="1">
                <a:solidFill>
                  <a:srgbClr val="6F41A7"/>
                </a:solidFill>
                <a:latin typeface="Aptos"/>
              </a:rPr>
              <a:t>Common orders</a:t>
            </a:r>
          </a:p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sz="2000">
                <a:solidFill>
                  <a:srgbClr val="1C345B"/>
                </a:solidFill>
                <a:latin typeface="Aptos"/>
              </a:rPr>
              <a:t>time order: first → next → finally</a:t>
            </a:r>
          </a:p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sz="2000">
                <a:solidFill>
                  <a:srgbClr val="1C345B"/>
                </a:solidFill>
                <a:latin typeface="Aptos"/>
              </a:rPr>
              <a:t>importance: most important first</a:t>
            </a:r>
          </a:p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sz="2000">
                <a:solidFill>
                  <a:srgbClr val="1C345B"/>
                </a:solidFill>
                <a:latin typeface="Aptos"/>
              </a:rPr>
              <a:t>topic order: one idea at a time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2743200" y="4160520"/>
            <a:ext cx="6675120" cy="685800"/>
          </a:xfrm>
          <a:prstGeom prst="roundRect">
            <a:avLst/>
          </a:prstGeom>
          <a:solidFill>
            <a:srgbClr val="F4EEFA"/>
          </a:solidFill>
          <a:ln w="13970">
            <a:solidFill>
              <a:srgbClr val="6F41A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7000" rIns="127000" tIns="101600" bIns="76200"/>
          <a:lstStyle/>
          <a:p>
            <a:pPr algn="ctr"/>
            <a:r>
              <a:rPr sz="2100" b="1">
                <a:solidFill>
                  <a:srgbClr val="6F41A7"/>
                </a:solidFill>
                <a:latin typeface="Aptos"/>
              </a:rPr>
              <a:t>Quick check</a:t>
            </a:r>
          </a:p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sz="1900">
                <a:solidFill>
                  <a:srgbClr val="1C345B"/>
                </a:solidFill>
                <a:latin typeface="Aptos"/>
              </a:rPr>
              <a:t>Would this order make sense to a reader?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251960" y="6510528"/>
            <a:ext cx="3749039" cy="201168"/>
          </a:xfrm>
          <a:prstGeom prst="rect">
            <a:avLst/>
          </a:prstGeom>
          <a:noFill/>
        </p:spPr>
        <p:txBody>
          <a:bodyPr wrap="square" lIns="63500" rIns="63500" tIns="25400" bIns="25400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sz="900" b="0">
                <a:solidFill>
                  <a:srgbClr val="737373"/>
                </a:solidFill>
                <a:latin typeface="Aptos"/>
              </a:rPr>
              <a:t>Paragraphs and Logical Order  |  9/16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Content Placeholder 3"/>
          <p:cNvSpPr>
            <a:spLocks noGrp="1"/>
          </p:cNvSpPr>
          <p:nvPr>
            <p:ph idx="2" sz="half"/>
          </p:nvPr>
        </p:nvSpPr>
        <p:spPr/>
        <p:txBody>
          <a:bodyPr/>
          <a:lstStyle/>
          <a:p/>
        </p:txBody>
      </p:sp>
      <p:sp>
        <p:nvSpPr>
          <p:cNvPr id="5" name="Text Placeholder 4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/>
        </p:txBody>
      </p:sp>
      <p:sp>
        <p:nvSpPr>
          <p:cNvPr id="6" name="Content Placeholder 5"/>
          <p:cNvSpPr>
            <a:spLocks noGrp="1"/>
          </p:cNvSpPr>
          <p:nvPr>
            <p:ph idx="4" sz="quarter"/>
          </p:nvPr>
        </p:nvSpPr>
        <p:spPr/>
        <p:txBody>
          <a:bodyPr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713232" y="292608"/>
            <a:ext cx="10789920" cy="502920"/>
          </a:xfrm>
          <a:prstGeom prst="rect">
            <a:avLst/>
          </a:prstGeom>
          <a:noFill/>
        </p:spPr>
        <p:txBody>
          <a:bodyPr wrap="square" lIns="63500" rIns="63500" tIns="25400" bIns="25400" anchor="t">
            <a:spAutoFit/>
          </a:bodyPr>
          <a:lstStyle/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2700" b="1">
                <a:solidFill>
                  <a:srgbClr val="6F41A7"/>
                </a:solidFill>
                <a:latin typeface="Aptos"/>
              </a:rPr>
              <a:t>Sequence words</a:t>
            </a:r>
          </a:p>
        </p:txBody>
      </p:sp>
      <p:sp>
        <p:nvSpPr>
          <p:cNvPr id="8" name="Rectangle 7"/>
          <p:cNvSpPr/>
          <p:nvPr/>
        </p:nvSpPr>
        <p:spPr>
          <a:xfrm>
            <a:off x="713232" y="859536"/>
            <a:ext cx="10789920" cy="41148"/>
          </a:xfrm>
          <a:prstGeom prst="rect">
            <a:avLst/>
          </a:prstGeom>
          <a:solidFill>
            <a:srgbClr val="F591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13232" y="932688"/>
            <a:ext cx="10789920" cy="292608"/>
          </a:xfrm>
          <a:prstGeom prst="rect">
            <a:avLst/>
          </a:prstGeom>
          <a:noFill/>
        </p:spPr>
        <p:txBody>
          <a:bodyPr wrap="square" lIns="63500" rIns="63500" tIns="25400" bIns="25400" anchor="t">
            <a:spAutoFit/>
          </a:bodyPr>
          <a:lstStyle/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1300" b="0">
                <a:solidFill>
                  <a:srgbClr val="1C345B"/>
                </a:solidFill>
                <a:latin typeface="Aptos"/>
              </a:rPr>
              <a:t>Use words that guide the reader.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22960" y="1417320"/>
            <a:ext cx="2194560" cy="1234440"/>
          </a:xfrm>
          <a:prstGeom prst="roundRect">
            <a:avLst/>
          </a:prstGeom>
          <a:solidFill>
            <a:srgbClr val="E9F4FC"/>
          </a:solidFill>
          <a:ln w="13970">
            <a:solidFill>
              <a:srgbClr val="6F41A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7000" rIns="127000" tIns="101600" bIns="76200"/>
          <a:lstStyle/>
          <a:p>
            <a:pPr algn="ctr"/>
            <a:r>
              <a:rPr sz="2700" b="1">
                <a:solidFill>
                  <a:srgbClr val="6F41A7"/>
                </a:solidFill>
                <a:latin typeface="Aptos"/>
              </a:rPr>
              <a:t>First</a:t>
            </a:r>
          </a:p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sz="2000">
                <a:solidFill>
                  <a:srgbClr val="1C345B"/>
                </a:solidFill>
                <a:latin typeface="Aptos"/>
              </a:rPr>
              <a:t>start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611880" y="1417320"/>
            <a:ext cx="2194560" cy="1234440"/>
          </a:xfrm>
          <a:prstGeom prst="roundRect">
            <a:avLst/>
          </a:prstGeom>
          <a:solidFill>
            <a:srgbClr val="EBF8EB"/>
          </a:solidFill>
          <a:ln w="13970">
            <a:solidFill>
              <a:srgbClr val="6F41A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7000" rIns="127000" tIns="101600" bIns="76200"/>
          <a:lstStyle/>
          <a:p>
            <a:pPr algn="ctr"/>
            <a:r>
              <a:rPr sz="2700" b="1">
                <a:solidFill>
                  <a:srgbClr val="6F41A7"/>
                </a:solidFill>
                <a:latin typeface="Aptos"/>
              </a:rPr>
              <a:t>Next</a:t>
            </a:r>
          </a:p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sz="2000">
                <a:solidFill>
                  <a:srgbClr val="1C345B"/>
                </a:solidFill>
                <a:latin typeface="Aptos"/>
              </a:rPr>
              <a:t>middle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400800" y="1417320"/>
            <a:ext cx="2194560" cy="1234440"/>
          </a:xfrm>
          <a:prstGeom prst="roundRect">
            <a:avLst/>
          </a:prstGeom>
          <a:solidFill>
            <a:srgbClr val="FFF8DA"/>
          </a:solidFill>
          <a:ln w="13970">
            <a:solidFill>
              <a:srgbClr val="6F41A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7000" rIns="127000" tIns="101600" bIns="76200"/>
          <a:lstStyle/>
          <a:p>
            <a:pPr algn="ctr"/>
            <a:r>
              <a:rPr sz="2700" b="1">
                <a:solidFill>
                  <a:srgbClr val="6F41A7"/>
                </a:solidFill>
                <a:latin typeface="Aptos"/>
              </a:rPr>
              <a:t>Then</a:t>
            </a:r>
          </a:p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sz="2000">
                <a:solidFill>
                  <a:srgbClr val="1C345B"/>
                </a:solidFill>
                <a:latin typeface="Aptos"/>
              </a:rPr>
              <a:t>after that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9189720" y="1417320"/>
            <a:ext cx="2194560" cy="1234440"/>
          </a:xfrm>
          <a:prstGeom prst="roundRect">
            <a:avLst/>
          </a:prstGeom>
          <a:solidFill>
            <a:srgbClr val="FCEBF0"/>
          </a:solidFill>
          <a:ln w="13970">
            <a:solidFill>
              <a:srgbClr val="6F41A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7000" rIns="127000" tIns="101600" bIns="76200"/>
          <a:lstStyle/>
          <a:p>
            <a:pPr algn="ctr"/>
            <a:r>
              <a:rPr sz="2700" b="1">
                <a:solidFill>
                  <a:srgbClr val="6F41A7"/>
                </a:solidFill>
                <a:latin typeface="Aptos"/>
              </a:rPr>
              <a:t>Finally</a:t>
            </a:r>
          </a:p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sz="2000">
                <a:solidFill>
                  <a:srgbClr val="1C345B"/>
                </a:solidFill>
                <a:latin typeface="Aptos"/>
              </a:rPr>
              <a:t>end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1965960" y="3429000"/>
            <a:ext cx="8275320" cy="1005840"/>
          </a:xfrm>
          <a:prstGeom prst="roundRect">
            <a:avLst/>
          </a:prstGeom>
          <a:solidFill>
            <a:srgbClr val="F4EEFA"/>
          </a:solidFill>
          <a:ln w="13970">
            <a:solidFill>
              <a:srgbClr val="6F41A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7000" rIns="127000" tIns="101600" bIns="76200"/>
          <a:lstStyle/>
          <a:p>
            <a:pPr algn="ctr"/>
            <a:r>
              <a:rPr sz="2400" b="1">
                <a:solidFill>
                  <a:srgbClr val="6F41A7"/>
                </a:solidFill>
                <a:latin typeface="Aptos"/>
              </a:rPr>
              <a:t>Other useful words</a:t>
            </a:r>
          </a:p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sz="2200">
                <a:solidFill>
                  <a:srgbClr val="1C345B"/>
                </a:solidFill>
                <a:latin typeface="Aptos"/>
              </a:rPr>
              <a:t>also</a:t>
            </a:r>
          </a:p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sz="2200">
                <a:solidFill>
                  <a:srgbClr val="1C345B"/>
                </a:solidFill>
                <a:latin typeface="Aptos"/>
              </a:rPr>
              <a:t>because</a:t>
            </a:r>
          </a:p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sz="2200">
                <a:solidFill>
                  <a:srgbClr val="1C345B"/>
                </a:solidFill>
                <a:latin typeface="Aptos"/>
              </a:rPr>
              <a:t>for example</a:t>
            </a:r>
          </a:p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sz="2200">
                <a:solidFill>
                  <a:srgbClr val="1C345B"/>
                </a:solidFill>
                <a:latin typeface="Aptos"/>
              </a:rPr>
              <a:t>overall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251960" y="6510528"/>
            <a:ext cx="3749039" cy="201168"/>
          </a:xfrm>
          <a:prstGeom prst="rect">
            <a:avLst/>
          </a:prstGeom>
          <a:noFill/>
        </p:spPr>
        <p:txBody>
          <a:bodyPr wrap="square" lIns="63500" rIns="63500" tIns="25400" bIns="25400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sz="900" b="0">
                <a:solidFill>
                  <a:srgbClr val="737373"/>
                </a:solidFill>
                <a:latin typeface="Aptos"/>
              </a:rPr>
              <a:t>Paragraphs and Logical Order  |  10/16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Content Placeholder 3"/>
          <p:cNvSpPr>
            <a:spLocks noGrp="1"/>
          </p:cNvSpPr>
          <p:nvPr>
            <p:ph idx="2" sz="half"/>
          </p:nvPr>
        </p:nvSpPr>
        <p:spPr/>
        <p:txBody>
          <a:bodyPr/>
          <a:lstStyle/>
          <a:p/>
        </p:txBody>
      </p:sp>
      <p:sp>
        <p:nvSpPr>
          <p:cNvPr id="5" name="Text Placeholder 4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/>
        </p:txBody>
      </p:sp>
      <p:sp>
        <p:nvSpPr>
          <p:cNvPr id="6" name="Content Placeholder 5"/>
          <p:cNvSpPr>
            <a:spLocks noGrp="1"/>
          </p:cNvSpPr>
          <p:nvPr>
            <p:ph idx="4" sz="quarter"/>
          </p:nvPr>
        </p:nvSpPr>
        <p:spPr/>
        <p:txBody>
          <a:bodyPr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713232" y="292608"/>
            <a:ext cx="10789920" cy="502920"/>
          </a:xfrm>
          <a:prstGeom prst="rect">
            <a:avLst/>
          </a:prstGeom>
          <a:noFill/>
        </p:spPr>
        <p:txBody>
          <a:bodyPr wrap="square" lIns="63500" rIns="63500" tIns="25400" bIns="25400" anchor="t">
            <a:spAutoFit/>
          </a:bodyPr>
          <a:lstStyle/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2700" b="1">
                <a:solidFill>
                  <a:srgbClr val="6F41A7"/>
                </a:solidFill>
                <a:latin typeface="Aptos"/>
              </a:rPr>
              <a:t>Build a paragraph</a:t>
            </a:r>
          </a:p>
        </p:txBody>
      </p:sp>
      <p:sp>
        <p:nvSpPr>
          <p:cNvPr id="8" name="Rectangle 7"/>
          <p:cNvSpPr/>
          <p:nvPr/>
        </p:nvSpPr>
        <p:spPr>
          <a:xfrm>
            <a:off x="713232" y="859536"/>
            <a:ext cx="10789920" cy="41148"/>
          </a:xfrm>
          <a:prstGeom prst="rect">
            <a:avLst/>
          </a:prstGeom>
          <a:solidFill>
            <a:srgbClr val="F591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13232" y="932688"/>
            <a:ext cx="10789920" cy="292608"/>
          </a:xfrm>
          <a:prstGeom prst="rect">
            <a:avLst/>
          </a:prstGeom>
          <a:noFill/>
        </p:spPr>
        <p:txBody>
          <a:bodyPr wrap="square" lIns="63500" rIns="63500" tIns="25400" bIns="25400" anchor="t">
            <a:spAutoFit/>
          </a:bodyPr>
          <a:lstStyle/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1300" b="0">
                <a:solidFill>
                  <a:srgbClr val="1C345B"/>
                </a:solidFill>
                <a:latin typeface="Aptos"/>
              </a:rPr>
              <a:t>Watch the sentences come together.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22960" y="1234440"/>
            <a:ext cx="10469880" cy="685800"/>
          </a:xfrm>
          <a:prstGeom prst="roundRect">
            <a:avLst/>
          </a:prstGeom>
          <a:solidFill>
            <a:srgbClr val="E9F4FC"/>
          </a:solidFill>
          <a:ln w="13970">
            <a:solidFill>
              <a:srgbClr val="6F41A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7000" rIns="127000" tIns="101600" bIns="76200"/>
          <a:lstStyle/>
          <a:p>
            <a:pPr algn="ctr"/>
            <a:r>
              <a:rPr sz="2100" b="1">
                <a:solidFill>
                  <a:srgbClr val="6F41A7"/>
                </a:solidFill>
                <a:latin typeface="Aptos"/>
              </a:rPr>
              <a:t>Topic sentence</a:t>
            </a:r>
          </a:p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sz="2000">
                <a:solidFill>
                  <a:srgbClr val="1C345B"/>
                </a:solidFill>
                <a:latin typeface="Aptos"/>
              </a:rPr>
              <a:t>Living in this city is convenient.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22960" y="2240280"/>
            <a:ext cx="10469880" cy="1463040"/>
          </a:xfrm>
          <a:prstGeom prst="roundRect">
            <a:avLst/>
          </a:prstGeom>
          <a:solidFill>
            <a:srgbClr val="EBF8EB"/>
          </a:solidFill>
          <a:ln w="13970">
            <a:solidFill>
              <a:srgbClr val="6F41A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7000" rIns="127000" tIns="101600" bIns="76200"/>
          <a:lstStyle/>
          <a:p>
            <a:pPr algn="ctr"/>
            <a:r>
              <a:rPr sz="2100" b="1">
                <a:solidFill>
                  <a:srgbClr val="6F41A7"/>
                </a:solidFill>
                <a:latin typeface="Aptos"/>
              </a:rPr>
              <a:t>Details</a:t>
            </a:r>
          </a:p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sz="2000">
                <a:solidFill>
                  <a:srgbClr val="1C345B"/>
                </a:solidFill>
                <a:latin typeface="Aptos"/>
              </a:rPr>
              <a:t>There are many shops and green spaces.</a:t>
            </a:r>
          </a:p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sz="2000">
                <a:solidFill>
                  <a:srgbClr val="1C345B"/>
                </a:solidFill>
                <a:latin typeface="Aptos"/>
              </a:rPr>
              <a:t>The buses are regular and easy to use.</a:t>
            </a:r>
          </a:p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sz="2000">
                <a:solidFill>
                  <a:srgbClr val="1C345B"/>
                </a:solidFill>
                <a:latin typeface="Aptos"/>
              </a:rPr>
              <a:t>I can walk to many places.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22960" y="4041648"/>
            <a:ext cx="10469880" cy="685800"/>
          </a:xfrm>
          <a:prstGeom prst="roundRect">
            <a:avLst/>
          </a:prstGeom>
          <a:solidFill>
            <a:srgbClr val="FFF8DA"/>
          </a:solidFill>
          <a:ln w="13970">
            <a:solidFill>
              <a:srgbClr val="6F41A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7000" rIns="127000" tIns="101600" bIns="76200"/>
          <a:lstStyle/>
          <a:p>
            <a:pPr algn="ctr"/>
            <a:r>
              <a:rPr sz="2100" b="1">
                <a:solidFill>
                  <a:srgbClr val="6F41A7"/>
                </a:solidFill>
                <a:latin typeface="Aptos"/>
              </a:rPr>
              <a:t>Ending</a:t>
            </a:r>
          </a:p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sz="2000">
                <a:solidFill>
                  <a:srgbClr val="1C345B"/>
                </a:solidFill>
                <a:latin typeface="Aptos"/>
              </a:rPr>
              <a:t>Overall, it is a great place to live.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251960" y="6510528"/>
            <a:ext cx="3749039" cy="201168"/>
          </a:xfrm>
          <a:prstGeom prst="rect">
            <a:avLst/>
          </a:prstGeom>
          <a:noFill/>
        </p:spPr>
        <p:txBody>
          <a:bodyPr wrap="square" lIns="63500" rIns="63500" tIns="25400" bIns="25400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sz="900" b="0">
                <a:solidFill>
                  <a:srgbClr val="737373"/>
                </a:solidFill>
                <a:latin typeface="Aptos"/>
              </a:rPr>
              <a:t>Paragraphs and Logical Order  |  11/16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Content Placeholder 3"/>
          <p:cNvSpPr>
            <a:spLocks noGrp="1"/>
          </p:cNvSpPr>
          <p:nvPr>
            <p:ph idx="2" sz="half"/>
          </p:nvPr>
        </p:nvSpPr>
        <p:spPr/>
        <p:txBody>
          <a:bodyPr/>
          <a:lstStyle/>
          <a:p/>
        </p:txBody>
      </p:sp>
      <p:sp>
        <p:nvSpPr>
          <p:cNvPr id="5" name="Text Placeholder 4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/>
        </p:txBody>
      </p:sp>
      <p:sp>
        <p:nvSpPr>
          <p:cNvPr id="6" name="Content Placeholder 5"/>
          <p:cNvSpPr>
            <a:spLocks noGrp="1"/>
          </p:cNvSpPr>
          <p:nvPr>
            <p:ph idx="4" sz="quarter"/>
          </p:nvPr>
        </p:nvSpPr>
        <p:spPr/>
        <p:txBody>
          <a:bodyPr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713232" y="292608"/>
            <a:ext cx="10789920" cy="502920"/>
          </a:xfrm>
          <a:prstGeom prst="rect">
            <a:avLst/>
          </a:prstGeom>
          <a:noFill/>
        </p:spPr>
        <p:txBody>
          <a:bodyPr wrap="square" lIns="63500" rIns="63500" tIns="25400" bIns="25400" anchor="t">
            <a:spAutoFit/>
          </a:bodyPr>
          <a:lstStyle/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2700" b="1">
                <a:solidFill>
                  <a:srgbClr val="6F41A7"/>
                </a:solidFill>
                <a:latin typeface="Aptos"/>
              </a:rPr>
              <a:t>Fix a messy paragraph</a:t>
            </a:r>
          </a:p>
        </p:txBody>
      </p:sp>
      <p:sp>
        <p:nvSpPr>
          <p:cNvPr id="8" name="Rectangle 7"/>
          <p:cNvSpPr/>
          <p:nvPr/>
        </p:nvSpPr>
        <p:spPr>
          <a:xfrm>
            <a:off x="713232" y="859536"/>
            <a:ext cx="10789920" cy="41148"/>
          </a:xfrm>
          <a:prstGeom prst="rect">
            <a:avLst/>
          </a:prstGeom>
          <a:solidFill>
            <a:srgbClr val="F591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13232" y="932688"/>
            <a:ext cx="10789920" cy="292608"/>
          </a:xfrm>
          <a:prstGeom prst="rect">
            <a:avLst/>
          </a:prstGeom>
          <a:noFill/>
        </p:spPr>
        <p:txBody>
          <a:bodyPr wrap="square" lIns="63500" rIns="63500" tIns="25400" bIns="25400" anchor="t">
            <a:spAutoFit/>
          </a:bodyPr>
          <a:lstStyle/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1300" b="0">
                <a:solidFill>
                  <a:srgbClr val="1C345B"/>
                </a:solidFill>
                <a:latin typeface="Aptos"/>
              </a:rPr>
              <a:t>Put the sentences in the correct order.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914400" y="1298448"/>
            <a:ext cx="10241280" cy="2423160"/>
          </a:xfrm>
          <a:prstGeom prst="roundRect">
            <a:avLst/>
          </a:prstGeom>
          <a:solidFill>
            <a:srgbClr val="F4EEFA"/>
          </a:solidFill>
          <a:ln w="13970">
            <a:solidFill>
              <a:srgbClr val="6F41A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7000" rIns="127000" tIns="101600" bIns="76200"/>
          <a:lstStyle/>
          <a:p>
            <a:pPr algn="l"/>
            <a:r>
              <a:rPr sz="2400" b="1">
                <a:solidFill>
                  <a:srgbClr val="6F41A7"/>
                </a:solidFill>
                <a:latin typeface="Aptos"/>
              </a:rPr>
              <a:t>Put these in order</a:t>
            </a:r>
          </a:p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2100">
                <a:solidFill>
                  <a:srgbClr val="1C345B"/>
                </a:solidFill>
                <a:latin typeface="Aptos"/>
              </a:rPr>
              <a:t>A. Overall, I enjoy studying English.</a:t>
            </a:r>
          </a:p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2100">
                <a:solidFill>
                  <a:srgbClr val="1C345B"/>
                </a:solidFill>
                <a:latin typeface="Aptos"/>
              </a:rPr>
              <a:t>B. It helps me at work and in everyday life.</a:t>
            </a:r>
          </a:p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2100">
                <a:solidFill>
                  <a:srgbClr val="1C345B"/>
                </a:solidFill>
                <a:latin typeface="Aptos"/>
              </a:rPr>
              <a:t>C. English is important for my future.</a:t>
            </a:r>
          </a:p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2100">
                <a:solidFill>
                  <a:srgbClr val="1C345B"/>
                </a:solidFill>
                <a:latin typeface="Aptos"/>
              </a:rPr>
              <a:t>D. I can speak to more people.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154680" y="4251960"/>
            <a:ext cx="5943600" cy="731520"/>
          </a:xfrm>
          <a:prstGeom prst="roundRect">
            <a:avLst/>
          </a:prstGeom>
          <a:solidFill>
            <a:srgbClr val="EBF8EB"/>
          </a:solidFill>
          <a:ln w="13970">
            <a:solidFill>
              <a:srgbClr val="6F41A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7000" rIns="127000" tIns="101600" bIns="76200"/>
          <a:lstStyle/>
          <a:p>
            <a:pPr algn="ctr"/>
            <a:r>
              <a:rPr sz="2400" b="1">
                <a:solidFill>
                  <a:srgbClr val="6F41A7"/>
                </a:solidFill>
                <a:latin typeface="Aptos"/>
              </a:rPr>
              <a:t>Correct order</a:t>
            </a:r>
          </a:p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sz="2400">
                <a:solidFill>
                  <a:srgbClr val="1C345B"/>
                </a:solidFill>
                <a:latin typeface="Aptos"/>
              </a:rPr>
              <a:t>C → B → D → A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251960" y="6510528"/>
            <a:ext cx="3749039" cy="201168"/>
          </a:xfrm>
          <a:prstGeom prst="rect">
            <a:avLst/>
          </a:prstGeom>
          <a:noFill/>
        </p:spPr>
        <p:txBody>
          <a:bodyPr wrap="square" lIns="63500" rIns="63500" tIns="25400" bIns="25400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sz="900" b="0">
                <a:solidFill>
                  <a:srgbClr val="737373"/>
                </a:solidFill>
                <a:latin typeface="Aptos"/>
              </a:rPr>
              <a:t>Paragraphs and Logical Order  |  12/16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Content Placeholder 3"/>
          <p:cNvSpPr>
            <a:spLocks noGrp="1"/>
          </p:cNvSpPr>
          <p:nvPr>
            <p:ph idx="2" sz="half"/>
          </p:nvPr>
        </p:nvSpPr>
        <p:spPr/>
        <p:txBody>
          <a:bodyPr/>
          <a:lstStyle/>
          <a:p/>
        </p:txBody>
      </p:sp>
      <p:sp>
        <p:nvSpPr>
          <p:cNvPr id="5" name="Text Placeholder 4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/>
        </p:txBody>
      </p:sp>
      <p:sp>
        <p:nvSpPr>
          <p:cNvPr id="6" name="Content Placeholder 5"/>
          <p:cNvSpPr>
            <a:spLocks noGrp="1"/>
          </p:cNvSpPr>
          <p:nvPr>
            <p:ph idx="4" sz="quarter"/>
          </p:nvPr>
        </p:nvSpPr>
        <p:spPr/>
        <p:txBody>
          <a:bodyPr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713232" y="292608"/>
            <a:ext cx="10789920" cy="502920"/>
          </a:xfrm>
          <a:prstGeom prst="rect">
            <a:avLst/>
          </a:prstGeom>
          <a:noFill/>
        </p:spPr>
        <p:txBody>
          <a:bodyPr wrap="square" lIns="63500" rIns="63500" tIns="25400" bIns="25400" anchor="t">
            <a:spAutoFit/>
          </a:bodyPr>
          <a:lstStyle/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2700" b="1">
                <a:solidFill>
                  <a:srgbClr val="6F41A7"/>
                </a:solidFill>
                <a:latin typeface="Aptos"/>
              </a:rPr>
              <a:t>Exam writing link</a:t>
            </a:r>
          </a:p>
        </p:txBody>
      </p:sp>
      <p:sp>
        <p:nvSpPr>
          <p:cNvPr id="8" name="Rectangle 7"/>
          <p:cNvSpPr/>
          <p:nvPr/>
        </p:nvSpPr>
        <p:spPr>
          <a:xfrm>
            <a:off x="713232" y="859536"/>
            <a:ext cx="10789920" cy="41148"/>
          </a:xfrm>
          <a:prstGeom prst="rect">
            <a:avLst/>
          </a:prstGeom>
          <a:solidFill>
            <a:srgbClr val="F591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13232" y="932688"/>
            <a:ext cx="10789920" cy="292608"/>
          </a:xfrm>
          <a:prstGeom prst="rect">
            <a:avLst/>
          </a:prstGeom>
          <a:noFill/>
        </p:spPr>
        <p:txBody>
          <a:bodyPr wrap="square" lIns="63500" rIns="63500" tIns="25400" bIns="25400" anchor="t">
            <a:spAutoFit/>
          </a:bodyPr>
          <a:lstStyle/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1300" b="0">
                <a:solidFill>
                  <a:srgbClr val="1C345B"/>
                </a:solidFill>
                <a:latin typeface="Aptos"/>
              </a:rPr>
              <a:t>Use paragraphs in emails, articles and reviews.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22960" y="1325880"/>
            <a:ext cx="10561320" cy="2011680"/>
          </a:xfrm>
          <a:prstGeom prst="roundRect">
            <a:avLst/>
          </a:prstGeom>
          <a:solidFill>
            <a:srgbClr val="EBF8EB"/>
          </a:solidFill>
          <a:ln w="13970">
            <a:solidFill>
              <a:srgbClr val="6F41A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7000" rIns="127000" tIns="101600" bIns="76200"/>
          <a:lstStyle/>
          <a:p>
            <a:pPr algn="l"/>
            <a:r>
              <a:rPr sz="2300" b="1">
                <a:solidFill>
                  <a:srgbClr val="6F41A7"/>
                </a:solidFill>
                <a:latin typeface="Aptos"/>
              </a:rPr>
              <a:t>Use paragraphs in...</a:t>
            </a:r>
          </a:p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2000">
                <a:solidFill>
                  <a:srgbClr val="1C345B"/>
                </a:solidFill>
                <a:latin typeface="Aptos"/>
              </a:rPr>
              <a:t>• emails: one idea in each paragraph.</a:t>
            </a:r>
          </a:p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2000">
                <a:solidFill>
                  <a:srgbClr val="1C345B"/>
                </a:solidFill>
                <a:latin typeface="Aptos"/>
              </a:rPr>
              <a:t>• articles: introduction, details and final thought.</a:t>
            </a:r>
          </a:p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2000">
                <a:solidFill>
                  <a:srgbClr val="1C345B"/>
                </a:solidFill>
                <a:latin typeface="Aptos"/>
              </a:rPr>
              <a:t>• reviews: opinion, reasons and recommendation.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828800" y="3977639"/>
            <a:ext cx="8595360" cy="822960"/>
          </a:xfrm>
          <a:prstGeom prst="roundRect">
            <a:avLst/>
          </a:prstGeom>
          <a:solidFill>
            <a:srgbClr val="FFF8DA"/>
          </a:solidFill>
          <a:ln w="13970">
            <a:solidFill>
              <a:srgbClr val="6F41A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7000" rIns="127000" tIns="101600" bIns="76200"/>
          <a:lstStyle/>
          <a:p>
            <a:pPr algn="ctr"/>
            <a:r>
              <a:rPr sz="2200" b="1">
                <a:solidFill>
                  <a:srgbClr val="6F41A7"/>
                </a:solidFill>
                <a:latin typeface="Aptos"/>
              </a:rPr>
              <a:t>Entry 3 writing tip</a:t>
            </a:r>
          </a:p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sz="1800">
                <a:solidFill>
                  <a:srgbClr val="1C345B"/>
                </a:solidFill>
                <a:latin typeface="Aptos"/>
              </a:rPr>
              <a:t>If the task asks for 2 paragraphs, leave a line or clear space between them.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251960" y="6510528"/>
            <a:ext cx="3749039" cy="201168"/>
          </a:xfrm>
          <a:prstGeom prst="rect">
            <a:avLst/>
          </a:prstGeom>
          <a:noFill/>
        </p:spPr>
        <p:txBody>
          <a:bodyPr wrap="square" lIns="63500" rIns="63500" tIns="25400" bIns="25400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sz="900" b="0">
                <a:solidFill>
                  <a:srgbClr val="737373"/>
                </a:solidFill>
                <a:latin typeface="Aptos"/>
              </a:rPr>
              <a:t>Paragraphs and Logical Order  |  13/16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Content Placeholder 3"/>
          <p:cNvSpPr>
            <a:spLocks noGrp="1"/>
          </p:cNvSpPr>
          <p:nvPr>
            <p:ph idx="2" sz="half"/>
          </p:nvPr>
        </p:nvSpPr>
        <p:spPr/>
        <p:txBody>
          <a:bodyPr/>
          <a:lstStyle/>
          <a:p/>
        </p:txBody>
      </p:sp>
      <p:sp>
        <p:nvSpPr>
          <p:cNvPr id="5" name="Text Placeholder 4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/>
        </p:txBody>
      </p:sp>
      <p:sp>
        <p:nvSpPr>
          <p:cNvPr id="6" name="Content Placeholder 5"/>
          <p:cNvSpPr>
            <a:spLocks noGrp="1"/>
          </p:cNvSpPr>
          <p:nvPr>
            <p:ph idx="4" sz="quarter"/>
          </p:nvPr>
        </p:nvSpPr>
        <p:spPr/>
        <p:txBody>
          <a:bodyPr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713232" y="292608"/>
            <a:ext cx="10789920" cy="502920"/>
          </a:xfrm>
          <a:prstGeom prst="rect">
            <a:avLst/>
          </a:prstGeom>
          <a:noFill/>
        </p:spPr>
        <p:txBody>
          <a:bodyPr wrap="square" lIns="63500" rIns="63500" tIns="25400" bIns="25400" anchor="t">
            <a:spAutoFit/>
          </a:bodyPr>
          <a:lstStyle/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2700" b="1">
                <a:solidFill>
                  <a:srgbClr val="6F41A7"/>
                </a:solidFill>
                <a:latin typeface="Aptos"/>
              </a:rPr>
              <a:t>Partner practice</a:t>
            </a:r>
          </a:p>
        </p:txBody>
      </p:sp>
      <p:sp>
        <p:nvSpPr>
          <p:cNvPr id="8" name="Rectangle 7"/>
          <p:cNvSpPr/>
          <p:nvPr/>
        </p:nvSpPr>
        <p:spPr>
          <a:xfrm>
            <a:off x="713232" y="859536"/>
            <a:ext cx="10789920" cy="41148"/>
          </a:xfrm>
          <a:prstGeom prst="rect">
            <a:avLst/>
          </a:prstGeom>
          <a:solidFill>
            <a:srgbClr val="F591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13232" y="932688"/>
            <a:ext cx="10789920" cy="292608"/>
          </a:xfrm>
          <a:prstGeom prst="rect">
            <a:avLst/>
          </a:prstGeom>
          <a:noFill/>
        </p:spPr>
        <p:txBody>
          <a:bodyPr wrap="square" lIns="63500" rIns="63500" tIns="25400" bIns="25400" anchor="t">
            <a:spAutoFit/>
          </a:bodyPr>
          <a:lstStyle/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1300" b="0">
                <a:solidFill>
                  <a:srgbClr val="1C345B"/>
                </a:solidFill>
                <a:latin typeface="Aptos"/>
              </a:rPr>
              <a:t>Say the order and explain why.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22960" y="1417320"/>
            <a:ext cx="3520440" cy="1234440"/>
          </a:xfrm>
          <a:prstGeom prst="roundRect">
            <a:avLst/>
          </a:prstGeom>
          <a:solidFill>
            <a:srgbClr val="E9F4FC"/>
          </a:solidFill>
          <a:ln w="13970">
            <a:solidFill>
              <a:srgbClr val="6F41A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7000" rIns="127000" tIns="101600" bIns="76200"/>
          <a:lstStyle/>
          <a:p>
            <a:pPr algn="ctr"/>
            <a:r>
              <a:rPr sz="2400" b="1">
                <a:solidFill>
                  <a:srgbClr val="6F41A7"/>
                </a:solidFill>
                <a:latin typeface="Aptos"/>
              </a:rPr>
              <a:t>Step 1</a:t>
            </a:r>
          </a:p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sz="1900">
                <a:solidFill>
                  <a:srgbClr val="1C345B"/>
                </a:solidFill>
                <a:latin typeface="Aptos"/>
              </a:rPr>
              <a:t>Read the sentences.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343400" y="1417320"/>
            <a:ext cx="3520440" cy="1234440"/>
          </a:xfrm>
          <a:prstGeom prst="roundRect">
            <a:avLst/>
          </a:prstGeom>
          <a:solidFill>
            <a:srgbClr val="FFF8DA"/>
          </a:solidFill>
          <a:ln w="13970">
            <a:solidFill>
              <a:srgbClr val="6F41A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7000" rIns="127000" tIns="101600" bIns="76200"/>
          <a:lstStyle/>
          <a:p>
            <a:pPr algn="ctr"/>
            <a:r>
              <a:rPr sz="2400" b="1">
                <a:solidFill>
                  <a:srgbClr val="6F41A7"/>
                </a:solidFill>
                <a:latin typeface="Aptos"/>
              </a:rPr>
              <a:t>Step 2</a:t>
            </a:r>
          </a:p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sz="1900">
                <a:solidFill>
                  <a:srgbClr val="1C345B"/>
                </a:solidFill>
                <a:latin typeface="Aptos"/>
              </a:rPr>
              <a:t>Choose the first sentence.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863840" y="1417320"/>
            <a:ext cx="3520440" cy="1234440"/>
          </a:xfrm>
          <a:prstGeom prst="roundRect">
            <a:avLst/>
          </a:prstGeom>
          <a:solidFill>
            <a:srgbClr val="F4EEFA"/>
          </a:solidFill>
          <a:ln w="13970">
            <a:solidFill>
              <a:srgbClr val="6F41A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7000" rIns="127000" tIns="101600" bIns="76200"/>
          <a:lstStyle/>
          <a:p>
            <a:pPr algn="ctr"/>
            <a:r>
              <a:rPr sz="2400" b="1">
                <a:solidFill>
                  <a:srgbClr val="6F41A7"/>
                </a:solidFill>
                <a:latin typeface="Aptos"/>
              </a:rPr>
              <a:t>Step 3</a:t>
            </a:r>
          </a:p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sz="1900">
                <a:solidFill>
                  <a:srgbClr val="1C345B"/>
                </a:solidFill>
                <a:latin typeface="Aptos"/>
              </a:rPr>
              <a:t>Explain why it fits.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1417320" y="3246120"/>
            <a:ext cx="9418320" cy="1554480"/>
          </a:xfrm>
          <a:prstGeom prst="roundRect">
            <a:avLst/>
          </a:prstGeom>
          <a:solidFill>
            <a:srgbClr val="EBF8EB"/>
          </a:solidFill>
          <a:ln w="13970">
            <a:solidFill>
              <a:srgbClr val="6F41A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7000" rIns="127000" tIns="101600" bIns="76200"/>
          <a:lstStyle/>
          <a:p>
            <a:pPr algn="ctr"/>
            <a:r>
              <a:rPr sz="2200" b="1">
                <a:solidFill>
                  <a:srgbClr val="6F41A7"/>
                </a:solidFill>
                <a:latin typeface="Aptos"/>
              </a:rPr>
              <a:t>Useful phrases</a:t>
            </a:r>
          </a:p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sz="2000">
                <a:solidFill>
                  <a:srgbClr val="1C345B"/>
                </a:solidFill>
                <a:latin typeface="Aptos"/>
              </a:rPr>
              <a:t>This sentence should go first because...</a:t>
            </a:r>
          </a:p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sz="2000">
                <a:solidFill>
                  <a:srgbClr val="1C345B"/>
                </a:solidFill>
                <a:latin typeface="Aptos"/>
              </a:rPr>
              <a:t>This detail comes next because...</a:t>
            </a:r>
          </a:p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sz="2000">
                <a:solidFill>
                  <a:srgbClr val="1C345B"/>
                </a:solidFill>
                <a:latin typeface="Aptos"/>
              </a:rPr>
              <a:t>This ending sentence works because...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251960" y="6510528"/>
            <a:ext cx="3749039" cy="201168"/>
          </a:xfrm>
          <a:prstGeom prst="rect">
            <a:avLst/>
          </a:prstGeom>
          <a:noFill/>
        </p:spPr>
        <p:txBody>
          <a:bodyPr wrap="square" lIns="63500" rIns="63500" tIns="25400" bIns="25400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sz="900" b="0">
                <a:solidFill>
                  <a:srgbClr val="737373"/>
                </a:solidFill>
                <a:latin typeface="Aptos"/>
              </a:rPr>
              <a:t>Paragraphs and Logical Order  |  14/16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Content Placeholder 3"/>
          <p:cNvSpPr>
            <a:spLocks noGrp="1"/>
          </p:cNvSpPr>
          <p:nvPr>
            <p:ph idx="2" sz="half"/>
          </p:nvPr>
        </p:nvSpPr>
        <p:spPr/>
        <p:txBody>
          <a:bodyPr/>
          <a:lstStyle/>
          <a:p/>
        </p:txBody>
      </p:sp>
      <p:sp>
        <p:nvSpPr>
          <p:cNvPr id="5" name="Text Placeholder 4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/>
        </p:txBody>
      </p:sp>
      <p:sp>
        <p:nvSpPr>
          <p:cNvPr id="6" name="Content Placeholder 5"/>
          <p:cNvSpPr>
            <a:spLocks noGrp="1"/>
          </p:cNvSpPr>
          <p:nvPr>
            <p:ph idx="4" sz="quarter"/>
          </p:nvPr>
        </p:nvSpPr>
        <p:spPr/>
        <p:txBody>
          <a:bodyPr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713232" y="292608"/>
            <a:ext cx="10789920" cy="502920"/>
          </a:xfrm>
          <a:prstGeom prst="rect">
            <a:avLst/>
          </a:prstGeom>
          <a:noFill/>
        </p:spPr>
        <p:txBody>
          <a:bodyPr wrap="square" lIns="63500" rIns="63500" tIns="25400" bIns="25400" anchor="t">
            <a:spAutoFit/>
          </a:bodyPr>
          <a:lstStyle/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2700" b="1">
                <a:solidFill>
                  <a:srgbClr val="6F41A7"/>
                </a:solidFill>
                <a:latin typeface="Aptos"/>
              </a:rPr>
              <a:t>Mini writing task</a:t>
            </a:r>
          </a:p>
        </p:txBody>
      </p:sp>
      <p:sp>
        <p:nvSpPr>
          <p:cNvPr id="8" name="Rectangle 7"/>
          <p:cNvSpPr/>
          <p:nvPr/>
        </p:nvSpPr>
        <p:spPr>
          <a:xfrm>
            <a:off x="713232" y="859536"/>
            <a:ext cx="10789920" cy="41148"/>
          </a:xfrm>
          <a:prstGeom prst="rect">
            <a:avLst/>
          </a:prstGeom>
          <a:solidFill>
            <a:srgbClr val="F591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13232" y="932688"/>
            <a:ext cx="10789920" cy="292608"/>
          </a:xfrm>
          <a:prstGeom prst="rect">
            <a:avLst/>
          </a:prstGeom>
          <a:noFill/>
        </p:spPr>
        <p:txBody>
          <a:bodyPr wrap="square" lIns="63500" rIns="63500" tIns="25400" bIns="25400" anchor="t">
            <a:spAutoFit/>
          </a:bodyPr>
          <a:lstStyle/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1300" b="0">
                <a:solidFill>
                  <a:srgbClr val="1C345B"/>
                </a:solidFill>
                <a:latin typeface="Aptos"/>
              </a:rPr>
              <a:t>Write one clear paragraph.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914400" y="1325880"/>
            <a:ext cx="10241280" cy="1051560"/>
          </a:xfrm>
          <a:prstGeom prst="roundRect">
            <a:avLst/>
          </a:prstGeom>
          <a:solidFill>
            <a:srgbClr val="FFF8DA"/>
          </a:solidFill>
          <a:ln w="13970">
            <a:solidFill>
              <a:srgbClr val="6F41A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7000" rIns="127000" tIns="101600" bIns="76200"/>
          <a:lstStyle/>
          <a:p>
            <a:pPr algn="ctr"/>
            <a:r>
              <a:rPr sz="2400" b="1">
                <a:solidFill>
                  <a:srgbClr val="6F41A7"/>
                </a:solidFill>
                <a:latin typeface="Aptos"/>
              </a:rPr>
              <a:t>Mini writing task</a:t>
            </a:r>
          </a:p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sz="2200">
                <a:solidFill>
                  <a:srgbClr val="1C345B"/>
                </a:solidFill>
                <a:latin typeface="Aptos"/>
              </a:rPr>
              <a:t>Write one paragraph about a course, local area, job or hobby.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1828800" y="2743200"/>
            <a:ext cx="8595360" cy="1691640"/>
          </a:xfrm>
          <a:prstGeom prst="roundRect">
            <a:avLst/>
          </a:prstGeom>
          <a:solidFill>
            <a:srgbClr val="E9F4FC"/>
          </a:solidFill>
          <a:ln w="13970">
            <a:solidFill>
              <a:srgbClr val="6F41A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7000" rIns="127000" tIns="101600" bIns="76200"/>
          <a:lstStyle/>
          <a:p>
            <a:pPr algn="ctr"/>
            <a:r>
              <a:rPr sz="2200" b="1">
                <a:solidFill>
                  <a:srgbClr val="6F41A7"/>
                </a:solidFill>
                <a:latin typeface="Aptos"/>
              </a:rPr>
              <a:t>Use this plan</a:t>
            </a:r>
          </a:p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sz="2000">
                <a:solidFill>
                  <a:srgbClr val="1C345B"/>
                </a:solidFill>
                <a:latin typeface="Aptos"/>
              </a:rPr>
              <a:t>1. Topic sentence: main idea</a:t>
            </a:r>
          </a:p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sz="2000">
                <a:solidFill>
                  <a:srgbClr val="1C345B"/>
                </a:solidFill>
                <a:latin typeface="Aptos"/>
              </a:rPr>
              <a:t>2. Details: two or three examples/reasons</a:t>
            </a:r>
          </a:p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sz="2000">
                <a:solidFill>
                  <a:srgbClr val="1C345B"/>
                </a:solidFill>
                <a:latin typeface="Aptos"/>
              </a:rPr>
              <a:t>3. Ending sentence: final thought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828800" y="4800600"/>
            <a:ext cx="8595360" cy="594360"/>
          </a:xfrm>
          <a:prstGeom prst="roundRect">
            <a:avLst/>
          </a:prstGeom>
          <a:solidFill>
            <a:srgbClr val="EBF8EB"/>
          </a:solidFill>
          <a:ln w="13970">
            <a:solidFill>
              <a:srgbClr val="6F41A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7000" rIns="127000" tIns="101600" bIns="76200"/>
          <a:lstStyle/>
          <a:p>
            <a:pPr algn="ctr"/>
            <a:r>
              <a:rPr sz="1900" b="1">
                <a:solidFill>
                  <a:srgbClr val="6F41A7"/>
                </a:solidFill>
                <a:latin typeface="Aptos"/>
              </a:rPr>
              <a:t>Challenge</a:t>
            </a:r>
          </a:p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sz="1600">
                <a:solidFill>
                  <a:srgbClr val="1C345B"/>
                </a:solidFill>
                <a:latin typeface="Aptos"/>
              </a:rPr>
              <a:t>Use one sequence word: first, next, then, finally or overall.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251960" y="6510528"/>
            <a:ext cx="3749039" cy="201168"/>
          </a:xfrm>
          <a:prstGeom prst="rect">
            <a:avLst/>
          </a:prstGeom>
          <a:noFill/>
        </p:spPr>
        <p:txBody>
          <a:bodyPr wrap="square" lIns="63500" rIns="63500" tIns="25400" bIns="25400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sz="900" b="0">
                <a:solidFill>
                  <a:srgbClr val="737373"/>
                </a:solidFill>
                <a:latin typeface="Aptos"/>
              </a:rPr>
              <a:t>Paragraphs and Logical Order  |  15/16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/>
        </p:txBody>
      </p:sp>
      <p:sp>
        <p:nvSpPr>
          <p:cNvPr id="4" name="Content Placeholder 3"/>
          <p:cNvSpPr>
            <a:spLocks noGrp="1"/>
          </p:cNvSpPr>
          <p:nvPr>
            <p:ph idx="2" sz="half"/>
          </p:nvPr>
        </p:nvSpPr>
        <p:spPr/>
        <p:txBody>
          <a:bodyPr/>
          <a:lstStyle/>
          <a:p/>
        </p:txBody>
      </p:sp>
      <p:sp>
        <p:nvSpPr>
          <p:cNvPr id="5" name="Text Placeholder 4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/>
        </p:txBody>
      </p:sp>
      <p:sp>
        <p:nvSpPr>
          <p:cNvPr id="6" name="Content Placeholder 5"/>
          <p:cNvSpPr>
            <a:spLocks noGrp="1"/>
          </p:cNvSpPr>
          <p:nvPr>
            <p:ph idx="4" sz="quarter"/>
          </p:nvPr>
        </p:nvSpPr>
        <p:spPr/>
        <p:txBody>
          <a:bodyPr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713232" y="292608"/>
            <a:ext cx="10789920" cy="502920"/>
          </a:xfrm>
          <a:prstGeom prst="rect">
            <a:avLst/>
          </a:prstGeom>
          <a:noFill/>
        </p:spPr>
        <p:txBody>
          <a:bodyPr wrap="square" lIns="63500" rIns="63500" tIns="25400" bIns="25400" anchor="t">
            <a:spAutoFit/>
          </a:bodyPr>
          <a:lstStyle/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2700" b="1">
                <a:solidFill>
                  <a:srgbClr val="6F41A7"/>
                </a:solidFill>
                <a:latin typeface="Aptos"/>
              </a:rPr>
              <a:t>Plenary and homework</a:t>
            </a:r>
          </a:p>
        </p:txBody>
      </p:sp>
      <p:sp>
        <p:nvSpPr>
          <p:cNvPr id="8" name="Rectangle 7"/>
          <p:cNvSpPr/>
          <p:nvPr/>
        </p:nvSpPr>
        <p:spPr>
          <a:xfrm>
            <a:off x="713232" y="859536"/>
            <a:ext cx="10789920" cy="41148"/>
          </a:xfrm>
          <a:prstGeom prst="rect">
            <a:avLst/>
          </a:prstGeom>
          <a:solidFill>
            <a:srgbClr val="F591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13232" y="932688"/>
            <a:ext cx="10789920" cy="292608"/>
          </a:xfrm>
          <a:prstGeom prst="rect">
            <a:avLst/>
          </a:prstGeom>
          <a:noFill/>
        </p:spPr>
        <p:txBody>
          <a:bodyPr wrap="square" lIns="63500" rIns="63500" tIns="25400" bIns="25400" anchor="t">
            <a:spAutoFit/>
          </a:bodyPr>
          <a:lstStyle/>
          <a:p>
            <a:pPr algn="l">
              <a:lnSpc>
                <a:spcPct val="105000"/>
              </a:lnSpc>
              <a:spcAft>
                <a:spcPts val="200"/>
              </a:spcAft>
            </a:pPr>
            <a:r>
              <a:rPr sz="1300" b="0">
                <a:solidFill>
                  <a:srgbClr val="1C345B"/>
                </a:solidFill>
                <a:latin typeface="Aptos"/>
              </a:rPr>
              <a:t>Show what you can do now.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1005840" y="1371600"/>
            <a:ext cx="4892040" cy="1828800"/>
          </a:xfrm>
          <a:prstGeom prst="roundRect">
            <a:avLst/>
          </a:prstGeom>
          <a:solidFill>
            <a:srgbClr val="FFF8DA"/>
          </a:solidFill>
          <a:ln w="13970">
            <a:solidFill>
              <a:srgbClr val="6F41A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7000" rIns="127000" tIns="101600" bIns="76200"/>
          <a:lstStyle/>
          <a:p>
            <a:pPr algn="ctr"/>
            <a:r>
              <a:rPr sz="2500" b="1">
                <a:solidFill>
                  <a:srgbClr val="6F41A7"/>
                </a:solidFill>
                <a:latin typeface="Aptos"/>
              </a:rPr>
              <a:t>Exit ticket</a:t>
            </a:r>
          </a:p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sz="2200">
                <a:solidFill>
                  <a:srgbClr val="1C345B"/>
                </a:solidFill>
                <a:latin typeface="Aptos"/>
              </a:rPr>
              <a:t>What is a topic sentence?</a:t>
            </a:r>
          </a:p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sz="2200">
                <a:solidFill>
                  <a:srgbClr val="1C345B"/>
                </a:solidFill>
                <a:latin typeface="Aptos"/>
              </a:rPr>
              <a:t>What is one sequence word?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63640" y="1371600"/>
            <a:ext cx="4892040" cy="1828800"/>
          </a:xfrm>
          <a:prstGeom prst="roundRect">
            <a:avLst/>
          </a:prstGeom>
          <a:solidFill>
            <a:srgbClr val="E9F4FC"/>
          </a:solidFill>
          <a:ln w="13970">
            <a:solidFill>
              <a:srgbClr val="6F41A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127000" rIns="127000" tIns="101600" bIns="76200"/>
          <a:lstStyle/>
          <a:p>
            <a:pPr algn="ctr"/>
            <a:r>
              <a:rPr sz="2500" b="1">
                <a:solidFill>
                  <a:srgbClr val="6F41A7"/>
                </a:solidFill>
                <a:latin typeface="Aptos"/>
              </a:rPr>
              <a:t>Homework</a:t>
            </a:r>
          </a:p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sz="1900">
                <a:solidFill>
                  <a:srgbClr val="1C345B"/>
                </a:solidFill>
                <a:latin typeface="Aptos"/>
              </a:rPr>
              <a:t>Write one short paragraph about your weekend, your local area or your English class. Check the order.</a:t>
            </a:r>
          </a:p>
        </p:txBody>
      </p:sp>
      <p:pic>
        <p:nvPicPr>
          <p:cNvPr id="12" name="Picture 11" descr="a_bright_friendly_classroom_learning_scene_in_a_c.png"/>
          <p:cNvPicPr>
            <a:picLocks noChangeAspect="1"/>
          </p:cNvPicPr>
          <p:nvPr/>
        </p:nvPicPr>
        <p:blipFill>
          <a:blip r:embed="rId2"/>
          <a:srcRect t="29536" b="29536"/>
          <a:stretch>
            <a:fillRect/>
          </a:stretch>
        </p:blipFill>
        <p:spPr>
          <a:xfrm>
            <a:off x="2057400" y="3657600"/>
            <a:ext cx="8138160" cy="1874519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4251960" y="6510528"/>
            <a:ext cx="3749039" cy="201168"/>
          </a:xfrm>
          <a:prstGeom prst="rect">
            <a:avLst/>
          </a:prstGeom>
          <a:noFill/>
        </p:spPr>
        <p:txBody>
          <a:bodyPr wrap="square" lIns="63500" rIns="63500" tIns="25400" bIns="25400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200"/>
              </a:spcAft>
            </a:pPr>
            <a:r>
              <a:rPr sz="900" b="0">
                <a:solidFill>
                  <a:srgbClr val="737373"/>
                </a:solidFill>
                <a:latin typeface="Aptos"/>
              </a:rPr>
              <a:t>Paragraphs and Logical Order  |  16/16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Custom 2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357</TotalTime>
  <Words>0</Words>
  <Application>Microsoft Office PowerPoint</Application>
  <PresentationFormat>Widescreen</PresentationFormat>
  <Paragraphs>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Shama Qurashi</dc:creator>
  <cp:lastModifiedBy>Shama Qurashi</cp:lastModifiedBy>
  <cp:revision>12</cp:revision>
  <dcterms:created xsi:type="dcterms:W3CDTF">2025-06-03T17:54:40Z</dcterms:created>
  <dcterms:modified xsi:type="dcterms:W3CDTF">2026-09-05T23:07:08Z</dcterms:modified>
</cp:coreProperties>
</file>