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solish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83239" y="1874519"/>
            <a:ext cx="999504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5400" b="1" dirty="0">
                <a:solidFill>
                  <a:srgbClr val="C00000"/>
                </a:solidFill>
                <a:latin typeface="Times New Roman"/>
              </a:rPr>
              <a:t>Functional Skills English </a:t>
            </a:r>
            <a:r>
              <a:rPr lang="en-GB" sz="5400" b="1">
                <a:solidFill>
                  <a:srgbClr val="C00000"/>
                </a:solidFill>
                <a:latin typeface="Times New Roman"/>
              </a:rPr>
              <a:t>Entry 3</a:t>
            </a:r>
            <a:endParaRPr sz="5400" b="1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95479" y="2863427"/>
            <a:ext cx="380104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5400" b="1" dirty="0">
                <a:solidFill>
                  <a:srgbClr val="800000"/>
                </a:solidFill>
                <a:latin typeface="Times New Roman"/>
              </a:rPr>
              <a:t>Punctuation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8590" y="3994573"/>
            <a:ext cx="987481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dirty="0">
                <a:solidFill>
                  <a:srgbClr val="000000"/>
                </a:solidFill>
                <a:latin typeface="Times New Roman"/>
              </a:rPr>
              <a:t>Understanding how punctuation helps meaning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168775-17E1-E166-0365-F9AFFB66BF93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Warm-up: Punctuation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5074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>
                <a:solidFill>
                  <a:srgbClr val="000000"/>
                </a:solidFill>
                <a:latin typeface="Times New Roman"/>
              </a:rPr>
              <a:t>Sentence 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92024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400" b="0">
                <a:solidFill>
                  <a:srgbClr val="000000"/>
                </a:solidFill>
                <a:latin typeface="Times New Roman"/>
              </a:rPr>
              <a:t>Lets eat Grandma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3640" y="1417320"/>
            <a:ext cx="5074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>
                <a:solidFill>
                  <a:srgbClr val="000000"/>
                </a:solidFill>
                <a:latin typeface="Times New Roman"/>
              </a:rPr>
              <a:t>Sentence 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92024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400" b="0">
                <a:solidFill>
                  <a:srgbClr val="000000"/>
                </a:solidFill>
                <a:latin typeface="Times New Roman"/>
              </a:rPr>
              <a:t>Let’s eat, Grandma.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703320"/>
            <a:ext cx="102412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Discuss: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1. What punctuation has been added?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2. How does the meaning change?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3. Why is punctuation important for the reader?</a:t>
            </a:r>
          </a:p>
        </p:txBody>
      </p:sp>
      <p:pic>
        <p:nvPicPr>
          <p:cNvPr id="11" name="Picture 10" descr="esolish_logo.png">
            <a:extLst>
              <a:ext uri="{FF2B5EF4-FFF2-40B4-BE49-F238E27FC236}">
                <a16:creationId xmlns:a16="http://schemas.microsoft.com/office/drawing/2014/main" id="{32FA7D24-33EC-B63F-B416-C65CE8E55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D9BA01-5C84-6D3D-7BF5-34087570F5E7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What Is Punctuation?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1060" y="1531771"/>
            <a:ext cx="10469880" cy="352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1" dirty="0">
                <a:solidFill>
                  <a:srgbClr val="000000"/>
                </a:solidFill>
                <a:latin typeface="Times New Roman"/>
              </a:rPr>
              <a:t>Definition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 dirty="0">
                <a:solidFill>
                  <a:srgbClr val="000000"/>
                </a:solidFill>
                <a:latin typeface="Times New Roman"/>
              </a:rPr>
              <a:t>Punctuation marks are symbols used in writing to make meaning clear.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3200" b="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1" dirty="0">
                <a:solidFill>
                  <a:srgbClr val="000000"/>
                </a:solidFill>
                <a:latin typeface="Times New Roman"/>
              </a:rPr>
              <a:t>In </a:t>
            </a:r>
            <a:r>
              <a:rPr lang="en-GB" sz="3200" b="1" dirty="0">
                <a:solidFill>
                  <a:srgbClr val="000000"/>
                </a:solidFill>
                <a:latin typeface="Times New Roman"/>
              </a:rPr>
              <a:t>E3 R</a:t>
            </a:r>
            <a:r>
              <a:rPr sz="3200" b="1" dirty="0" err="1">
                <a:solidFill>
                  <a:srgbClr val="000000"/>
                </a:solidFill>
                <a:latin typeface="Times New Roman"/>
              </a:rPr>
              <a:t>eading</a:t>
            </a:r>
            <a:r>
              <a:rPr sz="3200" b="1" dirty="0">
                <a:solidFill>
                  <a:srgbClr val="000000"/>
                </a:solidFill>
                <a:latin typeface="Times New Roman"/>
              </a:rPr>
              <a:t>, focus on: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 dirty="0">
                <a:solidFill>
                  <a:srgbClr val="000000"/>
                </a:solidFill>
                <a:latin typeface="Times New Roman"/>
              </a:rPr>
              <a:t>commas, apostrophes, brackets and capital letters.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7F2DEDE8-C0CE-4BE8-14FE-F0394D131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A5F4DD6-025C-E3CD-F43B-A63A2AD81D72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Purpose: Why Do Writers Use Punctuation?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234440"/>
            <a:ext cx="104698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Punctuation helps the reader to understand the text.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It can: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• separate items in a list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• show missing letters or possession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• add extra information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• show names, abbreviations or emphasis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0EAFDFD1-3829-FDFC-B9B4-64E359828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FD31BC-12EA-FFB4-D3F4-6AE83AABD763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Commas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234440"/>
            <a:ext cx="104698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100" b="1">
                <a:solidFill>
                  <a:srgbClr val="000000"/>
                </a:solidFill>
                <a:latin typeface="Times New Roman"/>
              </a:rPr>
              <a:t>Purpose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100" b="0">
                <a:solidFill>
                  <a:srgbClr val="000000"/>
                </a:solidFill>
                <a:latin typeface="Times New Roman"/>
              </a:rPr>
              <a:t>Commas separate items in a list or separate parts of a sentence.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3100" b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100" b="1">
                <a:solidFill>
                  <a:srgbClr val="000000"/>
                </a:solidFill>
                <a:latin typeface="Times New Roman"/>
              </a:rPr>
              <a:t>Examples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100" b="0">
                <a:solidFill>
                  <a:srgbClr val="000000"/>
                </a:solidFill>
                <a:latin typeface="Times New Roman"/>
              </a:rPr>
              <a:t>We provide activities, workshops and trips.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100" b="0">
                <a:solidFill>
                  <a:srgbClr val="000000"/>
                </a:solidFill>
                <a:latin typeface="Times New Roman"/>
              </a:rPr>
              <a:t>After the visit, the team will decide what to do next.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FE201837-90EB-5995-F4CB-874E29672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DCF8242-A31E-5C6B-A49A-8A377A16D883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234440"/>
            <a:ext cx="104698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000" b="1" dirty="0">
                <a:solidFill>
                  <a:srgbClr val="000000"/>
                </a:solidFill>
                <a:latin typeface="Times New Roman"/>
              </a:rPr>
              <a:t>Purpose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000" b="0" dirty="0">
                <a:solidFill>
                  <a:srgbClr val="000000"/>
                </a:solidFill>
                <a:latin typeface="Times New Roman"/>
              </a:rPr>
              <a:t>Apostrophes can show omission or possession.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3000" b="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000" b="1" dirty="0">
                <a:solidFill>
                  <a:srgbClr val="000000"/>
                </a:solidFill>
                <a:latin typeface="Times New Roman"/>
              </a:rPr>
              <a:t>Omission: a missing letter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000" b="0" dirty="0">
                <a:solidFill>
                  <a:srgbClr val="000000"/>
                </a:solidFill>
                <a:latin typeface="Times New Roman"/>
              </a:rPr>
              <a:t>don’t = do not     it’s = it is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3000" b="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000" b="1" dirty="0">
                <a:solidFill>
                  <a:srgbClr val="000000"/>
                </a:solidFill>
                <a:latin typeface="Times New Roman"/>
              </a:rPr>
              <a:t>Possession: something belongs to someone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000" b="0" dirty="0">
                <a:solidFill>
                  <a:srgbClr val="000000"/>
                </a:solidFill>
                <a:latin typeface="Times New Roman"/>
              </a:rPr>
              <a:t>Alia’s DVD collection = the DVD collection belongs to Alia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6266DBA3-B2FB-0250-4668-8D1B5B5B5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208D427-11A8-A059-5B55-981E314E2032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Brackets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234440"/>
            <a:ext cx="10469880" cy="43881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000" b="1" dirty="0">
                <a:solidFill>
                  <a:srgbClr val="000000"/>
                </a:solidFill>
                <a:latin typeface="Times New Roman"/>
              </a:rPr>
              <a:t>Purpose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000" b="0" dirty="0">
                <a:solidFill>
                  <a:srgbClr val="000000"/>
                </a:solidFill>
                <a:latin typeface="Times New Roman"/>
              </a:rPr>
              <a:t>Brackets add extra information to a sentence.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000" b="1" dirty="0">
                <a:solidFill>
                  <a:srgbClr val="000000"/>
                </a:solidFill>
                <a:latin typeface="Times New Roman"/>
              </a:rPr>
              <a:t>Example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000" b="0" dirty="0">
                <a:solidFill>
                  <a:srgbClr val="000000"/>
                </a:solidFill>
                <a:latin typeface="Times New Roman"/>
              </a:rPr>
              <a:t>My dog Nelly (who is currently sitting next to me) is 17 months old.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000" b="1" dirty="0">
                <a:solidFill>
                  <a:srgbClr val="000000"/>
                </a:solidFill>
                <a:latin typeface="Times New Roman"/>
              </a:rPr>
              <a:t>Tip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000" b="0" dirty="0">
                <a:solidFill>
                  <a:srgbClr val="000000"/>
                </a:solidFill>
                <a:latin typeface="Times New Roman"/>
              </a:rPr>
              <a:t>If you remove the words in brackets, the sentence should still make sense.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817BF30F-97D9-B3AE-AA6E-A9369E564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6DA123C-4562-CF91-985E-4F10F0E5F9AD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Capital Letters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234440"/>
            <a:ext cx="104698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1" dirty="0">
                <a:solidFill>
                  <a:srgbClr val="000000"/>
                </a:solidFill>
                <a:latin typeface="Times New Roman"/>
              </a:rPr>
              <a:t>Purpose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 dirty="0">
                <a:solidFill>
                  <a:srgbClr val="000000"/>
                </a:solidFill>
                <a:latin typeface="Times New Roman"/>
              </a:rPr>
              <a:t>Capital letters can show proper nouns, abbreviations or emphasis.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3200" b="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1" dirty="0">
                <a:solidFill>
                  <a:srgbClr val="000000"/>
                </a:solidFill>
                <a:latin typeface="Times New Roman"/>
              </a:rPr>
              <a:t>Examples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 dirty="0">
                <a:solidFill>
                  <a:srgbClr val="000000"/>
                </a:solidFill>
                <a:latin typeface="Times New Roman"/>
              </a:rPr>
              <a:t>England = a proper noun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 dirty="0">
                <a:solidFill>
                  <a:srgbClr val="000000"/>
                </a:solidFill>
                <a:latin typeface="Times New Roman"/>
              </a:rPr>
              <a:t>DVD = an abbreviation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 dirty="0">
                <a:solidFill>
                  <a:srgbClr val="000000"/>
                </a:solidFill>
                <a:latin typeface="Times New Roman"/>
              </a:rPr>
              <a:t>ALL = emphasis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928E5D03-9FA7-29A5-7DE7-09E8FAAE6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6EF1BA-BBEA-0484-E086-05F9CEC53902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7559" y="438912"/>
            <a:ext cx="470353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000" b="1" dirty="0">
                <a:solidFill>
                  <a:srgbClr val="800000"/>
                </a:solidFill>
                <a:latin typeface="Times New Roman"/>
              </a:rPr>
              <a:t>Exam-style</a:t>
            </a:r>
            <a:r>
              <a:rPr sz="4000" b="1" dirty="0">
                <a:solidFill>
                  <a:srgbClr val="800000"/>
                </a:solidFill>
                <a:latin typeface="Times New Roman"/>
              </a:rPr>
              <a:t>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234440"/>
            <a:ext cx="104698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900" b="0" dirty="0">
                <a:solidFill>
                  <a:srgbClr val="000000"/>
                </a:solidFill>
                <a:latin typeface="Times New Roman"/>
              </a:rPr>
              <a:t>The high street looks better and ALL the shops get more customers.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2900" b="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900" b="1" dirty="0">
                <a:solidFill>
                  <a:srgbClr val="000000"/>
                </a:solidFill>
                <a:latin typeface="Times New Roman"/>
              </a:rPr>
              <a:t>Why is ALL in capital letters?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900" b="0" dirty="0">
                <a:solidFill>
                  <a:srgbClr val="000000"/>
                </a:solidFill>
                <a:latin typeface="Times New Roman"/>
              </a:rPr>
              <a:t>A  to show it is an abbreviation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900" b="0" dirty="0">
                <a:solidFill>
                  <a:srgbClr val="000000"/>
                </a:solidFill>
                <a:latin typeface="Times New Roman"/>
              </a:rPr>
              <a:t>B  to add emphasis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900" b="0" dirty="0">
                <a:solidFill>
                  <a:srgbClr val="000000"/>
                </a:solidFill>
                <a:latin typeface="Times New Roman"/>
              </a:rPr>
              <a:t>C  to show additional information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900" b="0" dirty="0">
                <a:solidFill>
                  <a:srgbClr val="000000"/>
                </a:solidFill>
                <a:latin typeface="Times New Roman"/>
              </a:rPr>
              <a:t>D  to show it is a name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2900" b="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900" b="1" dirty="0">
                <a:solidFill>
                  <a:srgbClr val="000000"/>
                </a:solidFill>
                <a:latin typeface="Times New Roman"/>
              </a:rPr>
              <a:t>Answer: B — to add emphasis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CCC84428-C009-A2FC-CA37-86D880456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85A024-51B9-78B7-46AE-C7A8233D3755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Quick Practice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234440"/>
            <a:ext cx="104698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>
                <a:solidFill>
                  <a:srgbClr val="000000"/>
                </a:solidFill>
                <a:latin typeface="Times New Roman"/>
              </a:rPr>
              <a:t>Write the correct punctuation purpose for each example.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2700" b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>
                <a:solidFill>
                  <a:srgbClr val="000000"/>
                </a:solidFill>
                <a:latin typeface="Times New Roman"/>
              </a:rPr>
              <a:t>1. Our waiter (Roberto) was friendly and efficient.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>
                <a:solidFill>
                  <a:srgbClr val="000000"/>
                </a:solidFill>
                <a:latin typeface="Times New Roman"/>
              </a:rPr>
              <a:t>2. I like playing football, however I am not very good at it.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>
                <a:solidFill>
                  <a:srgbClr val="000000"/>
                </a:solidFill>
                <a:latin typeface="Times New Roman"/>
              </a:rPr>
              <a:t>3. The course is open to entrants from England, Scotland, Northern Ireland and Wales.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>
                <a:solidFill>
                  <a:srgbClr val="000000"/>
                </a:solidFill>
                <a:latin typeface="Times New Roman"/>
              </a:rPr>
              <a:t>4. A story that’s enjoyable to write will probably be enjoyable to read.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0D1DD96B-FE25-9E7D-C5A9-1B930D9C8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03FF04-B56F-FF87-9172-F2F666BE0089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Quick Practice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234440"/>
            <a:ext cx="10469880" cy="4913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500" b="0" dirty="0">
                <a:solidFill>
                  <a:srgbClr val="000000"/>
                </a:solidFill>
                <a:latin typeface="Times New Roman"/>
              </a:rPr>
              <a:t>1. David Walliams’ books sell in large numbers.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500" b="0" dirty="0">
                <a:solidFill>
                  <a:srgbClr val="000000"/>
                </a:solidFill>
                <a:latin typeface="Times New Roman"/>
              </a:rPr>
              <a:t>Why is the apostrophe used?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500" b="1" dirty="0">
                <a:solidFill>
                  <a:srgbClr val="FF0000"/>
                </a:solidFill>
                <a:latin typeface="Times New Roman"/>
              </a:rPr>
              <a:t>A</a:t>
            </a:r>
            <a:r>
              <a:rPr sz="2500" b="0" dirty="0">
                <a:solidFill>
                  <a:srgbClr val="000000"/>
                </a:solidFill>
                <a:latin typeface="Times New Roman"/>
              </a:rPr>
              <a:t> omission     </a:t>
            </a:r>
            <a:r>
              <a:rPr sz="2500" b="1" dirty="0">
                <a:solidFill>
                  <a:srgbClr val="FF0000"/>
                </a:solidFill>
                <a:latin typeface="Times New Roman"/>
              </a:rPr>
              <a:t>B</a:t>
            </a:r>
            <a:r>
              <a:rPr sz="2500" b="0" dirty="0">
                <a:solidFill>
                  <a:srgbClr val="000000"/>
                </a:solidFill>
                <a:latin typeface="Times New Roman"/>
              </a:rPr>
              <a:t> possession     </a:t>
            </a:r>
            <a:r>
              <a:rPr sz="2500" b="1" dirty="0">
                <a:solidFill>
                  <a:srgbClr val="FF0000"/>
                </a:solidFill>
                <a:latin typeface="Times New Roman"/>
              </a:rPr>
              <a:t>C</a:t>
            </a:r>
            <a:r>
              <a:rPr sz="2500" b="0" dirty="0">
                <a:solidFill>
                  <a:srgbClr val="000000"/>
                </a:solidFill>
                <a:latin typeface="Times New Roman"/>
              </a:rPr>
              <a:t> list     </a:t>
            </a:r>
            <a:r>
              <a:rPr sz="2500" b="1" dirty="0">
                <a:solidFill>
                  <a:srgbClr val="FF0000"/>
                </a:solidFill>
                <a:latin typeface="Times New Roman"/>
              </a:rPr>
              <a:t>D</a:t>
            </a:r>
            <a:r>
              <a:rPr sz="2500" b="0" dirty="0">
                <a:solidFill>
                  <a:srgbClr val="000000"/>
                </a:solidFill>
                <a:latin typeface="Times New Roman"/>
              </a:rPr>
              <a:t> abbreviation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2500" b="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500" b="0" dirty="0">
                <a:solidFill>
                  <a:srgbClr val="000000"/>
                </a:solidFill>
                <a:latin typeface="Times New Roman"/>
              </a:rPr>
              <a:t>2. Alia’s DVD collection is huge.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500" b="0" dirty="0">
                <a:solidFill>
                  <a:srgbClr val="000000"/>
                </a:solidFill>
                <a:latin typeface="Times New Roman"/>
              </a:rPr>
              <a:t>Why is DVD in capital letters?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500" b="1" dirty="0">
                <a:solidFill>
                  <a:srgbClr val="FF0000"/>
                </a:solidFill>
                <a:latin typeface="Times New Roman"/>
              </a:rPr>
              <a:t>A</a:t>
            </a:r>
            <a:r>
              <a:rPr sz="2500" b="0" dirty="0">
                <a:solidFill>
                  <a:srgbClr val="000000"/>
                </a:solidFill>
                <a:latin typeface="Times New Roman"/>
              </a:rPr>
              <a:t> proper noun     </a:t>
            </a:r>
            <a:r>
              <a:rPr sz="2500" b="1" dirty="0">
                <a:solidFill>
                  <a:srgbClr val="FF0000"/>
                </a:solidFill>
                <a:latin typeface="Times New Roman"/>
              </a:rPr>
              <a:t>B</a:t>
            </a:r>
            <a:r>
              <a:rPr sz="2500" b="0" dirty="0">
                <a:solidFill>
                  <a:srgbClr val="000000"/>
                </a:solidFill>
                <a:latin typeface="Times New Roman"/>
              </a:rPr>
              <a:t> emphasis    </a:t>
            </a:r>
            <a:r>
              <a:rPr sz="2500" b="1" dirty="0">
                <a:solidFill>
                  <a:srgbClr val="FF0000"/>
                </a:solidFill>
                <a:latin typeface="Times New Roman"/>
              </a:rPr>
              <a:t> C </a:t>
            </a:r>
            <a:r>
              <a:rPr sz="2500" b="0" dirty="0">
                <a:solidFill>
                  <a:srgbClr val="000000"/>
                </a:solidFill>
                <a:latin typeface="Times New Roman"/>
              </a:rPr>
              <a:t>abbreviation     </a:t>
            </a:r>
            <a:r>
              <a:rPr sz="2500" b="1" dirty="0">
                <a:solidFill>
                  <a:srgbClr val="FF0000"/>
                </a:solidFill>
                <a:latin typeface="Times New Roman"/>
              </a:rPr>
              <a:t>D</a:t>
            </a:r>
            <a:r>
              <a:rPr sz="2500" b="0" dirty="0">
                <a:solidFill>
                  <a:srgbClr val="000000"/>
                </a:solidFill>
                <a:latin typeface="Times New Roman"/>
              </a:rPr>
              <a:t> extra information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2500" b="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500" b="0" dirty="0">
                <a:solidFill>
                  <a:srgbClr val="000000"/>
                </a:solidFill>
                <a:latin typeface="Times New Roman"/>
              </a:rPr>
              <a:t>3. My dog Nelly (who is 17 months old) is very friendly.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500" b="0" dirty="0">
                <a:solidFill>
                  <a:srgbClr val="000000"/>
                </a:solidFill>
                <a:latin typeface="Times New Roman"/>
              </a:rPr>
              <a:t>Why are brackets used?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D758179D-CC7D-559B-C28F-ED9622EA9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41E1D80-3398-5D55-4C18-0DDF257F3666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Practice Answers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234440"/>
            <a:ext cx="104698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Practice 1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>
                <a:solidFill>
                  <a:srgbClr val="000000"/>
                </a:solidFill>
                <a:latin typeface="Times New Roman"/>
              </a:rPr>
              <a:t>1. Brackets add extra information.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>
                <a:solidFill>
                  <a:srgbClr val="000000"/>
                </a:solidFill>
                <a:latin typeface="Times New Roman"/>
              </a:rPr>
              <a:t>2. The comma separates parts of a sentence.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>
                <a:solidFill>
                  <a:srgbClr val="000000"/>
                </a:solidFill>
                <a:latin typeface="Times New Roman"/>
              </a:rPr>
              <a:t>3. The commas separate items in a list.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>
                <a:solidFill>
                  <a:srgbClr val="000000"/>
                </a:solidFill>
                <a:latin typeface="Times New Roman"/>
              </a:rPr>
              <a:t>4. The apostrophe shows omission: that’s = that is.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2700" b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Practice 2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>
                <a:solidFill>
                  <a:srgbClr val="000000"/>
                </a:solidFill>
                <a:latin typeface="Times New Roman"/>
              </a:rPr>
              <a:t>1. B possession     2. C abbreviation     3. Extra information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E024E403-E3E6-E2F2-7C68-B21DD9BC6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2196410-76B5-7B3F-153A-390A6BF284F5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Class Practice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234440"/>
            <a:ext cx="104698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 dirty="0">
                <a:solidFill>
                  <a:srgbClr val="000000"/>
                </a:solidFill>
                <a:latin typeface="Times New Roman"/>
              </a:rPr>
              <a:t>Read the short text below. Find four punctuation features and explain their purpose.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2700" b="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 dirty="0">
                <a:solidFill>
                  <a:srgbClr val="000000"/>
                </a:solidFill>
                <a:latin typeface="Times New Roman"/>
              </a:rPr>
              <a:t>On Monday, the community </a:t>
            </a:r>
            <a:r>
              <a:rPr sz="2700" b="0" dirty="0" err="1">
                <a:solidFill>
                  <a:srgbClr val="000000"/>
                </a:solidFill>
                <a:latin typeface="Times New Roman"/>
              </a:rPr>
              <a:t>centre</a:t>
            </a:r>
            <a:r>
              <a:rPr sz="2700" b="0" dirty="0">
                <a:solidFill>
                  <a:srgbClr val="000000"/>
                </a:solidFill>
                <a:latin typeface="Times New Roman"/>
              </a:rPr>
              <a:t> opened a new café (run by local volunteers). It’s open on Mondays, Wednesdays and Fridays. ALL visitors are welcome.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2700" b="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1" dirty="0">
                <a:solidFill>
                  <a:srgbClr val="000000"/>
                </a:solidFill>
                <a:latin typeface="Times New Roman"/>
              </a:rPr>
              <a:t>Find: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 dirty="0">
                <a:solidFill>
                  <a:srgbClr val="000000"/>
                </a:solidFill>
                <a:latin typeface="Times New Roman"/>
              </a:rPr>
              <a:t>comma, brackets, apostrophe, capital letters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E5B475D9-3059-2915-2B12-1E33C3A92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F09449-0E8E-FA10-FD9F-1797C161321A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Exam Tip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234440"/>
            <a:ext cx="104698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1. Look carefully at the punctuation mark or capital letters.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2. Decide what job it is doing in that sentence.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3. Use the context around it to help you.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3200" b="0">
                <a:solidFill>
                  <a:srgbClr val="000000"/>
                </a:solidFill>
                <a:latin typeface="Times New Roman"/>
              </a:rPr>
              <a:t>4. Choose the answer that explains the purpose, not just the name of the punctuation.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13ACD4DC-456E-C567-D8CB-C9489F982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07D317-3E4E-6175-1030-7FA6B48A0DD4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438912"/>
            <a:ext cx="106070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>
                <a:solidFill>
                  <a:srgbClr val="800000"/>
                </a:solidFill>
                <a:latin typeface="Times New Roman"/>
              </a:rPr>
              <a:t>Homework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234440"/>
            <a:ext cx="104698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 dirty="0">
                <a:solidFill>
                  <a:srgbClr val="000000"/>
                </a:solidFill>
                <a:latin typeface="Times New Roman"/>
              </a:rPr>
              <a:t>Answer these questions in full sentences.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2700" b="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 dirty="0">
                <a:solidFill>
                  <a:srgbClr val="000000"/>
                </a:solidFill>
                <a:latin typeface="Times New Roman"/>
              </a:rPr>
              <a:t>1. Why is the apostrophe used in don’t?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 dirty="0">
                <a:solidFill>
                  <a:srgbClr val="000000"/>
                </a:solidFill>
                <a:latin typeface="Times New Roman"/>
              </a:rPr>
              <a:t>2. Why are commas used in: carpets, rugs and cushions?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 dirty="0">
                <a:solidFill>
                  <a:srgbClr val="000000"/>
                </a:solidFill>
                <a:latin typeface="Times New Roman"/>
              </a:rPr>
              <a:t>3. Why are brackets used in: My dog Nelly (who is 17 months old)?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 dirty="0">
                <a:solidFill>
                  <a:srgbClr val="000000"/>
                </a:solidFill>
                <a:latin typeface="Times New Roman"/>
              </a:rPr>
              <a:t>4. Why does England have a capital letter?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 dirty="0">
                <a:solidFill>
                  <a:srgbClr val="000000"/>
                </a:solidFill>
                <a:latin typeface="Times New Roman"/>
              </a:rPr>
              <a:t>5. Why is ALL written in capital letters?</a:t>
            </a:r>
          </a:p>
          <a:p>
            <a:pPr>
              <a:lnSpc>
                <a:spcPct val="105000"/>
              </a:lnSpc>
              <a:spcAft>
                <a:spcPts val="700"/>
              </a:spcAft>
            </a:pPr>
            <a:endParaRPr sz="2700" b="0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05000"/>
              </a:lnSpc>
              <a:spcAft>
                <a:spcPts val="700"/>
              </a:spcAft>
            </a:pPr>
            <a:r>
              <a:rPr sz="2700" b="0" dirty="0">
                <a:solidFill>
                  <a:srgbClr val="000000"/>
                </a:solidFill>
                <a:latin typeface="Times New Roman"/>
              </a:rPr>
              <a:t>Bring your answers to the next lesson.</a:t>
            </a:r>
          </a:p>
        </p:txBody>
      </p:sp>
      <p:pic>
        <p:nvPicPr>
          <p:cNvPr id="7" name="Picture 6" descr="esolish_logo.png">
            <a:extLst>
              <a:ext uri="{FF2B5EF4-FFF2-40B4-BE49-F238E27FC236}">
                <a16:creationId xmlns:a16="http://schemas.microsoft.com/office/drawing/2014/main" id="{B95C1DEF-24A3-DDD4-56F1-72FF5F199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80" y="5196555"/>
            <a:ext cx="1286774" cy="11283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74832B2-850B-C352-45C9-674DD1A08B37}"/>
              </a:ext>
            </a:extLst>
          </p:cNvPr>
          <p:cNvSpPr/>
          <p:nvPr/>
        </p:nvSpPr>
        <p:spPr>
          <a:xfrm>
            <a:off x="249382" y="176645"/>
            <a:ext cx="11731336" cy="6473537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724</Words>
  <Application>Microsoft Office PowerPoint</Application>
  <PresentationFormat>Widescreen</PresentationFormat>
  <Paragraphs>115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Shama Qurashi</dc:creator>
  <cp:keywords/>
  <dc:description>generated using python-pptx</dc:description>
  <cp:lastModifiedBy>Shama Qurashi</cp:lastModifiedBy>
  <cp:revision>6</cp:revision>
  <dcterms:created xsi:type="dcterms:W3CDTF">2013-01-27T09:14:16Z</dcterms:created>
  <dcterms:modified xsi:type="dcterms:W3CDTF">2026-09-06T00:31:12Z</dcterms:modified>
  <cp:category/>
</cp:coreProperties>
</file>