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56048" y="6473952"/>
            <a:ext cx="2286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Organisational Features  |  1/17</a:t>
            </a:r>
            <a:endParaRPr lang="en-US" sz="580" dirty="0"/>
          </a:p>
        </p:txBody>
      </p:sp>
      <p:sp>
        <p:nvSpPr>
          <p:cNvPr id="4" name="Text 1"/>
          <p:cNvSpPr/>
          <p:nvPr/>
        </p:nvSpPr>
        <p:spPr>
          <a:xfrm>
            <a:off x="932688" y="502920"/>
            <a:ext cx="4892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345B"/>
                </a:solidFill>
              </a:rPr>
              <a:t>FUNCTIONAL SKILLS ENGLISH ENTRY 3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859536" y="896112"/>
            <a:ext cx="498348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6F41A7"/>
                </a:solidFill>
              </a:rPr>
              <a:t>Organisational</a:t>
            </a:r>
            <a:endParaRPr lang="en-US" sz="2800" dirty="0"/>
          </a:p>
          <a:p>
            <a:pPr algn="ctr" indent="0" marL="0">
              <a:buNone/>
            </a:pPr>
            <a:r>
              <a:rPr lang="en-US" sz="2800" b="1" dirty="0">
                <a:solidFill>
                  <a:srgbClr val="6F41A7"/>
                </a:solidFill>
              </a:rPr>
              <a:t>Features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950976" y="1993392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345B"/>
                </a:solidFill>
              </a:rPr>
              <a:t>Reading Skills | Finding information quickly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1060704" y="2395728"/>
            <a:ext cx="4480560" cy="658368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27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Today’s focus
</a:t>
            </a:r>
            <a:pPr algn="ctr" indent="0" marL="0">
              <a:buNone/>
            </a:pPr>
            <a:r>
              <a:rPr lang="en-US" sz="127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headings, lists, menus and links to locate answers faster.</a:t>
            </a:r>
            <a:endParaRPr lang="en-US" sz="1270" dirty="0"/>
          </a:p>
        </p:txBody>
      </p:sp>
      <p:pic>
        <p:nvPicPr>
          <p:cNvPr id="8" name="Image 1" descr="/mnt/data/wide_clean_vector_illustration_scene_a_friendly.png">    </p:cNvPr>
          <p:cNvPicPr>
            <a:picLocks noChangeAspect="1"/>
          </p:cNvPicPr>
          <p:nvPr/>
        </p:nvPicPr>
        <p:blipFill>
          <a:blip r:embed="rId2"/>
          <a:srcRect l="21607" r="21607" t="0" b="0"/>
          <a:stretch/>
        </p:blipFill>
        <p:spPr>
          <a:xfrm>
            <a:off x="5897880" y="320040"/>
            <a:ext cx="5120640" cy="50749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371600" y="5577840"/>
            <a:ext cx="3749040" cy="530352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link
</a:t>
            </a:r>
            <a:pPr algn="ctr" indent="0" marL="0">
              <a:buNone/>
            </a:pPr>
            <a:r>
              <a:rPr lang="en-US" sz="11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Purpose: locate relevant information accurately.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Today's lesson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By the end of the session, you will be able to...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56048" y="6473952"/>
            <a:ext cx="2286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Organisational Features  |  2/17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795528" y="1170432"/>
            <a:ext cx="3063240" cy="77724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Reading skill
</a:t>
            </a:r>
            <a:pPr algn="ctr" indent="0" marL="0">
              <a:buNone/>
            </a:pPr>
            <a:r>
              <a:rPr lang="en-US" sz="11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Recognise organisational features in print and online texts.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4069080" y="1170432"/>
            <a:ext cx="3063240" cy="77724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skill
</a:t>
            </a:r>
            <a:pPr algn="ctr" indent="0" marL="0">
              <a:buNone/>
            </a:pPr>
            <a:r>
              <a:rPr lang="en-US" sz="11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the fastest place to look for an answer.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7342632" y="1170432"/>
            <a:ext cx="3063240" cy="77724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Life skill
</a:t>
            </a:r>
            <a:pPr algn="ctr" indent="0" marL="0">
              <a:buNone/>
            </a:pPr>
            <a:r>
              <a:rPr lang="en-US" sz="11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leaflets, websites, forms and guides more independently.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795528" y="2212848"/>
            <a:ext cx="274320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Success criteria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795528" y="2532888"/>
            <a:ext cx="8961120" cy="1280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Identify headings, subheadings, bullet points, numbered lists and text boxes.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Use contents, index, menus, tabs and links to locate information.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Explain which feature helped you find the answer.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Practise Entry 3-style reading questions.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2670048" y="4023360"/>
            <a:ext cx="5852160" cy="201168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8B68C8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Community Garden Open Day</a:t>
            </a:r>
            <a:endParaRPr lang="en-US" sz="940" dirty="0"/>
          </a:p>
          <a:p>
            <a:pPr indent="0" marL="0">
              <a:buNone/>
            </a:pP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is happening?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residents are invited to visit the garden, meet volunteers and collect free seeds.</a:t>
            </a:r>
            <a:endParaRPr lang="en-US" sz="940" dirty="0"/>
          </a:p>
          <a:p>
            <a:pPr indent="0" marL="0">
              <a:buNone/>
            </a:pP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Activities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Planting workshop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Compost demonstration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Children’s nature trail</a:t>
            </a:r>
            <a:endParaRPr lang="en-US" sz="940" dirty="0"/>
          </a:p>
          <a:p>
            <a:pPr indent="0" marL="0">
              <a:buNone/>
            </a:pP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Date and time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Saturday 18 May, 10.00 am - 2.00 pm</a:t>
            </a:r>
            <a:endParaRPr lang="en-US" sz="94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do organisational features matter?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They help readers find information quickly and accurately.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56048" y="6473952"/>
            <a:ext cx="2286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Organisational Features  |  3/17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841248" y="1188720"/>
            <a:ext cx="4297680" cy="1600200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Without features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text can feel like one long block. It is harder to find the right answer.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58968" y="1188720"/>
            <a:ext cx="4297680" cy="160020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With features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text is organised into clear sections. You can scan quickly and accurately.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664208" y="3383280"/>
            <a:ext cx="7315200" cy="132588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 idea
</a:t>
            </a:r>
            <a:pPr algn="ctr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Organisational features act like signposts. They guide your eyes to the correct part of the text.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2761488" y="5166360"/>
            <a:ext cx="5120640" cy="640080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tip
</a:t>
            </a:r>
            <a:pPr algn="ctr" indent="0" marL="0">
              <a:buNone/>
            </a:pPr>
            <a:r>
              <a:rPr lang="en-US" sz="15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the question first. Then decide which feature will help.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are organisational features?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They show how a text is arranged on the page or screen.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56048" y="6473952"/>
            <a:ext cx="2286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Organisational Features  |  4/17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1115568" y="1188720"/>
            <a:ext cx="8686800" cy="118872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Definition
</a:t>
            </a:r>
            <a:pPr algn="ctr" indent="0" marL="0">
              <a:buNone/>
            </a:pPr>
            <a:r>
              <a:rPr lang="en-US" sz="19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Organisational features are the parts of a text that help arrange information clearly.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1115568" y="2788920"/>
            <a:ext cx="2651760" cy="123444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Print texts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leaflets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letters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forms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articles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reports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087368" y="2788920"/>
            <a:ext cx="2651760" cy="123444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Online texts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websites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menus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tabs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links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search bars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059168" y="2788920"/>
            <a:ext cx="2651760" cy="1234440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texts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 booklet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questions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notices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instructions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adverts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755648" y="4663440"/>
            <a:ext cx="7223760" cy="868680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 yourself
</a:t>
            </a:r>
            <a:pPr algn="ctr" indent="0" marL="0">
              <a:buNone/>
            </a:pPr>
            <a:r>
              <a:rPr lang="en-US" sz="16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has the writer organised this text to make information easier to find?</a:t>
            </a:r>
            <a:endParaRPr lang="en-US" sz="1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Common features you need to recognise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These appear in everyday texts and exam-style reading papers.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56048" y="6473952"/>
            <a:ext cx="2286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Organisational Features  |  5/17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841248" y="1234440"/>
            <a:ext cx="2148840" cy="118872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Headings
</a:t>
            </a:r>
            <a:pPr algn="ctr" indent="0" marL="0">
              <a:buNone/>
            </a:pPr>
            <a:r>
              <a:rPr lang="en-US" sz="11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the main section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3145536" y="1234440"/>
            <a:ext cx="2148840" cy="118872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Subheadings
</a:t>
            </a:r>
            <a:pPr algn="ctr" indent="0" marL="0">
              <a:buNone/>
            </a:pPr>
            <a:r>
              <a:rPr lang="en-US" sz="11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smaller sections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5449824" y="1234440"/>
            <a:ext cx="2148840" cy="118872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Bullet points
</a:t>
            </a:r>
            <a:pPr algn="ctr" indent="0" marL="0">
              <a:buNone/>
            </a:pPr>
            <a:r>
              <a:rPr lang="en-US" sz="11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key items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7754112" y="1234440"/>
            <a:ext cx="2148840" cy="1188720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Numbered lists
</a:t>
            </a:r>
            <a:pPr algn="ctr" indent="0" marL="0">
              <a:buNone/>
            </a:pPr>
            <a:r>
              <a:rPr lang="en-US" sz="11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order or steps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841248" y="2743200"/>
            <a:ext cx="2148840" cy="118872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 boxes
</a:t>
            </a:r>
            <a:pPr algn="ctr" indent="0" marL="0">
              <a:buNone/>
            </a:pPr>
            <a:r>
              <a:rPr lang="en-US" sz="11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details stand out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3145536" y="2743200"/>
            <a:ext cx="2148840" cy="118872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Contents / index
</a:t>
            </a:r>
            <a:pPr algn="ctr" indent="0" marL="0">
              <a:buNone/>
            </a:pPr>
            <a:r>
              <a:rPr lang="en-US" sz="11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help you find pages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5449824" y="2743200"/>
            <a:ext cx="2148840" cy="118872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Menus / tabs
</a:t>
            </a:r>
            <a:pPr algn="ctr" indent="0" marL="0">
              <a:buNone/>
            </a:pPr>
            <a:r>
              <a:rPr lang="en-US" sz="11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help online navigation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7754112" y="2743200"/>
            <a:ext cx="2148840" cy="1188720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Links
</a:t>
            </a:r>
            <a:pPr algn="ctr" indent="0" marL="0">
              <a:buNone/>
            </a:pPr>
            <a:r>
              <a:rPr lang="en-US" sz="11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 you to more information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1755648" y="4800600"/>
            <a:ext cx="7498080" cy="777240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Remember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 do not always need to read every word. Use the features first.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Headings and subheadings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They tell you what a section is about before you read every word.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56048" y="6473952"/>
            <a:ext cx="2286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Organisational Features  |  6/17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1115568" y="1170432"/>
            <a:ext cx="3931920" cy="132588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Heading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main title of a text or section. It tells you the big topic.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13248" y="1170432"/>
            <a:ext cx="3931920" cy="132588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Subheading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smaller title. It tells you what a smaller part is about.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2167128" y="2834640"/>
            <a:ext cx="6675120" cy="23317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8B68C8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Community Garden Open Day</a:t>
            </a:r>
            <a:endParaRPr lang="en-US" sz="940" dirty="0"/>
          </a:p>
          <a:p>
            <a:pPr indent="0" marL="0">
              <a:buNone/>
            </a:pP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is happening?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residents are invited to visit the garden, meet volunteers and collect free seeds.</a:t>
            </a:r>
            <a:endParaRPr lang="en-US" sz="940" dirty="0"/>
          </a:p>
          <a:p>
            <a:pPr indent="0" marL="0">
              <a:buNone/>
            </a:pP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Activities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Planting workshop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Compost demonstration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Children’s nature trail</a:t>
            </a:r>
            <a:endParaRPr lang="en-US" sz="940" dirty="0"/>
          </a:p>
          <a:p>
            <a:pPr indent="0" marL="0">
              <a:buNone/>
            </a:pP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Date and time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Saturday 18 May, 10.00 am - 2.00 pm</a:t>
            </a:r>
            <a:endParaRPr lang="en-US" sz="940" dirty="0"/>
          </a:p>
        </p:txBody>
      </p:sp>
      <p:sp>
        <p:nvSpPr>
          <p:cNvPr id="10" name="Text 7"/>
          <p:cNvSpPr/>
          <p:nvPr/>
        </p:nvSpPr>
        <p:spPr>
          <a:xfrm>
            <a:off x="2761488" y="5513832"/>
            <a:ext cx="5486400" cy="50292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
</a:t>
            </a:r>
            <a:pPr algn="ctr" indent="0" marL="0">
              <a:buNone/>
            </a:pPr>
            <a:r>
              <a:rPr lang="en-US" sz="13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would you look for activities at the event?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Bullet points and numbered lists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They break information into clear, easy-to-follow parts.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56048" y="6473952"/>
            <a:ext cx="2286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Organisational Features  |  7/17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1115568" y="1234440"/>
            <a:ext cx="4206240" cy="1261872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Bullet points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when order does not matter. Good for short pieces of information.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641848" y="1234440"/>
            <a:ext cx="4206240" cy="1261872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Numbered lists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when order matters. Good for steps or instructions.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527048" y="2971800"/>
            <a:ext cx="3520440" cy="155448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Example: items
</a:t>
            </a:r>
            <a:pPr algn="l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passport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proof of address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appointment letter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5550408" y="2971800"/>
            <a:ext cx="3520440" cy="1554480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Example: steps
</a:t>
            </a:r>
            <a:pPr algn="l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Open the app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Type your email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Press submit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2624328" y="5074920"/>
            <a:ext cx="5852160" cy="685800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tip
</a:t>
            </a:r>
            <a:pPr algn="ctr" indent="0" marL="0">
              <a:buNone/>
            </a:pPr>
            <a:r>
              <a:rPr lang="en-US" sz="14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If the question asks “What should you do first?”, look for a numbered list.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Contents and index pages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They help you locate information in longer documents.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56048" y="6473952"/>
            <a:ext cx="2286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Organisational Features  |  8/17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1252728" y="1170432"/>
            <a:ext cx="3886200" cy="292608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Contents page
</a:t>
            </a:r>
            <a:pPr algn="l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Welcome .......... 2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Safety ........... 4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Fees ............. 6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Complaints ....... 8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5641848" y="1170432"/>
            <a:ext cx="3886200" cy="292608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Index
</a:t>
            </a:r>
            <a:pPr algn="l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complaints 8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fees 6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parking 12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refunds 7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 4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2029968" y="4572000"/>
            <a:ext cx="7223760" cy="77724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feature would you use to find a word or topic quickly in a longer booklet?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3584448" y="5532120"/>
            <a:ext cx="4206240" cy="475488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Answer: contents or index</a:t>
            </a:r>
            <a:pPr algn="ctr" indent="0" marL="0">
              <a:buNone/>
            </a:pP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Menus, tabs and links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They help you navigate online information.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56048" y="6473952"/>
            <a:ext cx="2286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Organisational Features  |  9/17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1115568" y="1234440"/>
            <a:ext cx="8778240" cy="713232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Website navigation
</a:t>
            </a:r>
            <a:pPr algn="ctr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Home    Courses    Support    Fees    Contact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389888" y="2514600"/>
            <a:ext cx="2560320" cy="132588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
</a:t>
            </a:r>
            <a:pPr algn="ctr" indent="0" marL="0">
              <a:buNone/>
            </a:pPr>
            <a:r>
              <a:rPr lang="en-US" sz="15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list of sections on a website or app.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4315968" y="2514600"/>
            <a:ext cx="2560320" cy="132588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Tab
</a:t>
            </a:r>
            <a:pPr algn="ctr" indent="0" marL="0">
              <a:buNone/>
            </a:pPr>
            <a:r>
              <a:rPr lang="en-US" sz="15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labelled section you can open.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7242048" y="2514600"/>
            <a:ext cx="2560320" cy="132588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Link
</a:t>
            </a:r>
            <a:pPr algn="ctr" indent="0" marL="0">
              <a:buNone/>
            </a:pPr>
            <a:r>
              <a:rPr lang="en-US" sz="15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Clickable text or image that takes you somewhere.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892808" y="4572000"/>
            <a:ext cx="7223760" cy="822960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Exam-style question
</a:t>
            </a:r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tab would you click to find how much a course costs?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Text boxes, captions and highlighted information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These draw attention to important details.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56048" y="6473952"/>
            <a:ext cx="2286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Organisational Features  |  10/17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1069848" y="1234440"/>
            <a:ext cx="2743200" cy="141732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 box
</a:t>
            </a:r>
            <a:pPr algn="ctr" indent="0" marL="0">
              <a:buNone/>
            </a:pPr>
            <a:r>
              <a:rPr lang="en-US" sz="15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Important information separated from the main text.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4087368" y="1234440"/>
            <a:ext cx="2743200" cy="141732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Caption
</a:t>
            </a:r>
            <a:pPr algn="ctr" indent="0" marL="0">
              <a:buNone/>
            </a:pPr>
            <a:r>
              <a:rPr lang="en-US" sz="15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Words under or near a picture explaining it.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104888" y="1234440"/>
            <a:ext cx="2743200" cy="141732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Bold / colour
</a:t>
            </a:r>
            <a:pPr algn="ctr" indent="0" marL="0">
              <a:buNone/>
            </a:pPr>
            <a:r>
              <a:rPr lang="en-US" sz="15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Makes important words stand out.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618488" y="3291840"/>
            <a:ext cx="7772400" cy="914400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IMPORTANT
</a:t>
            </a:r>
            <a:pPr algn="ctr" indent="0" marL="0">
              <a:buNone/>
            </a:pPr>
            <a:r>
              <a:rPr lang="en-US" sz="20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Applications close on Friday 12 July at 5 pm.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2670048" y="4892040"/>
            <a:ext cx="5669280" cy="777240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has this information been put in a box?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4-step exam strategy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this when a question asks you to find information.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56048" y="6473952"/>
            <a:ext cx="2286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Organisational Features  |  11/17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1024128" y="1143000"/>
            <a:ext cx="4160520" cy="114300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1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the question first.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550408" y="1143000"/>
            <a:ext cx="4160520" cy="114300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2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Underline key words.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024128" y="2560320"/>
            <a:ext cx="4160520" cy="114300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3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the feature that helps.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5550408" y="2560320"/>
            <a:ext cx="4160520" cy="114300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4
</a:t>
            </a:r>
            <a:pPr algn="ctr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Scan that section and check evidence.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847088" y="4389120"/>
            <a:ext cx="6949440" cy="123444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Important
</a:t>
            </a:r>
            <a:pPr algn="ctr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start reading from the top every time. Let the organisational feature guide you.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Worked example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organisational feature, then locate the answer.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56048" y="6473952"/>
            <a:ext cx="2286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Organisational Features  |  12/17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1207008" y="1143000"/>
            <a:ext cx="4754880" cy="384048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8B68C8"/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Community Garden Open Day</a:t>
            </a:r>
            <a:endParaRPr lang="en-US" sz="940" dirty="0"/>
          </a:p>
          <a:p>
            <a:pPr indent="0" marL="0">
              <a:buNone/>
            </a:pP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is happening?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residents are invited to visit the garden, meet volunteers and collect free seeds.</a:t>
            </a:r>
            <a:endParaRPr lang="en-US" sz="940" dirty="0"/>
          </a:p>
          <a:p>
            <a:pPr indent="0" marL="0">
              <a:buNone/>
            </a:pP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Activities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Planting workshop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Compost demonstration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Children’s nature trail</a:t>
            </a:r>
            <a:endParaRPr lang="en-US" sz="940" dirty="0"/>
          </a:p>
          <a:p>
            <a:pPr indent="0" marL="0">
              <a:buNone/>
            </a:pP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Date and time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Saturday 18 May, 10.00 am - 2.00 pm</a:t>
            </a:r>
            <a:endParaRPr lang="en-US" sz="940" dirty="0"/>
          </a:p>
        </p:txBody>
      </p:sp>
      <p:sp>
        <p:nvSpPr>
          <p:cNvPr id="8" name="Text 5"/>
          <p:cNvSpPr/>
          <p:nvPr/>
        </p:nvSpPr>
        <p:spPr>
          <a:xfrm>
            <a:off x="6373368" y="1234440"/>
            <a:ext cx="3566160" cy="105156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
</a:t>
            </a:r>
            <a:pPr algn="ctr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time does the event start?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6373368" y="2606040"/>
            <a:ext cx="3566160" cy="109728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feature
</a:t>
            </a:r>
            <a:pPr algn="ctr"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Subheading: “Date and time”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6373368" y="3977640"/>
            <a:ext cx="3566160" cy="109728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Answer
</a:t>
            </a:r>
            <a:pPr algn="ctr" indent="0" marL="0">
              <a:buNone/>
            </a:pPr>
            <a:r>
              <a:rPr lang="en-US" sz="20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10.00 am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Quick test 1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feature helps you find the date and time quickly?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56048" y="6473952"/>
            <a:ext cx="2286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Organisational Features  |  13/17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1481328" y="1325880"/>
            <a:ext cx="8046720" cy="132588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 text
</a:t>
            </a:r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Fitness Centre Open Day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Activities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free health check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yoga taster session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Date and time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Tuesday 4 June, 1.00 pm - 4.00 pm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572768" y="2971800"/>
            <a:ext cx="777240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feature helps you find the date and time quickly?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161288" y="3703320"/>
            <a:ext cx="2112264" cy="59436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bullet points</a:t>
            </a:r>
            <a:endParaRPr lang="en-US" sz="1020" dirty="0"/>
          </a:p>
        </p:txBody>
      </p:sp>
      <p:sp>
        <p:nvSpPr>
          <p:cNvPr id="10" name="Text 7"/>
          <p:cNvSpPr/>
          <p:nvPr/>
        </p:nvSpPr>
        <p:spPr>
          <a:xfrm>
            <a:off x="3383280" y="3703320"/>
            <a:ext cx="2112264" cy="59436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subheading</a:t>
            </a:r>
            <a:endParaRPr lang="en-US" sz="1020" dirty="0"/>
          </a:p>
        </p:txBody>
      </p:sp>
      <p:sp>
        <p:nvSpPr>
          <p:cNvPr id="11" name="Text 8"/>
          <p:cNvSpPr/>
          <p:nvPr/>
        </p:nvSpPr>
        <p:spPr>
          <a:xfrm>
            <a:off x="5605272" y="3703320"/>
            <a:ext cx="2112264" cy="59436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title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27264" y="3703320"/>
            <a:ext cx="2112264" cy="59436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picture</a:t>
            </a:r>
            <a:endParaRPr lang="en-US" sz="1020" dirty="0"/>
          </a:p>
        </p:txBody>
      </p:sp>
      <p:sp>
        <p:nvSpPr>
          <p:cNvPr id="13" name="Text 10"/>
          <p:cNvSpPr/>
          <p:nvPr/>
        </p:nvSpPr>
        <p:spPr>
          <a:xfrm>
            <a:off x="2852928" y="4983480"/>
            <a:ext cx="5029200" cy="59436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Answer: B - the subheading</a:t>
            </a:r>
            <a:pPr algn="ctr" indent="0" marL="0"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Quick test 2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feature helps you follow steps in the correct order?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56048" y="6473952"/>
            <a:ext cx="2286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Organisational Features  |  14/17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1572768" y="1280160"/>
            <a:ext cx="7863840" cy="146304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 text
</a:t>
            </a:r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to book online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Choose your course.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Create an account.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Pay or upload your fee evidence.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Check your confirmation email.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572768" y="3063240"/>
            <a:ext cx="777240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feature helps you follow the steps in the correct order?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161288" y="3749040"/>
            <a:ext cx="2112264" cy="59436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numbered list</a:t>
            </a:r>
            <a:endParaRPr lang="en-US" sz="1020" dirty="0"/>
          </a:p>
        </p:txBody>
      </p:sp>
      <p:sp>
        <p:nvSpPr>
          <p:cNvPr id="10" name="Text 7"/>
          <p:cNvSpPr/>
          <p:nvPr/>
        </p:nvSpPr>
        <p:spPr>
          <a:xfrm>
            <a:off x="3383280" y="3749040"/>
            <a:ext cx="2112264" cy="59436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caption</a:t>
            </a:r>
            <a:endParaRPr lang="en-US" sz="1020" dirty="0"/>
          </a:p>
        </p:txBody>
      </p:sp>
      <p:sp>
        <p:nvSpPr>
          <p:cNvPr id="11" name="Text 8"/>
          <p:cNvSpPr/>
          <p:nvPr/>
        </p:nvSpPr>
        <p:spPr>
          <a:xfrm>
            <a:off x="5605272" y="3749040"/>
            <a:ext cx="2112264" cy="59436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index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27264" y="3749040"/>
            <a:ext cx="2112264" cy="59436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</a:t>
            </a:r>
            <a:endParaRPr lang="en-US" sz="1020" dirty="0"/>
          </a:p>
        </p:txBody>
      </p:sp>
      <p:sp>
        <p:nvSpPr>
          <p:cNvPr id="13" name="Text 10"/>
          <p:cNvSpPr/>
          <p:nvPr/>
        </p:nvSpPr>
        <p:spPr>
          <a:xfrm>
            <a:off x="2852928" y="5029200"/>
            <a:ext cx="5029200" cy="59436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Answer: A - numbered list</a:t>
            </a:r>
            <a:pPr algn="ctr" indent="0" marL="0"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Exam-style practice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the question first, then choose the best place to look.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56048" y="6473952"/>
            <a:ext cx="2286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Organisational Features  |  15/17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1207008" y="1143000"/>
            <a:ext cx="8686800" cy="141732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
</a:t>
            </a:r>
            <a:pPr algn="ctr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 need to find out what to bring to an appointment. Which part of the leaflet would you check first?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161288" y="2907792"/>
            <a:ext cx="2112264" cy="59436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Welcome</a:t>
            </a:r>
            <a:endParaRPr lang="en-US" sz="1020" dirty="0"/>
          </a:p>
        </p:txBody>
      </p:sp>
      <p:sp>
        <p:nvSpPr>
          <p:cNvPr id="9" name="Text 6"/>
          <p:cNvSpPr/>
          <p:nvPr/>
        </p:nvSpPr>
        <p:spPr>
          <a:xfrm>
            <a:off x="3383280" y="2907792"/>
            <a:ext cx="2112264" cy="59436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to bring</a:t>
            </a:r>
            <a:endParaRPr lang="en-US" sz="1020" dirty="0"/>
          </a:p>
        </p:txBody>
      </p:sp>
      <p:sp>
        <p:nvSpPr>
          <p:cNvPr id="10" name="Text 7"/>
          <p:cNvSpPr/>
          <p:nvPr/>
        </p:nvSpPr>
        <p:spPr>
          <a:xfrm>
            <a:off x="5605272" y="2907792"/>
            <a:ext cx="2112264" cy="59436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to complain</a:t>
            </a:r>
            <a:endParaRPr lang="en-US" sz="1020" dirty="0"/>
          </a:p>
        </p:txBody>
      </p:sp>
      <p:sp>
        <p:nvSpPr>
          <p:cNvPr id="11" name="Text 8"/>
          <p:cNvSpPr/>
          <p:nvPr/>
        </p:nvSpPr>
        <p:spPr>
          <a:xfrm>
            <a:off x="7827264" y="2907792"/>
            <a:ext cx="2112264" cy="59436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
</a:t>
            </a:r>
            <a:pPr algn="ctr" indent="0" marL="0">
              <a:buNone/>
            </a:pPr>
            <a:r>
              <a:rPr lang="en-US" sz="102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Opening hours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1572768" y="4160520"/>
            <a:ext cx="7955280" cy="91440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 answer
</a:t>
            </a:r>
            <a:pPr algn="ctr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 - “What to bring” because the subheading matches the information needed.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2670048" y="5532120"/>
            <a:ext cx="5852160" cy="475488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Always match the question to the feature.</a:t>
            </a:r>
            <a:pPr algn="ctr" indent="0" marL="0">
              <a:buNone/>
            </a:pP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Partner activity: Feature Finder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your worksheet and explain which feature helped you.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56048" y="6473952"/>
            <a:ext cx="2286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Organisational Features  |  16/17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932688" y="1371600"/>
            <a:ext cx="2148840" cy="82296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1
</a:t>
            </a:r>
            <a:pPr algn="ctr" indent="0" marL="0">
              <a:buNone/>
            </a:pPr>
            <a:r>
              <a:rPr lang="en-US" sz="12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a feature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264408" y="1371600"/>
            <a:ext cx="2148840" cy="82296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2
</a:t>
            </a:r>
            <a:pPr algn="ctr" indent="0" marL="0">
              <a:buNone/>
            </a:pPr>
            <a:r>
              <a:rPr lang="en-US" sz="12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it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5596128" y="1371600"/>
            <a:ext cx="2148840" cy="82296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3
</a:t>
            </a:r>
            <a:pPr algn="ctr" indent="0" marL="0">
              <a:buNone/>
            </a:pPr>
            <a:r>
              <a:rPr lang="en-US" sz="12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it to answer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927848" y="1371600"/>
            <a:ext cx="2148840" cy="822960"/>
          </a:xfrm>
          <a:prstGeom prst="roundRect">
            <a:avLst/>
          </a:prstGeom>
          <a:solidFill>
            <a:srgbClr val="FDEBF2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4
</a:t>
            </a:r>
            <a:pPr algn="ctr" indent="0" marL="0">
              <a:buNone/>
            </a:pPr>
            <a:r>
              <a:rPr lang="en-US" sz="12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your evidence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664208" y="2834640"/>
            <a:ext cx="7772400" cy="1325880"/>
          </a:xfrm>
          <a:prstGeom prst="roundRect">
            <a:avLst/>
          </a:prstGeom>
          <a:solidFill>
            <a:srgbClr val="F1EAF8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Sentence starters
</a:t>
            </a:r>
            <a:pPr algn="ctr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feature I used was...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 helped me because...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answer is in the section called...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evidence is...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2578608" y="4663440"/>
            <a:ext cx="5852160" cy="77724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worksheet
</a:t>
            </a:r>
            <a:pPr algn="ctr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Organisational Features Practice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301752"/>
            <a:ext cx="10698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Plenary: Did you get it?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58368" y="731520"/>
            <a:ext cx="10424160" cy="27432"/>
          </a:xfrm>
          <a:prstGeom prst="rect">
            <a:avLst/>
          </a:prstGeom>
          <a:solidFill>
            <a:srgbClr val="8B68C8"/>
          </a:solidFill>
          <a:ln w="12700">
            <a:solidFill>
              <a:srgbClr val="8B68C8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804672"/>
            <a:ext cx="1024128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Quick check and homework.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956048" y="6473952"/>
            <a:ext cx="2286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777777"/>
                </a:solidFill>
              </a:rPr>
              <a:t>Organisational Features  |  17/17</a:t>
            </a:r>
            <a:endParaRPr lang="en-US" sz="580" dirty="0"/>
          </a:p>
        </p:txBody>
      </p:sp>
      <p:sp>
        <p:nvSpPr>
          <p:cNvPr id="7" name="Text 4"/>
          <p:cNvSpPr/>
          <p:nvPr/>
        </p:nvSpPr>
        <p:spPr>
          <a:xfrm>
            <a:off x="1161288" y="1325880"/>
            <a:ext cx="4160520" cy="1874520"/>
          </a:xfrm>
          <a:prstGeom prst="roundRect">
            <a:avLst/>
          </a:prstGeom>
          <a:solidFill>
            <a:srgbClr val="EAF4F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
</a:t>
            </a:r>
            <a:pPr algn="l" indent="0" marL="0">
              <a:buNone/>
            </a:pPr>
            <a:r>
              <a:rPr lang="en-US" sz="15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Name three organisational features.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Which feature helps with online navigation?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Which feature helps with ordered steps?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5641848" y="1325880"/>
            <a:ext cx="4069080" cy="1874520"/>
          </a:xfrm>
          <a:prstGeom prst="roundRect">
            <a:avLst/>
          </a:prstGeom>
          <a:solidFill>
            <a:srgbClr val="FFF4CC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Homework
</a:t>
            </a:r>
            <a:pPr algn="l" indent="0" marL="0">
              <a:buNone/>
            </a:pPr>
            <a:r>
              <a:rPr lang="en-US" sz="15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one real-life text at home or online. Write down three organisational features you can see and explain how one helps you.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2487168" y="3977640"/>
            <a:ext cx="5943600" cy="1234440"/>
          </a:xfrm>
          <a:prstGeom prst="roundRect">
            <a:avLst/>
          </a:prstGeom>
          <a:solidFill>
            <a:srgbClr val="EAF8EF"/>
          </a:solidFill>
          <a:ln w="12700">
            <a:solidFill>
              <a:srgbClr val="8B68C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Remember
</a:t>
            </a:r>
            <a:pPr algn="ctr"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Features are signposts. Use them before reading everything.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Redbridge Institute / ESOLish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Organisational Features</dc:title>
  <dc:subject>Functional Skills English Entry 3 - Organisational Features</dc:subject>
  <dc:creator>Shama Qurashi</dc:creator>
  <cp:lastModifiedBy>Shama Qurashi</cp:lastModifiedBy>
  <cp:revision>1</cp:revision>
  <dcterms:created xsi:type="dcterms:W3CDTF">2026-09-19T11:13:11Z</dcterms:created>
  <dcterms:modified xsi:type="dcterms:W3CDTF">2026-09-19T11:13:11Z</dcterms:modified>
</cp:coreProperties>
</file>