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Plurals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1005840" y="1417320"/>
            <a:ext cx="1014984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</a:t>
            </a:r>
            <a:endParaRPr lang="en-US" sz="4200" dirty="0"/>
          </a:p>
          <a:p>
            <a:pPr algn="ctr" indent="0" marL="0">
              <a:buNone/>
            </a:pPr>
            <a:r>
              <a:rPr lang="en-US" sz="42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Entry 3</a:t>
            </a:r>
            <a:endParaRPr lang="en-US" sz="4200" dirty="0"/>
          </a:p>
        </p:txBody>
      </p:sp>
      <p:sp>
        <p:nvSpPr>
          <p:cNvPr id="8" name="Text 5"/>
          <p:cNvSpPr/>
          <p:nvPr/>
        </p:nvSpPr>
        <p:spPr>
          <a:xfrm>
            <a:off x="1325880" y="2926080"/>
            <a:ext cx="9418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PLURALS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1920240" y="3703320"/>
            <a:ext cx="8321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Making nouns show more than one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Plurals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Session Aims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04672" y="1325880"/>
            <a:ext cx="1033272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By the end of this session, learners will be able to: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960120" y="189280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1344168" y="1874520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understand what singular and plural mean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960120" y="2450592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2" name="Text 9"/>
          <p:cNvSpPr/>
          <p:nvPr/>
        </p:nvSpPr>
        <p:spPr>
          <a:xfrm>
            <a:off x="1344168" y="2432304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apply the main rules for making plurals</a:t>
            </a:r>
            <a:endParaRPr lang="en-US" sz="2500" dirty="0"/>
          </a:p>
        </p:txBody>
      </p:sp>
      <p:sp>
        <p:nvSpPr>
          <p:cNvPr id="13" name="Text 10"/>
          <p:cNvSpPr/>
          <p:nvPr/>
        </p:nvSpPr>
        <p:spPr>
          <a:xfrm>
            <a:off x="960120" y="3008376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4" name="Text 11"/>
          <p:cNvSpPr/>
          <p:nvPr/>
        </p:nvSpPr>
        <p:spPr>
          <a:xfrm>
            <a:off x="1344168" y="2990088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spell common plural forms correctly</a:t>
            </a:r>
            <a:endParaRPr lang="en-US" sz="2500" dirty="0"/>
          </a:p>
        </p:txBody>
      </p:sp>
      <p:sp>
        <p:nvSpPr>
          <p:cNvPr id="15" name="Text 12"/>
          <p:cNvSpPr/>
          <p:nvPr/>
        </p:nvSpPr>
        <p:spPr>
          <a:xfrm>
            <a:off x="960120" y="3566160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6" name="Text 13"/>
          <p:cNvSpPr/>
          <p:nvPr/>
        </p:nvSpPr>
        <p:spPr>
          <a:xfrm>
            <a:off x="1344168" y="3547872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recognise words that stay the same in the plural</a:t>
            </a:r>
            <a:endParaRPr lang="en-US" sz="2500" dirty="0"/>
          </a:p>
        </p:txBody>
      </p:sp>
      <p:sp>
        <p:nvSpPr>
          <p:cNvPr id="17" name="Text 14"/>
          <p:cNvSpPr/>
          <p:nvPr/>
        </p:nvSpPr>
        <p:spPr>
          <a:xfrm>
            <a:off x="960120" y="4123944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8" name="Text 15"/>
          <p:cNvSpPr/>
          <p:nvPr/>
        </p:nvSpPr>
        <p:spPr>
          <a:xfrm>
            <a:off x="1344168" y="4105656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some common irregular plurals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Plurals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Warm-up: One or More?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1325880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Look around the classroom. Say one thing, then more than one.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1005840" y="2057400"/>
            <a:ext cx="969264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one book -&gt; two books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1005840" y="2715768"/>
            <a:ext cx="969264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one chair -&gt; many chairs</a:t>
            </a:r>
            <a:endParaRPr lang="en-US" sz="2900" dirty="0"/>
          </a:p>
        </p:txBody>
      </p:sp>
      <p:sp>
        <p:nvSpPr>
          <p:cNvPr id="11" name="Text 8"/>
          <p:cNvSpPr/>
          <p:nvPr/>
        </p:nvSpPr>
        <p:spPr>
          <a:xfrm>
            <a:off x="1005840" y="3374136"/>
            <a:ext cx="969264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one person -&gt; three people</a:t>
            </a:r>
            <a:endParaRPr lang="en-US" sz="2900" dirty="0"/>
          </a:p>
        </p:txBody>
      </p:sp>
      <p:sp>
        <p:nvSpPr>
          <p:cNvPr id="12" name="Text 9"/>
          <p:cNvSpPr/>
          <p:nvPr/>
        </p:nvSpPr>
        <p:spPr>
          <a:xfrm>
            <a:off x="1005840" y="4032504"/>
            <a:ext cx="969264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one box -&gt; four boxes</a:t>
            </a:r>
            <a:endParaRPr lang="en-US" sz="2900" dirty="0"/>
          </a:p>
        </p:txBody>
      </p:sp>
      <p:sp>
        <p:nvSpPr>
          <p:cNvPr id="13" name="Text 10"/>
          <p:cNvSpPr/>
          <p:nvPr/>
        </p:nvSpPr>
        <p:spPr>
          <a:xfrm>
            <a:off x="914400" y="5074920"/>
            <a:ext cx="8503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Pair talk: What changed in the words?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Plurals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Simple Definition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68680" y="1600200"/>
            <a:ext cx="9875520" cy="1280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singular noun means one.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plural noun means more than one.</a:t>
            </a:r>
            <a:endParaRPr lang="en-US" sz="3200" dirty="0"/>
          </a:p>
        </p:txBody>
      </p:sp>
      <p:sp>
        <p:nvSpPr>
          <p:cNvPr id="9" name="Shape 6"/>
          <p:cNvSpPr/>
          <p:nvPr/>
        </p:nvSpPr>
        <p:spPr>
          <a:xfrm>
            <a:off x="960120" y="3337560"/>
            <a:ext cx="9601200" cy="1143000"/>
          </a:xfrm>
          <a:prstGeom prst="rect">
            <a:avLst/>
          </a:prstGeom>
          <a:solidFill>
            <a:srgbClr val="EAF5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24712" y="3483864"/>
            <a:ext cx="9272016" cy="9052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Most of the time, we change the spelling of a noun to show there is more than one.</a:t>
            </a:r>
            <a:endParaRPr lang="en-US" sz="2500" dirty="0"/>
          </a:p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Some words stay the same and some words change completely.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Plurals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Purpose: Why It Matters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1417320"/>
            <a:ext cx="91440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Correct plurals help you: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914400" y="198424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1298448" y="1965960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clearly in emails, forms and reports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914400" y="2642616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2" name="Text 9"/>
          <p:cNvSpPr/>
          <p:nvPr/>
        </p:nvSpPr>
        <p:spPr>
          <a:xfrm>
            <a:off x="1298448" y="2624328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avoid common spelling mistakes</a:t>
            </a:r>
            <a:endParaRPr lang="en-US" sz="2500" dirty="0"/>
          </a:p>
        </p:txBody>
      </p:sp>
      <p:sp>
        <p:nvSpPr>
          <p:cNvPr id="13" name="Text 10"/>
          <p:cNvSpPr/>
          <p:nvPr/>
        </p:nvSpPr>
        <p:spPr>
          <a:xfrm>
            <a:off x="914400" y="3300984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4" name="Text 11"/>
          <p:cNvSpPr/>
          <p:nvPr/>
        </p:nvSpPr>
        <p:spPr>
          <a:xfrm>
            <a:off x="1298448" y="3282696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make your meaning clear to the reader</a:t>
            </a:r>
            <a:endParaRPr lang="en-US" sz="2500" dirty="0"/>
          </a:p>
        </p:txBody>
      </p:sp>
      <p:sp>
        <p:nvSpPr>
          <p:cNvPr id="15" name="Text 12"/>
          <p:cNvSpPr/>
          <p:nvPr/>
        </p:nvSpPr>
        <p:spPr>
          <a:xfrm>
            <a:off x="914400" y="3959352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500" dirty="0"/>
          </a:p>
        </p:txBody>
      </p:sp>
      <p:sp>
        <p:nvSpPr>
          <p:cNvPr id="16" name="Text 13"/>
          <p:cNvSpPr/>
          <p:nvPr/>
        </p:nvSpPr>
        <p:spPr>
          <a:xfrm>
            <a:off x="1298448" y="3941064"/>
            <a:ext cx="9784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score marks in the writing part of the exam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Plurals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Rule 1: Most Words Add -s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68680" y="1463040"/>
            <a:ext cx="987552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 most nouns, just add -s.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005840" y="216712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1389888" y="2148840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book -&gt; books</a:t>
            </a:r>
            <a:endParaRPr lang="en-US" sz="2900" dirty="0"/>
          </a:p>
        </p:txBody>
      </p:sp>
      <p:sp>
        <p:nvSpPr>
          <p:cNvPr id="11" name="Text 8"/>
          <p:cNvSpPr/>
          <p:nvPr/>
        </p:nvSpPr>
        <p:spPr>
          <a:xfrm>
            <a:off x="1005840" y="280720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900" dirty="0"/>
          </a:p>
        </p:txBody>
      </p:sp>
      <p:sp>
        <p:nvSpPr>
          <p:cNvPr id="12" name="Text 9"/>
          <p:cNvSpPr/>
          <p:nvPr/>
        </p:nvSpPr>
        <p:spPr>
          <a:xfrm>
            <a:off x="1389888" y="2788920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car -&gt; cars</a:t>
            </a:r>
            <a:endParaRPr lang="en-US" sz="2900" dirty="0"/>
          </a:p>
        </p:txBody>
      </p:sp>
      <p:sp>
        <p:nvSpPr>
          <p:cNvPr id="13" name="Text 10"/>
          <p:cNvSpPr/>
          <p:nvPr/>
        </p:nvSpPr>
        <p:spPr>
          <a:xfrm>
            <a:off x="1005840" y="344728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1389888" y="3429000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house -&gt; houses</a:t>
            </a:r>
            <a:endParaRPr lang="en-US" sz="2900" dirty="0"/>
          </a:p>
        </p:txBody>
      </p:sp>
      <p:sp>
        <p:nvSpPr>
          <p:cNvPr id="15" name="Text 12"/>
          <p:cNvSpPr/>
          <p:nvPr/>
        </p:nvSpPr>
        <p:spPr>
          <a:xfrm>
            <a:off x="1005840" y="408736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900" dirty="0"/>
          </a:p>
        </p:txBody>
      </p:sp>
      <p:sp>
        <p:nvSpPr>
          <p:cNvPr id="16" name="Text 13"/>
          <p:cNvSpPr/>
          <p:nvPr/>
        </p:nvSpPr>
        <p:spPr>
          <a:xfrm>
            <a:off x="1389888" y="4069080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day -&gt; days</a:t>
            </a:r>
            <a:endParaRPr lang="en-US" sz="2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Plurals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Rule 2: Add -es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68680" y="1417320"/>
            <a:ext cx="100584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Words ending in -s, -ss, -sh, -ch, -x or -z usually add -es.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1005840" y="212140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389888" y="2103120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bus -&gt; buses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1005840" y="2596896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1389888" y="2578608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glass -&gt; glasses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1005840" y="3072384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1389888" y="3054096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dish -&gt; dishes</a:t>
            </a:r>
            <a:endParaRPr lang="en-US" sz="2600" dirty="0"/>
          </a:p>
        </p:txBody>
      </p:sp>
      <p:sp>
        <p:nvSpPr>
          <p:cNvPr id="15" name="Text 12"/>
          <p:cNvSpPr/>
          <p:nvPr/>
        </p:nvSpPr>
        <p:spPr>
          <a:xfrm>
            <a:off x="1005840" y="3547872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1389888" y="3529584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watch -&gt; watches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1005840" y="4023360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1389888" y="4005072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box -&gt; boxes</a:t>
            </a:r>
            <a:endParaRPr lang="en-US" sz="2600" dirty="0"/>
          </a:p>
        </p:txBody>
      </p:sp>
      <p:sp>
        <p:nvSpPr>
          <p:cNvPr id="19" name="Text 16"/>
          <p:cNvSpPr/>
          <p:nvPr/>
        </p:nvSpPr>
        <p:spPr>
          <a:xfrm>
            <a:off x="1005840" y="449884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600" dirty="0"/>
          </a:p>
        </p:txBody>
      </p:sp>
      <p:sp>
        <p:nvSpPr>
          <p:cNvPr id="20" name="Text 17"/>
          <p:cNvSpPr/>
          <p:nvPr/>
        </p:nvSpPr>
        <p:spPr>
          <a:xfrm>
            <a:off x="1389888" y="4480560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quiz -&gt; quizzes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Plurals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Rule 3: Consonant + y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68680" y="1417320"/>
            <a:ext cx="100584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If a word ends in consonant + y, change y to i and add -es.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1005840" y="225856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1389888" y="2240280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city -&gt; cities</a:t>
            </a:r>
            <a:endParaRPr lang="en-US" sz="2900" dirty="0"/>
          </a:p>
        </p:txBody>
      </p:sp>
      <p:sp>
        <p:nvSpPr>
          <p:cNvPr id="11" name="Text 8"/>
          <p:cNvSpPr/>
          <p:nvPr/>
        </p:nvSpPr>
        <p:spPr>
          <a:xfrm>
            <a:off x="1005840" y="2916936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900" dirty="0"/>
          </a:p>
        </p:txBody>
      </p:sp>
      <p:sp>
        <p:nvSpPr>
          <p:cNvPr id="12" name="Text 9"/>
          <p:cNvSpPr/>
          <p:nvPr/>
        </p:nvSpPr>
        <p:spPr>
          <a:xfrm>
            <a:off x="1389888" y="2898648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baby -&gt; babies</a:t>
            </a:r>
            <a:endParaRPr lang="en-US" sz="2900" dirty="0"/>
          </a:p>
        </p:txBody>
      </p:sp>
      <p:sp>
        <p:nvSpPr>
          <p:cNvPr id="13" name="Text 10"/>
          <p:cNvSpPr/>
          <p:nvPr/>
        </p:nvSpPr>
        <p:spPr>
          <a:xfrm>
            <a:off x="1005840" y="3575304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1389888" y="3557016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party -&gt; parties</a:t>
            </a:r>
            <a:endParaRPr lang="en-US" sz="2900" dirty="0"/>
          </a:p>
        </p:txBody>
      </p:sp>
      <p:sp>
        <p:nvSpPr>
          <p:cNvPr id="15" name="Text 12"/>
          <p:cNvSpPr/>
          <p:nvPr/>
        </p:nvSpPr>
        <p:spPr>
          <a:xfrm>
            <a:off x="1005840" y="4233672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900" dirty="0"/>
          </a:p>
        </p:txBody>
      </p:sp>
      <p:sp>
        <p:nvSpPr>
          <p:cNvPr id="16" name="Text 13"/>
          <p:cNvSpPr/>
          <p:nvPr/>
        </p:nvSpPr>
        <p:spPr>
          <a:xfrm>
            <a:off x="1389888" y="4215384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lady -&gt; ladies</a:t>
            </a:r>
            <a:endParaRPr lang="en-US" sz="2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Plurals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Rule 4: Vowel + y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68680" y="1508760"/>
            <a:ext cx="100584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If a word ends in vowel + y, just add -s.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005840" y="235000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1389888" y="2331720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boy -&gt; boys</a:t>
            </a:r>
            <a:endParaRPr lang="en-US" sz="2900" dirty="0"/>
          </a:p>
        </p:txBody>
      </p:sp>
      <p:sp>
        <p:nvSpPr>
          <p:cNvPr id="11" name="Text 8"/>
          <p:cNvSpPr/>
          <p:nvPr/>
        </p:nvSpPr>
        <p:spPr>
          <a:xfrm>
            <a:off x="1005840" y="3008376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900" dirty="0"/>
          </a:p>
        </p:txBody>
      </p:sp>
      <p:sp>
        <p:nvSpPr>
          <p:cNvPr id="12" name="Text 9"/>
          <p:cNvSpPr/>
          <p:nvPr/>
        </p:nvSpPr>
        <p:spPr>
          <a:xfrm>
            <a:off x="1389888" y="2990088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key -&gt; keys</a:t>
            </a:r>
            <a:endParaRPr lang="en-US" sz="2900" dirty="0"/>
          </a:p>
        </p:txBody>
      </p:sp>
      <p:sp>
        <p:nvSpPr>
          <p:cNvPr id="13" name="Text 10"/>
          <p:cNvSpPr/>
          <p:nvPr/>
        </p:nvSpPr>
        <p:spPr>
          <a:xfrm>
            <a:off x="1005840" y="3666744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1389888" y="3648456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day -&gt; days</a:t>
            </a:r>
            <a:endParaRPr lang="en-US" sz="2900" dirty="0"/>
          </a:p>
        </p:txBody>
      </p:sp>
      <p:sp>
        <p:nvSpPr>
          <p:cNvPr id="15" name="Text 12"/>
          <p:cNvSpPr/>
          <p:nvPr/>
        </p:nvSpPr>
        <p:spPr>
          <a:xfrm>
            <a:off x="1005840" y="4325112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900" dirty="0"/>
          </a:p>
        </p:txBody>
      </p:sp>
      <p:sp>
        <p:nvSpPr>
          <p:cNvPr id="16" name="Text 13"/>
          <p:cNvSpPr/>
          <p:nvPr/>
        </p:nvSpPr>
        <p:spPr>
          <a:xfrm>
            <a:off x="1389888" y="4306824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toy -&gt; toys</a:t>
            </a:r>
            <a:endParaRPr lang="en-US" sz="2900" dirty="0"/>
          </a:p>
        </p:txBody>
      </p:sp>
      <p:sp>
        <p:nvSpPr>
          <p:cNvPr id="17" name="Text 14"/>
          <p:cNvSpPr/>
          <p:nvPr/>
        </p:nvSpPr>
        <p:spPr>
          <a:xfrm>
            <a:off x="960120" y="50749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Vowels: a, e, i, o, u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Plurals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Rule 5: -f or -fe to -ves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68680" y="1417320"/>
            <a:ext cx="100584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Some common words ending in -f or -fe change to -ves.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1005840" y="216712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1389888" y="2148840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leaf -&gt; leaves</a:t>
            </a:r>
            <a:endParaRPr lang="en-US" sz="2900" dirty="0"/>
          </a:p>
        </p:txBody>
      </p:sp>
      <p:sp>
        <p:nvSpPr>
          <p:cNvPr id="11" name="Text 8"/>
          <p:cNvSpPr/>
          <p:nvPr/>
        </p:nvSpPr>
        <p:spPr>
          <a:xfrm>
            <a:off x="1005840" y="276148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900" dirty="0"/>
          </a:p>
        </p:txBody>
      </p:sp>
      <p:sp>
        <p:nvSpPr>
          <p:cNvPr id="12" name="Text 9"/>
          <p:cNvSpPr/>
          <p:nvPr/>
        </p:nvSpPr>
        <p:spPr>
          <a:xfrm>
            <a:off x="1389888" y="2743200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knife -&gt; knives</a:t>
            </a:r>
            <a:endParaRPr lang="en-US" sz="2900" dirty="0"/>
          </a:p>
        </p:txBody>
      </p:sp>
      <p:sp>
        <p:nvSpPr>
          <p:cNvPr id="13" name="Text 10"/>
          <p:cNvSpPr/>
          <p:nvPr/>
        </p:nvSpPr>
        <p:spPr>
          <a:xfrm>
            <a:off x="1005840" y="335584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1389888" y="3337560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wife -&gt; wives</a:t>
            </a:r>
            <a:endParaRPr lang="en-US" sz="2900" dirty="0"/>
          </a:p>
        </p:txBody>
      </p:sp>
      <p:sp>
        <p:nvSpPr>
          <p:cNvPr id="15" name="Text 12"/>
          <p:cNvSpPr/>
          <p:nvPr/>
        </p:nvSpPr>
        <p:spPr>
          <a:xfrm>
            <a:off x="1005840" y="395020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900" dirty="0"/>
          </a:p>
        </p:txBody>
      </p:sp>
      <p:sp>
        <p:nvSpPr>
          <p:cNvPr id="16" name="Text 13"/>
          <p:cNvSpPr/>
          <p:nvPr/>
        </p:nvSpPr>
        <p:spPr>
          <a:xfrm>
            <a:off x="1389888" y="3931920"/>
            <a:ext cx="9601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shelf -&gt; shelves</a:t>
            </a:r>
            <a:endParaRPr lang="en-US" sz="2900" dirty="0"/>
          </a:p>
        </p:txBody>
      </p:sp>
      <p:sp>
        <p:nvSpPr>
          <p:cNvPr id="17" name="Text 14"/>
          <p:cNvSpPr/>
          <p:nvPr/>
        </p:nvSpPr>
        <p:spPr>
          <a:xfrm>
            <a:off x="960120" y="489204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i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 careful: some just add -s, for example roof -&gt; roofs.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Plurals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Same Form and Irregular Plurals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1325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Some words stay the same: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868680" y="189280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1252728" y="1874520"/>
            <a:ext cx="45720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sheep -&gt; sheep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868680" y="239572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1252728" y="2377440"/>
            <a:ext cx="45720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deer -&gt; deer</a:t>
            </a:r>
            <a:endParaRPr lang="en-US" sz="2300" dirty="0"/>
          </a:p>
        </p:txBody>
      </p:sp>
      <p:sp>
        <p:nvSpPr>
          <p:cNvPr id="13" name="Text 10"/>
          <p:cNvSpPr/>
          <p:nvPr/>
        </p:nvSpPr>
        <p:spPr>
          <a:xfrm>
            <a:off x="868680" y="289864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300" dirty="0"/>
          </a:p>
        </p:txBody>
      </p:sp>
      <p:sp>
        <p:nvSpPr>
          <p:cNvPr id="14" name="Text 11"/>
          <p:cNvSpPr/>
          <p:nvPr/>
        </p:nvSpPr>
        <p:spPr>
          <a:xfrm>
            <a:off x="1252728" y="2880360"/>
            <a:ext cx="45720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fish -&gt; fish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868680" y="340156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300" dirty="0"/>
          </a:p>
        </p:txBody>
      </p:sp>
      <p:sp>
        <p:nvSpPr>
          <p:cNvPr id="16" name="Text 13"/>
          <p:cNvSpPr/>
          <p:nvPr/>
        </p:nvSpPr>
        <p:spPr>
          <a:xfrm>
            <a:off x="1252728" y="3383280"/>
            <a:ext cx="45720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series -&gt; series</a:t>
            </a:r>
            <a:endParaRPr lang="en-US" sz="2300" dirty="0"/>
          </a:p>
        </p:txBody>
      </p:sp>
      <p:sp>
        <p:nvSpPr>
          <p:cNvPr id="17" name="Text 14"/>
          <p:cNvSpPr/>
          <p:nvPr/>
        </p:nvSpPr>
        <p:spPr>
          <a:xfrm>
            <a:off x="6080760" y="1325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Some words change:</a:t>
            </a:r>
            <a:endParaRPr lang="en-US" sz="2500" dirty="0"/>
          </a:p>
        </p:txBody>
      </p:sp>
      <p:sp>
        <p:nvSpPr>
          <p:cNvPr id="18" name="Text 15"/>
          <p:cNvSpPr/>
          <p:nvPr/>
        </p:nvSpPr>
        <p:spPr>
          <a:xfrm>
            <a:off x="6126480" y="189280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300" dirty="0"/>
          </a:p>
        </p:txBody>
      </p:sp>
      <p:sp>
        <p:nvSpPr>
          <p:cNvPr id="19" name="Text 16"/>
          <p:cNvSpPr/>
          <p:nvPr/>
        </p:nvSpPr>
        <p:spPr>
          <a:xfrm>
            <a:off x="6510528" y="1874520"/>
            <a:ext cx="45720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child -&gt; children</a:t>
            </a:r>
            <a:endParaRPr lang="en-US" sz="2300" dirty="0"/>
          </a:p>
        </p:txBody>
      </p:sp>
      <p:sp>
        <p:nvSpPr>
          <p:cNvPr id="20" name="Text 17"/>
          <p:cNvSpPr/>
          <p:nvPr/>
        </p:nvSpPr>
        <p:spPr>
          <a:xfrm>
            <a:off x="6126480" y="235000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300" dirty="0"/>
          </a:p>
        </p:txBody>
      </p:sp>
      <p:sp>
        <p:nvSpPr>
          <p:cNvPr id="21" name="Text 18"/>
          <p:cNvSpPr/>
          <p:nvPr/>
        </p:nvSpPr>
        <p:spPr>
          <a:xfrm>
            <a:off x="6510528" y="2331720"/>
            <a:ext cx="45720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man -&gt; men</a:t>
            </a:r>
            <a:endParaRPr lang="en-US" sz="2300" dirty="0"/>
          </a:p>
        </p:txBody>
      </p:sp>
      <p:sp>
        <p:nvSpPr>
          <p:cNvPr id="22" name="Text 19"/>
          <p:cNvSpPr/>
          <p:nvPr/>
        </p:nvSpPr>
        <p:spPr>
          <a:xfrm>
            <a:off x="6126480" y="280720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300" dirty="0"/>
          </a:p>
        </p:txBody>
      </p:sp>
      <p:sp>
        <p:nvSpPr>
          <p:cNvPr id="23" name="Text 20"/>
          <p:cNvSpPr/>
          <p:nvPr/>
        </p:nvSpPr>
        <p:spPr>
          <a:xfrm>
            <a:off x="6510528" y="2788920"/>
            <a:ext cx="45720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woman -&gt; women</a:t>
            </a:r>
            <a:endParaRPr lang="en-US" sz="2300" dirty="0"/>
          </a:p>
        </p:txBody>
      </p:sp>
      <p:sp>
        <p:nvSpPr>
          <p:cNvPr id="24" name="Text 21"/>
          <p:cNvSpPr/>
          <p:nvPr/>
        </p:nvSpPr>
        <p:spPr>
          <a:xfrm>
            <a:off x="6126480" y="326440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300" dirty="0"/>
          </a:p>
        </p:txBody>
      </p:sp>
      <p:sp>
        <p:nvSpPr>
          <p:cNvPr id="25" name="Text 22"/>
          <p:cNvSpPr/>
          <p:nvPr/>
        </p:nvSpPr>
        <p:spPr>
          <a:xfrm>
            <a:off x="6510528" y="3246120"/>
            <a:ext cx="45720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mouse -&gt; mice</a:t>
            </a:r>
            <a:endParaRPr lang="en-US" sz="2300" dirty="0"/>
          </a:p>
        </p:txBody>
      </p:sp>
      <p:sp>
        <p:nvSpPr>
          <p:cNvPr id="26" name="Text 23"/>
          <p:cNvSpPr/>
          <p:nvPr/>
        </p:nvSpPr>
        <p:spPr>
          <a:xfrm>
            <a:off x="6126480" y="372160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2300" dirty="0"/>
          </a:p>
        </p:txBody>
      </p:sp>
      <p:sp>
        <p:nvSpPr>
          <p:cNvPr id="27" name="Text 24"/>
          <p:cNvSpPr/>
          <p:nvPr/>
        </p:nvSpPr>
        <p:spPr>
          <a:xfrm>
            <a:off x="6510528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person -&gt; people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Plurals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Quick Practice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1325880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the plural of these words: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960120" y="2148840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box     2. city     3. key     4. child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960120" y="2926080"/>
            <a:ext cx="100584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5. sheep   6. mouse    7. knife   8. man</a:t>
            </a:r>
            <a:endParaRPr lang="en-US" sz="2900" dirty="0"/>
          </a:p>
        </p:txBody>
      </p:sp>
      <p:sp>
        <p:nvSpPr>
          <p:cNvPr id="11" name="Text 8"/>
          <p:cNvSpPr/>
          <p:nvPr/>
        </p:nvSpPr>
        <p:spPr>
          <a:xfrm>
            <a:off x="914400" y="4206240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Answers: boxes, cities, keys, children, sheep, mice, knives, men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64592"/>
            <a:ext cx="11734495" cy="6528816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2B4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2" y="5358384"/>
            <a:ext cx="1143000" cy="8412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5488" y="62362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02920" y="2926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549640" y="2926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Plurals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49808" y="594360"/>
            <a:ext cx="1060704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Mini Recap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960120" y="1417320"/>
            <a:ext cx="9875520" cy="2468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plural means more than one.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Most words add -s, but some need -es.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Some words change y to ies, f/fe to ves, stay the same, or change completely.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960120" y="443484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i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Homework: complete the Plurals worksheet.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Plurals Lesson</dc:title>
  <dc:subject>Functional Skills English Entry 3 - Plurals</dc:subject>
  <dc:creator>ESOLish</dc:creator>
  <cp:lastModifiedBy>ESOLish</cp:lastModifiedBy>
  <cp:revision>1</cp:revision>
  <dcterms:created xsi:type="dcterms:W3CDTF">2026-09-07T22:05:20Z</dcterms:created>
  <dcterms:modified xsi:type="dcterms:W3CDTF">2026-09-07T22:05:20Z</dcterms:modified>
</cp:coreProperties>
</file>