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1005840" y="1417320"/>
            <a:ext cx="101498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</a:t>
            </a:r>
            <a:endParaRPr lang="en-US" sz="4200" dirty="0"/>
          </a:p>
          <a:p>
            <a:pPr algn="ctr" indent="0" marL="0">
              <a:buNone/>
            </a:pPr>
            <a:r>
              <a:rPr lang="en-US" sz="42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Entry 3</a:t>
            </a:r>
            <a:endParaRPr lang="en-US" sz="4200" dirty="0"/>
          </a:p>
        </p:txBody>
      </p:sp>
      <p:sp>
        <p:nvSpPr>
          <p:cNvPr id="8" name="Text 5"/>
          <p:cNvSpPr/>
          <p:nvPr/>
        </p:nvSpPr>
        <p:spPr>
          <a:xfrm>
            <a:off x="1325880" y="2926080"/>
            <a:ext cx="9418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1920240" y="3703320"/>
            <a:ext cx="8321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Putting words in A to Z order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Session Aims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04672" y="1325880"/>
            <a:ext cx="1033272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By the end of this session, learners will be able to: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960120" y="189280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1344168" y="1874520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understand alphabetical order from A to Z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960120" y="2450592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2" name="Text 9"/>
          <p:cNvSpPr/>
          <p:nvPr/>
        </p:nvSpPr>
        <p:spPr>
          <a:xfrm>
            <a:off x="1344168" y="2432304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put words in alphabetical order using the first letter</a:t>
            </a:r>
            <a:endParaRPr lang="en-US" sz="2500" dirty="0"/>
          </a:p>
        </p:txBody>
      </p:sp>
      <p:sp>
        <p:nvSpPr>
          <p:cNvPr id="13" name="Text 10"/>
          <p:cNvSpPr/>
          <p:nvPr/>
        </p:nvSpPr>
        <p:spPr>
          <a:xfrm>
            <a:off x="960120" y="3008376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1344168" y="2990088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the second, third and later letters when words start the same</a:t>
            </a:r>
            <a:endParaRPr lang="en-US" sz="2500" dirty="0"/>
          </a:p>
        </p:txBody>
      </p:sp>
      <p:sp>
        <p:nvSpPr>
          <p:cNvPr id="15" name="Text 12"/>
          <p:cNvSpPr/>
          <p:nvPr/>
        </p:nvSpPr>
        <p:spPr>
          <a:xfrm>
            <a:off x="960120" y="3566160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6" name="Text 13"/>
          <p:cNvSpPr/>
          <p:nvPr/>
        </p:nvSpPr>
        <p:spPr>
          <a:xfrm>
            <a:off x="1344168" y="3547872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organise names, lists and words more confidently</a:t>
            </a:r>
            <a:endParaRPr lang="en-US" sz="2500" dirty="0"/>
          </a:p>
        </p:txBody>
      </p:sp>
      <p:sp>
        <p:nvSpPr>
          <p:cNvPr id="17" name="Text 14"/>
          <p:cNvSpPr/>
          <p:nvPr/>
        </p:nvSpPr>
        <p:spPr>
          <a:xfrm>
            <a:off x="960120" y="4123944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8" name="Text 15"/>
          <p:cNvSpPr/>
          <p:nvPr/>
        </p:nvSpPr>
        <p:spPr>
          <a:xfrm>
            <a:off x="1344168" y="4105656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 Entry 3 exam-style questions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66928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Warm-up: Ball Game - “Next Letter”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41248" y="1463040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tutor says a letter and throws a soft ball.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841248" y="2057400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learner says the next letter quickly.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841248" y="2651760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Example: tutor says P - learner says Q.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841248" y="3246120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Then the learner chooses another letter for the next person.</a:t>
            </a:r>
            <a:endParaRPr lang="en-US" sz="2500" dirty="0"/>
          </a:p>
        </p:txBody>
      </p:sp>
      <p:sp>
        <p:nvSpPr>
          <p:cNvPr id="12" name="Text 9"/>
          <p:cNvSpPr/>
          <p:nvPr/>
        </p:nvSpPr>
        <p:spPr>
          <a:xfrm>
            <a:off x="841248" y="3840480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Keep going faster each round.</a:t>
            </a:r>
            <a:endParaRPr lang="en-US" sz="2500" dirty="0"/>
          </a:p>
        </p:txBody>
      </p:sp>
      <p:sp>
        <p:nvSpPr>
          <p:cNvPr id="13" name="Text 10"/>
          <p:cNvSpPr/>
          <p:nvPr/>
        </p:nvSpPr>
        <p:spPr>
          <a:xfrm>
            <a:off x="868680" y="5257800"/>
            <a:ext cx="8595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question: Why do we need to know the alphabet well?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Is Alphabetical Order?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41248" y="1554480"/>
            <a:ext cx="996696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 means putting words in the same order as the letters of the alphabet: A to Z.</a:t>
            </a:r>
            <a:endParaRPr lang="en-US" sz="2900" dirty="0"/>
          </a:p>
        </p:txBody>
      </p:sp>
      <p:sp>
        <p:nvSpPr>
          <p:cNvPr id="9" name="Shape 6"/>
          <p:cNvSpPr/>
          <p:nvPr/>
        </p:nvSpPr>
        <p:spPr>
          <a:xfrm>
            <a:off x="1024128" y="2971800"/>
            <a:ext cx="9326880" cy="1051560"/>
          </a:xfrm>
          <a:prstGeom prst="rect">
            <a:avLst/>
          </a:prstGeom>
          <a:solidFill>
            <a:srgbClr val="EAF5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88720" y="3118104"/>
            <a:ext cx="8997696" cy="8138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 b  c  d  e  f  g  h  i  j  k  l  m</a:t>
            </a:r>
            <a:endParaRPr lang="en-US" sz="2700" dirty="0"/>
          </a:p>
          <a:p>
            <a:pPr indent="0" marL="0">
              <a:buNone/>
            </a:pPr>
            <a:r>
              <a:rPr lang="en-US" sz="27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  o  p  q  r  s  t  u  v  w  x  y  z</a:t>
            </a:r>
            <a:endParaRPr lang="en-US" sz="2700" dirty="0"/>
          </a:p>
        </p:txBody>
      </p:sp>
      <p:sp>
        <p:nvSpPr>
          <p:cNvPr id="11" name="Text 8"/>
          <p:cNvSpPr/>
          <p:nvPr/>
        </p:nvSpPr>
        <p:spPr>
          <a:xfrm>
            <a:off x="960120" y="4617720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word that starts with the earliest letter comes first.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Purpose: Why It Matters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1417320"/>
            <a:ext cx="91440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 need this skill to: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914400" y="198424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1298448" y="1965960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find words quickly in a dictionary or index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914400" y="2642616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2" name="Text 9"/>
          <p:cNvSpPr/>
          <p:nvPr/>
        </p:nvSpPr>
        <p:spPr>
          <a:xfrm>
            <a:off x="1298448" y="2624328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organise names, files and lists at work</a:t>
            </a:r>
            <a:endParaRPr lang="en-US" sz="2500" dirty="0"/>
          </a:p>
        </p:txBody>
      </p:sp>
      <p:sp>
        <p:nvSpPr>
          <p:cNvPr id="13" name="Text 10"/>
          <p:cNvSpPr/>
          <p:nvPr/>
        </p:nvSpPr>
        <p:spPr>
          <a:xfrm>
            <a:off x="914400" y="3300984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1298448" y="3282696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information in a table or register</a:t>
            </a:r>
            <a:endParaRPr lang="en-US" sz="2500" dirty="0"/>
          </a:p>
        </p:txBody>
      </p:sp>
      <p:sp>
        <p:nvSpPr>
          <p:cNvPr id="15" name="Text 12"/>
          <p:cNvSpPr/>
          <p:nvPr/>
        </p:nvSpPr>
        <p:spPr>
          <a:xfrm>
            <a:off x="914400" y="3959352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6" name="Text 13"/>
          <p:cNvSpPr/>
          <p:nvPr/>
        </p:nvSpPr>
        <p:spPr>
          <a:xfrm>
            <a:off x="1298448" y="3941064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 exam questions correctly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How To Do It: Simple Steps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96112" y="1737360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Look at the first letter.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896112" y="2395728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If the first letters are the same, look at the second letter.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896112" y="3054096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If the first two letters are the same, look at the third letter.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896112" y="3712464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Continue to the next letters if needed.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914400" y="4937760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Tip: compare one letter at a time from left to right.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 1: First Letter Different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914400" y="1600200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Words: banana, apple, chair, door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914400" y="2313432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Look at the first letters: b, a, c, d</a:t>
            </a:r>
            <a:endParaRPr lang="en-US" sz="2700" dirty="0"/>
          </a:p>
        </p:txBody>
      </p:sp>
      <p:sp>
        <p:nvSpPr>
          <p:cNvPr id="10" name="Text 7"/>
          <p:cNvSpPr/>
          <p:nvPr/>
        </p:nvSpPr>
        <p:spPr>
          <a:xfrm>
            <a:off x="914400" y="3026664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Correct order: apple -&gt; banana -&gt; chair -&gt; door</a:t>
            </a:r>
            <a:endParaRPr lang="en-US" sz="2700" dirty="0"/>
          </a:p>
        </p:txBody>
      </p:sp>
      <p:sp>
        <p:nvSpPr>
          <p:cNvPr id="11" name="Shape 8"/>
          <p:cNvSpPr/>
          <p:nvPr/>
        </p:nvSpPr>
        <p:spPr>
          <a:xfrm>
            <a:off x="960120" y="4206240"/>
            <a:ext cx="9601200" cy="731520"/>
          </a:xfrm>
          <a:prstGeom prst="rect">
            <a:avLst/>
          </a:prstGeom>
          <a:solidFill>
            <a:srgbClr val="EAF5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24712" y="4352544"/>
            <a:ext cx="9272016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comes before B, B before C, and C before D.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 2: Same First Two Letters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914400" y="1508760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Words: can, cap, car, cat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914400" y="2130552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first two letters are the same: ca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914400" y="2752344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Now look at the third letter: n, p, r, t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914400" y="3374136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Correct order: can -&gt; cap -&gt; car -&gt; cat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914400" y="4892040"/>
            <a:ext cx="9601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 comes before p, p before r, and r before t.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 3: Later Letters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914400" y="1417320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Words: plan, plant, plate, play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914400" y="1947672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First three letters are the same: pla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914400" y="2478024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Look at the next letter: n, n, t, y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914400" y="3008376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If one word is shorter, it comes before the longer word.</a:t>
            </a:r>
            <a:endParaRPr lang="en-US" sz="2500" dirty="0"/>
          </a:p>
        </p:txBody>
      </p:sp>
      <p:sp>
        <p:nvSpPr>
          <p:cNvPr id="12" name="Text 9"/>
          <p:cNvSpPr/>
          <p:nvPr/>
        </p:nvSpPr>
        <p:spPr>
          <a:xfrm>
            <a:off x="914400" y="3538728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Correct order: plan -&gt; plant -&gt; plate -&gt; play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Practice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1508760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Put these words in alphabetical order: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914400" y="2240280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shop - show - ship - shut</a:t>
            </a:r>
            <a:endParaRPr lang="en-US" sz="2700" dirty="0"/>
          </a:p>
        </p:txBody>
      </p:sp>
      <p:sp>
        <p:nvSpPr>
          <p:cNvPr id="10" name="Text 7"/>
          <p:cNvSpPr/>
          <p:nvPr/>
        </p:nvSpPr>
        <p:spPr>
          <a:xfrm>
            <a:off x="914400" y="2990088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train - trap - trade - travel</a:t>
            </a:r>
            <a:endParaRPr lang="en-US" sz="2700" dirty="0"/>
          </a:p>
        </p:txBody>
      </p:sp>
      <p:sp>
        <p:nvSpPr>
          <p:cNvPr id="11" name="Text 8"/>
          <p:cNvSpPr/>
          <p:nvPr/>
        </p:nvSpPr>
        <p:spPr>
          <a:xfrm>
            <a:off x="914400" y="3739896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clean - clear - clever - clerk</a:t>
            </a:r>
            <a:endParaRPr lang="en-US" sz="2700" dirty="0"/>
          </a:p>
        </p:txBody>
      </p:sp>
      <p:sp>
        <p:nvSpPr>
          <p:cNvPr id="12" name="Text 9"/>
          <p:cNvSpPr/>
          <p:nvPr/>
        </p:nvSpPr>
        <p:spPr>
          <a:xfrm>
            <a:off x="914400" y="5074920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Work with a partner. Explain which letter helped you decide.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Test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1417320"/>
            <a:ext cx="1042416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Which word comes first?   A  book   B  apple   C  table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822960" y="2148840"/>
            <a:ext cx="1042416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Put in order:  street, string, strong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822960" y="2880360"/>
            <a:ext cx="1042416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Put in order:  green, greet, great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822960" y="3611880"/>
            <a:ext cx="1042416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Which letter helps you compare ship and shop?</a:t>
            </a:r>
            <a:endParaRPr lang="en-US" sz="2500" dirty="0"/>
          </a:p>
        </p:txBody>
      </p:sp>
      <p:sp>
        <p:nvSpPr>
          <p:cNvPr id="12" name="Text 9"/>
          <p:cNvSpPr/>
          <p:nvPr/>
        </p:nvSpPr>
        <p:spPr>
          <a:xfrm>
            <a:off x="841248" y="4983480"/>
            <a:ext cx="8778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Answers: 1 B   2 street, string, strong   3 great, green, greet   4 the third letter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Mini Recap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960120" y="1600200"/>
            <a:ext cx="9875520" cy="2011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 means A to Z.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Compare words one letter at a time.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When the first letters are the same, look at the next letter.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960120" y="434340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i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Homework: complete the Alphabetical Order worksheet.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Alphabetical Order Lesson</dc:title>
  <dc:subject>Functional Skills English Entry 3 - Alphabetical Order</dc:subject>
  <dc:creator>ESOLish</dc:creator>
  <cp:lastModifiedBy>ESOLish</cp:lastModifiedBy>
  <cp:revision>1</cp:revision>
  <dcterms:created xsi:type="dcterms:W3CDTF">2026-09-07T22:05:20Z</dcterms:created>
  <dcterms:modified xsi:type="dcterms:W3CDTF">2026-09-07T22:05:20Z</dcterms:modified>
</cp:coreProperties>
</file>