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3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30352"/>
            <a:ext cx="5257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ORGANISATIONAL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FEATURES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94360" y="1700784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 Reading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594360" y="2148840"/>
            <a:ext cx="4526280" cy="1645920"/>
          </a:xfrm>
          <a:prstGeom prst="rect">
            <a:avLst/>
          </a:prstGeom>
          <a:solidFill>
            <a:srgbClr val="FFF4C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Lesson focus: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do layout features help readers find and understand information?</a:t>
            </a:r>
            <a:endParaRPr lang="en-US" sz="1700" dirty="0"/>
          </a:p>
        </p:txBody>
      </p:sp>
      <p:pic>
        <p:nvPicPr>
          <p:cNvPr id="5" name="Image 0" descr="/mnt/data/l1_organisational_features_pack/L1_Organisational_Features_Thumbnail_750x563.png">    </p:cNvPr>
          <p:cNvPicPr>
            <a:picLocks noChangeAspect="1"/>
          </p:cNvPicPr>
          <p:nvPr/>
        </p:nvPicPr>
        <p:blipFill>
          <a:blip r:embed="rId1"/>
          <a:srcRect l="0" r="0" t="184" b="184"/>
          <a:stretch/>
        </p:blipFill>
        <p:spPr>
          <a:xfrm>
            <a:off x="6172200" y="1097280"/>
            <a:ext cx="5440680" cy="4069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160520"/>
            <a:ext cx="4937760" cy="777240"/>
          </a:xfrm>
          <a:prstGeom prst="rect">
            <a:avLst/>
          </a:prstGeom>
          <a:solidFill>
            <a:srgbClr val="DFF1FF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it faster • Explain the feature • Use evidence</a:t>
            </a:r>
            <a:endParaRPr lang="en-US" sz="2000" dirty="0"/>
          </a:p>
        </p:txBody>
      </p:sp>
      <p:pic>
        <p:nvPicPr>
          <p:cNvPr id="7" name="Image 1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Organisational Features</a:t>
            </a:r>
            <a:endParaRPr lang="en-US" sz="750" dirty="0"/>
          </a:p>
        </p:txBody>
      </p:sp>
      <p:sp>
        <p:nvSpPr>
          <p:cNvPr id="9" name="Text 5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Session aims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234440"/>
            <a:ext cx="5715000" cy="4160520"/>
          </a:xfrm>
          <a:prstGeom prst="rect">
            <a:avLst/>
          </a:prstGeom>
          <a:solidFill>
            <a:srgbClr val="DFF1FF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By the end of the lesson, you will be able to: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name common organisational features in Level 1 texts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explain how features help the reader locate information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identify features in webpages, articles, leaflets and notices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answer Pearson-style questions using evidence from the text
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766560" y="1417320"/>
            <a:ext cx="4297680" cy="1280160"/>
          </a:xfrm>
          <a:prstGeom prst="rect">
            <a:avLst/>
          </a:prstGeom>
          <a:solidFill>
            <a:srgbClr val="FFF4C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question: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“How does the layout help the reader?”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766560" y="3063240"/>
            <a:ext cx="4297680" cy="141732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habit: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feature, then explain what it helps the reader do.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Organisational Features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Warm-up: what helps you find information?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1143000"/>
            <a:ext cx="10149840" cy="502920"/>
          </a:xfrm>
          <a:prstGeom prst="rect">
            <a:avLst/>
          </a:prstGeom>
          <a:solidFill>
            <a:srgbClr val="FFF4CC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Look at a webpage or leaflet. Which feature would help you find each item quickly?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777240" y="1828800"/>
            <a:ext cx="4800600" cy="713232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price of a course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080760" y="1828800"/>
            <a:ext cx="4800600" cy="713232"/>
          </a:xfrm>
          <a:prstGeom prst="rect">
            <a:avLst/>
          </a:prstGeom>
          <a:solidFill>
            <a:srgbClr val="DFF1FF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main topic of a section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777240" y="2880360"/>
            <a:ext cx="4800600" cy="713232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list of steps to follow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6080760" y="2880360"/>
            <a:ext cx="4800600" cy="713232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information in rows and columns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777240" y="3931920"/>
            <a:ext cx="4800600" cy="713232"/>
          </a:xfrm>
          <a:prstGeom prst="rect">
            <a:avLst/>
          </a:prstGeom>
          <a:solidFill>
            <a:srgbClr val="DFF1FF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extra important information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6080760" y="3931920"/>
            <a:ext cx="4800600" cy="713232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meaning of a picture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777240" y="5257800"/>
            <a:ext cx="10104120" cy="685800"/>
          </a:xfrm>
          <a:prstGeom prst="rect">
            <a:avLst/>
          </a:prstGeom>
          <a:solidFill>
            <a:srgbClr val="DFF1FF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Pair talk: What feature would you use first?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Organisational Features</a:t>
            </a:r>
            <a:endParaRPr lang="en-US" sz="750" dirty="0"/>
          </a:p>
        </p:txBody>
      </p:sp>
      <p:sp>
        <p:nvSpPr>
          <p:cNvPr id="14" name="Text 11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are organisational features?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097280"/>
            <a:ext cx="10698480" cy="96012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Organisational features are the parts of a text that help arrange information clearly. They help readers find, follow and understand information.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731520" y="2377440"/>
            <a:ext cx="5303520" cy="2971800"/>
          </a:xfrm>
          <a:prstGeom prst="rect">
            <a:avLst/>
          </a:prstGeom>
          <a:solidFill>
            <a:srgbClr val="DFF1FF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Examples include: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titles, headings and subheadings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paragraphs and sections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bullet points and numbered lists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tables, images, captions and text boxes
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400800" y="2377440"/>
            <a:ext cx="4800600" cy="2971800"/>
          </a:xfrm>
          <a:prstGeom prst="rect">
            <a:avLst/>
          </a:prstGeom>
          <a:solidFill>
            <a:srgbClr val="FFF4CC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help readers to: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see what the text is about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locate specific information quickly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follow the order of ideas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notice important or extra details
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Organisational Features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Headings and subheadings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143000"/>
            <a:ext cx="10698480" cy="82296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heading gives the main topic of a text or section. A subheading tells you what a smaller section is about.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731520" y="2331720"/>
            <a:ext cx="5303520" cy="3200400"/>
          </a:xfrm>
          <a:prstGeom prst="rect">
            <a:avLst/>
          </a:prstGeom>
          <a:solidFill>
            <a:srgbClr val="DFF1FF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they help: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show the topic before you read the detail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split a long text into clear sections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help readers scan for relevant information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make revision and exam reading faster
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400800" y="2331720"/>
            <a:ext cx="4800600" cy="3200400"/>
          </a:xfrm>
          <a:prstGeom prst="rect">
            <a:avLst/>
          </a:prstGeom>
          <a:solidFill>
            <a:srgbClr val="FFF4C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Heading: Healthy Lifestyle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Subheading: Why exercise matters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subheading tells you where to find information about exercise.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Organisational Features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Bullet points and numbered lists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234440"/>
            <a:ext cx="5303520" cy="4023360"/>
          </a:xfrm>
          <a:prstGeom prst="rect">
            <a:avLst/>
          </a:prstGeom>
          <a:solidFill>
            <a:srgbClr val="E7F5E8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Bullet points: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show separate points clearly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make information quick to read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often list choices, reasons or tips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do not always show order
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400800" y="1234440"/>
            <a:ext cx="4937760" cy="4023360"/>
          </a:xfrm>
          <a:prstGeom prst="rect">
            <a:avLst/>
          </a:prstGeom>
          <a:solidFill>
            <a:srgbClr val="FCE4EC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Numbered lists: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show steps in order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help readers follow instructions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make a process easier to complete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are useful for recipes, rules and guides
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822960" y="5623560"/>
            <a:ext cx="10424160" cy="548640"/>
          </a:xfrm>
          <a:prstGeom prst="rect">
            <a:avLst/>
          </a:prstGeom>
          <a:solidFill>
            <a:srgbClr val="FFF4CC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tip: if the question asks for a process or order, check numbered lists first.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Organisational Features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Tables, images and captions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234440"/>
            <a:ext cx="3474720" cy="4114800"/>
          </a:xfrm>
          <a:prstGeom prst="rect">
            <a:avLst/>
          </a:prstGeom>
          <a:solidFill>
            <a:srgbClr val="DFF1FF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Tables: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organise facts into rows and columns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help compare information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show times, prices, dates or results clearly
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4343400" y="1234440"/>
            <a:ext cx="3474720" cy="4114800"/>
          </a:xfrm>
          <a:prstGeom prst="rect">
            <a:avLst/>
          </a:prstGeom>
          <a:solidFill>
            <a:srgbClr val="E7F5E8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Images: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attract attention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support the meaning of the text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may add information that is not written directly
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7955280" y="1234440"/>
            <a:ext cx="3337560" cy="4114800"/>
          </a:xfrm>
          <a:prstGeom prst="rect">
            <a:avLst/>
          </a:prstGeom>
          <a:solidFill>
            <a:srgbClr val="FCE4EC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Captions: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explain an image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name people, places or events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help the reader understand why the image is included
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Organisational Features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Text boxes, bold print and colour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234440"/>
            <a:ext cx="3474720" cy="4114800"/>
          </a:xfrm>
          <a:prstGeom prst="rect">
            <a:avLst/>
          </a:prstGeom>
          <a:solidFill>
            <a:srgbClr val="FFF4CC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 boxes: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make important or extra information stand out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separate key details from the main text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can contain warnings, tips or contact details
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4343400" y="1234440"/>
            <a:ext cx="3474720" cy="4114800"/>
          </a:xfrm>
          <a:prstGeom prst="rect">
            <a:avLst/>
          </a:prstGeom>
          <a:solidFill>
            <a:srgbClr val="DFF1FF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Bold print: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highlights important words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helps readers spot key terms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draws attention to dates, rules or actions
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7955280" y="1234440"/>
            <a:ext cx="3337560" cy="4114800"/>
          </a:xfrm>
          <a:prstGeom prst="rect">
            <a:avLst/>
          </a:prstGeom>
          <a:solidFill>
            <a:srgbClr val="E7F5E8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Colour: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groups related information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makes headings and sections clear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can guide the reader through the text
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Organisational Features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do Level 1 reading questions ask?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234440"/>
            <a:ext cx="5394960" cy="4023360"/>
          </a:xfrm>
          <a:prstGeom prst="rect">
            <a:avLst/>
          </a:prstGeom>
          <a:solidFill>
            <a:srgbClr val="DFF1FF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Pearson-style Reading, you may need to: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name an organisational feature used in a text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explain how a feature helps the reader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use a feature to locate relevant information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compare how two texts organise information differently
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446520" y="1325880"/>
            <a:ext cx="4892040" cy="155448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Strong answer: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“The subheadings help the reader find different sections quickly, such as travel, costs and activities.”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446520" y="3429000"/>
            <a:ext cx="4892040" cy="1325880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Weak answer: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“It has subheadings.”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✘ This names the feature but does not explain how it helps the reader.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Organisational Features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Class reading: locate the information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1097280"/>
            <a:ext cx="10515600" cy="457200"/>
          </a:xfrm>
          <a:prstGeom prst="rect">
            <a:avLst/>
          </a:prstGeom>
          <a:solidFill>
            <a:srgbClr val="6B3FA0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Text: Healthy Lifestyle Day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777240" y="1691640"/>
            <a:ext cx="105156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Main heading: Healthy Lifestyle Day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Subheadings: Timetable | Food and Drink | Booking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Table: shows activity times and rooms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 box: says “Book by Friday to get a free lunch.”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Image caption: “Learners try a five-minute fitness challenge.”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77240" y="4434840"/>
            <a:ext cx="10515600" cy="1234440"/>
          </a:xfrm>
          <a:prstGeom prst="rect">
            <a:avLst/>
          </a:prstGeom>
          <a:solidFill>
            <a:srgbClr val="FFF4CC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task: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Which feature helps you find activity times?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Which feature gives extra booking information?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Which feature explains the image?
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Organisational Features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Answer check: explain the feature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234440"/>
            <a:ext cx="10607040" cy="82296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table helps readers find activity times and rooms quickly because the information is arranged in rows and columns.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731520" y="2423160"/>
            <a:ext cx="10607040" cy="822960"/>
          </a:xfrm>
          <a:prstGeom prst="rect">
            <a:avLst/>
          </a:prstGeom>
          <a:solidFill>
            <a:srgbClr val="DFF1FF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text box makes the booking deadline stand out, so readers do not miss important extra information.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31520" y="3611880"/>
            <a:ext cx="10607040" cy="822960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caption explains the image and helps readers understand what the learners are doing.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777240" y="5212080"/>
            <a:ext cx="10515600" cy="640080"/>
          </a:xfrm>
          <a:prstGeom prst="rect">
            <a:avLst/>
          </a:prstGeom>
          <a:solidFill>
            <a:srgbClr val="6B3FA0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this sentence frame: “The feature helps the reader to…”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Organisational Features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Level 1 exam-style practice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143000"/>
            <a:ext cx="10698480" cy="59436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 1: Name one organisational feature used in the text.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731520" y="1965960"/>
            <a:ext cx="10698480" cy="594360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 2: Which feature would help you find times quickly?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31520" y="2788920"/>
            <a:ext cx="10698480" cy="594360"/>
          </a:xfrm>
          <a:prstGeom prst="rect">
            <a:avLst/>
          </a:prstGeom>
          <a:solidFill>
            <a:srgbClr val="DFF1FF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 3: Explain how the text box helps the reader.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731520" y="3611880"/>
            <a:ext cx="10698480" cy="594360"/>
          </a:xfrm>
          <a:prstGeom prst="rect">
            <a:avLst/>
          </a:prstGeom>
          <a:solidFill>
            <a:srgbClr val="FFF4C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 4: Explain why the writer has used subheadings.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777240" y="4892040"/>
            <a:ext cx="10607040" cy="685800"/>
          </a:xfrm>
          <a:prstGeom prst="rect">
            <a:avLst/>
          </a:prstGeom>
          <a:solidFill>
            <a:srgbClr val="6B3FA0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feature + explain how it helps the reader.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Organisational Features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Common mistakes to avoid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234440"/>
            <a:ext cx="5394960" cy="4114800"/>
          </a:xfrm>
          <a:prstGeom prst="rect">
            <a:avLst/>
          </a:prstGeom>
          <a:solidFill>
            <a:srgbClr val="FCE4EC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only name a feature without explaining it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confuse a heading with a caption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ignore images, tables or text boxes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write a vague answer such as “it looks nice”
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400800" y="1234440"/>
            <a:ext cx="5074920" cy="4114800"/>
          </a:xfrm>
          <a:prstGeom prst="rect">
            <a:avLst/>
          </a:prstGeom>
          <a:solidFill>
            <a:srgbClr val="E7F5E8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say what the feature is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say what information it helps locate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explain how it helps the reader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use evidence from the text when possible
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Organisational Features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Mini recap and next step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1234440"/>
            <a:ext cx="4983480" cy="82296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Organisational features arrange information clearly.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6309360" y="1234440"/>
            <a:ext cx="4983480" cy="822960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help readers find, follow and understand ideas.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77240" y="2606040"/>
            <a:ext cx="4983480" cy="822960"/>
          </a:xfrm>
          <a:prstGeom prst="rect">
            <a:avLst/>
          </a:prstGeom>
          <a:solidFill>
            <a:srgbClr val="DFF1FF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Always explain how the feature helps the reader.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309360" y="2606040"/>
            <a:ext cx="4983480" cy="822960"/>
          </a:xfrm>
          <a:prstGeom prst="rect">
            <a:avLst/>
          </a:prstGeom>
          <a:solidFill>
            <a:srgbClr val="FFF4C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the exam, use the exact feature name when you can.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822960" y="4572000"/>
            <a:ext cx="10469880" cy="731520"/>
          </a:xfrm>
          <a:prstGeom prst="rect">
            <a:avLst/>
          </a:prstGeom>
          <a:solidFill>
            <a:srgbClr val="6B3FA0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Now complete the worksheet and check your answers with the separate answer key.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Organisational Features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ESOLish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Organisational Features - Level 1</dc:title>
  <dc:subject>Functional Skills English Level 1 - Organisational Features</dc:subject>
  <dc:creator>OpenAI</dc:creator>
  <cp:lastModifiedBy>OpenAI</cp:lastModifiedBy>
  <cp:revision>1</cp:revision>
  <dcterms:created xsi:type="dcterms:W3CDTF">2026-09-20T10:26:32Z</dcterms:created>
  <dcterms:modified xsi:type="dcterms:W3CDTF">2026-09-20T10:26:32Z</dcterms:modified>
</cp:coreProperties>
</file>