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F4F6"/>
        </a:solidFill>
      </p:bgPr>
    </p:bg>
    <p:spTree>
      <p:nvGrpSpPr>
        <p:cNvPr id="1" name=""/>
        <p:cNvGrpSpPr/>
        <p:nvPr/>
      </p:nvGrpSpPr>
      <p:grpSpPr>
        <a:xfrm>
          <a:off x="0" y="0"/>
          <a:ext cx="0" cy="0"/>
          <a:chOff x="0" y="0"/>
          <a:chExt cx="0" cy="0"/>
        </a:xfrm>
      </p:grpSpPr>
      <p:pic>
        <p:nvPicPr>
          <p:cNvPr id="2" name="Image 0" descr="/mnt/data/l1_main_points_pack/Main_Points_Key_Details_Thumbnail_750x563.png">    </p:cNvPr>
          <p:cNvPicPr>
            <a:picLocks noChangeAspect="1"/>
          </p:cNvPicPr>
          <p:nvPr/>
        </p:nvPicPr>
        <p:blipFill>
          <a:blip r:embed="rId1"/>
          <a:srcRect l="0" r="0" t="12532" b="12532"/>
          <a:stretch/>
        </p:blipFill>
        <p:spPr>
          <a:xfrm>
            <a:off x="0" y="0"/>
            <a:ext cx="12191695" cy="6858000"/>
          </a:xfrm>
          <a:prstGeom prst="rect">
            <a:avLst/>
          </a:prstGeom>
        </p:spPr>
      </p:pic>
      <p:sp>
        <p:nvSpPr>
          <p:cNvPr id="3" name="Shape 0"/>
          <p:cNvSpPr/>
          <p:nvPr/>
        </p:nvSpPr>
        <p:spPr>
          <a:xfrm>
            <a:off x="384048" y="502920"/>
            <a:ext cx="4800600" cy="5440680"/>
          </a:xfrm>
          <a:prstGeom prst="rect">
            <a:avLst>
              <a:gd name="adj" fmla="val 3810"/>
            </a:avLst>
          </a:prstGeom>
          <a:solidFill>
            <a:srgbClr val="FFFFFF">
              <a:alpha val="93000"/>
            </a:srgbClr>
          </a:solidFill>
          <a:ln w="12700">
            <a:solidFill>
              <a:srgbClr val="FFFFFF">
                <a:alpha val="0"/>
              </a:srgbClr>
            </a:solidFill>
            <a:prstDash val="solid"/>
          </a:ln>
        </p:spPr>
      </p:sp>
      <p:sp>
        <p:nvSpPr>
          <p:cNvPr id="4" name="Text 1"/>
          <p:cNvSpPr/>
          <p:nvPr/>
        </p:nvSpPr>
        <p:spPr>
          <a:xfrm>
            <a:off x="685800" y="914400"/>
            <a:ext cx="4251960" cy="320040"/>
          </a:xfrm>
          <a:prstGeom prst="rect">
            <a:avLst/>
          </a:prstGeom>
          <a:noFill/>
          <a:ln/>
        </p:spPr>
        <p:txBody>
          <a:bodyPr wrap="square" lIns="0" tIns="0" rIns="0" bIns="0" rtlCol="0" anchor="ctr"/>
          <a:lstStyle/>
          <a:p>
            <a:pPr indent="0" marL="0">
              <a:buNone/>
            </a:pPr>
            <a:r>
              <a:rPr lang="en-US" sz="2000" b="1" dirty="0">
                <a:solidFill>
                  <a:srgbClr val="1F77B4"/>
                </a:solidFill>
              </a:rPr>
              <a:t>Functional Skills English</a:t>
            </a:r>
            <a:endParaRPr lang="en-US" sz="2000" dirty="0"/>
          </a:p>
        </p:txBody>
      </p:sp>
      <p:sp>
        <p:nvSpPr>
          <p:cNvPr id="5" name="Text 2"/>
          <p:cNvSpPr/>
          <p:nvPr/>
        </p:nvSpPr>
        <p:spPr>
          <a:xfrm>
            <a:off x="685800" y="1298448"/>
            <a:ext cx="4251960" cy="274320"/>
          </a:xfrm>
          <a:prstGeom prst="rect">
            <a:avLst/>
          </a:prstGeom>
          <a:noFill/>
          <a:ln/>
        </p:spPr>
        <p:txBody>
          <a:bodyPr wrap="square" lIns="0" tIns="0" rIns="0" bIns="0" rtlCol="0" anchor="ctr"/>
          <a:lstStyle/>
          <a:p>
            <a:pPr indent="0" marL="0">
              <a:buNone/>
            </a:pPr>
            <a:r>
              <a:rPr lang="en-US" sz="1600" dirty="0">
                <a:solidFill>
                  <a:srgbClr val="475569"/>
                </a:solidFill>
              </a:rPr>
              <a:t>Level 1 Reading</a:t>
            </a:r>
            <a:endParaRPr lang="en-US" sz="1600" dirty="0"/>
          </a:p>
        </p:txBody>
      </p:sp>
      <p:sp>
        <p:nvSpPr>
          <p:cNvPr id="6" name="Text 3"/>
          <p:cNvSpPr/>
          <p:nvPr/>
        </p:nvSpPr>
        <p:spPr>
          <a:xfrm>
            <a:off x="685800" y="1874520"/>
            <a:ext cx="4251960" cy="1097280"/>
          </a:xfrm>
          <a:prstGeom prst="rect">
            <a:avLst/>
          </a:prstGeom>
          <a:noFill/>
          <a:ln/>
        </p:spPr>
        <p:txBody>
          <a:bodyPr wrap="square" lIns="254" tIns="254" rIns="254" bIns="254" rtlCol="0" anchor="ctr">
            <a:normAutofit/>
          </a:bodyPr>
          <a:lstStyle/>
          <a:p>
            <a:pPr indent="0" marL="0">
              <a:buNone/>
            </a:pPr>
            <a:r>
              <a:rPr lang="en-US" sz="3700" b="1" dirty="0">
                <a:solidFill>
                  <a:srgbClr val="7030A0"/>
                </a:solidFill>
              </a:rPr>
              <a:t>Main Points, Ideas</a:t>
            </a:r>
            <a:endParaRPr lang="en-US" sz="3700" dirty="0"/>
          </a:p>
          <a:p>
            <a:pPr indent="0" marL="0">
              <a:buNone/>
            </a:pPr>
            <a:r>
              <a:rPr lang="en-US" sz="3700" b="1" dirty="0">
                <a:solidFill>
                  <a:srgbClr val="7030A0"/>
                </a:solidFill>
              </a:rPr>
              <a:t>&amp; Key Details</a:t>
            </a:r>
            <a:endParaRPr lang="en-US" sz="3700" dirty="0"/>
          </a:p>
        </p:txBody>
      </p:sp>
      <p:sp>
        <p:nvSpPr>
          <p:cNvPr id="7" name="Text 4"/>
          <p:cNvSpPr/>
          <p:nvPr/>
        </p:nvSpPr>
        <p:spPr>
          <a:xfrm>
            <a:off x="713232" y="3310128"/>
            <a:ext cx="4069080" cy="548640"/>
          </a:xfrm>
          <a:prstGeom prst="rect">
            <a:avLst/>
          </a:prstGeom>
          <a:noFill/>
          <a:ln/>
        </p:spPr>
        <p:txBody>
          <a:bodyPr wrap="square" lIns="381" tIns="381" rIns="381" bIns="381" rtlCol="0" anchor="ctr"/>
          <a:lstStyle/>
          <a:p>
            <a:pPr indent="0" marL="0">
              <a:buNone/>
            </a:pPr>
            <a:r>
              <a:rPr lang="en-US" sz="1800" b="1" dirty="0">
                <a:solidFill>
                  <a:srgbClr val="0B1F3A"/>
                </a:solidFill>
              </a:rPr>
              <a:t>Exam skill: find what matters, prove it with details.</a:t>
            </a:r>
            <a:endParaRPr lang="en-US" sz="1800" dirty="0"/>
          </a:p>
        </p:txBody>
      </p:sp>
      <p:sp>
        <p:nvSpPr>
          <p:cNvPr id="8" name="Shape 5"/>
          <p:cNvSpPr/>
          <p:nvPr/>
        </p:nvSpPr>
        <p:spPr>
          <a:xfrm>
            <a:off x="713232" y="4206240"/>
            <a:ext cx="4069080" cy="640080"/>
          </a:xfrm>
          <a:prstGeom prst="roundRect">
            <a:avLst>
              <a:gd name="adj" fmla="val 21429"/>
            </a:avLst>
          </a:prstGeom>
          <a:solidFill>
            <a:srgbClr val="FEF3C7"/>
          </a:solidFill>
          <a:ln w="12700">
            <a:solidFill>
              <a:srgbClr val="FCD34D"/>
            </a:solidFill>
            <a:prstDash val="solid"/>
          </a:ln>
        </p:spPr>
      </p:sp>
      <p:sp>
        <p:nvSpPr>
          <p:cNvPr id="9" name="Text 6"/>
          <p:cNvSpPr/>
          <p:nvPr/>
        </p:nvSpPr>
        <p:spPr>
          <a:xfrm>
            <a:off x="868680" y="4407408"/>
            <a:ext cx="3749040" cy="228600"/>
          </a:xfrm>
          <a:prstGeom prst="rect">
            <a:avLst/>
          </a:prstGeom>
          <a:noFill/>
          <a:ln/>
        </p:spPr>
        <p:txBody>
          <a:bodyPr wrap="square" lIns="0" tIns="0" rIns="0" bIns="0" rtlCol="0" anchor="ctr"/>
          <a:lstStyle/>
          <a:p>
            <a:pPr indent="0" marL="0">
              <a:buNone/>
            </a:pPr>
            <a:r>
              <a:rPr lang="en-US" sz="1800" b="1" dirty="0">
                <a:solidFill>
                  <a:srgbClr val="0B1F3A"/>
                </a:solidFill>
              </a:rPr>
              <a:t>Read -&gt; Think -&gt; Identify -&gt; Explain</a:t>
            </a:r>
            <a:endParaRPr lang="en-US" sz="1800" dirty="0"/>
          </a:p>
        </p:txBody>
      </p:sp>
      <p:pic>
        <p:nvPicPr>
          <p:cNvPr id="10" name="Image 1" descr="/mnt/data/template_extract_esol/ppt/media/image1.png">    </p:cNvPr>
          <p:cNvPicPr>
            <a:picLocks noChangeAspect="1"/>
          </p:cNvPicPr>
          <p:nvPr/>
        </p:nvPicPr>
        <p:blipFill>
          <a:blip r:embed="rId2"/>
          <a:stretch>
            <a:fillRect/>
          </a:stretch>
        </p:blipFill>
        <p:spPr>
          <a:xfrm>
            <a:off x="749808" y="5166360"/>
            <a:ext cx="713232" cy="621792"/>
          </a:xfrm>
          <a:prstGeom prst="rect">
            <a:avLst/>
          </a:prstGeom>
        </p:spPr>
      </p:pic>
      <p:sp>
        <p:nvSpPr>
          <p:cNvPr id="11" name="Text 7"/>
          <p:cNvSpPr/>
          <p:nvPr/>
        </p:nvSpPr>
        <p:spPr>
          <a:xfrm>
            <a:off x="2057400" y="5358384"/>
            <a:ext cx="2468880" cy="256032"/>
          </a:xfrm>
          <a:prstGeom prst="rect">
            <a:avLst/>
          </a:prstGeom>
          <a:noFill/>
          <a:ln/>
        </p:spPr>
        <p:txBody>
          <a:bodyPr wrap="square" lIns="0" tIns="0" rIns="0" bIns="0" rtlCol="0" anchor="ctr"/>
          <a:lstStyle/>
          <a:p>
            <a:pPr indent="0" marL="0">
              <a:buNone/>
            </a:pPr>
            <a:r>
              <a:rPr lang="en-US" sz="1400" dirty="0">
                <a:solidFill>
                  <a:srgbClr val="475569"/>
                </a:solidFill>
              </a:rPr>
              <a:t>Ready-to-use lesson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Session aims</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By the end, learners will be able to do these Level 1 exam skills.</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Text 7"/>
          <p:cNvSpPr/>
          <p:nvPr/>
        </p:nvSpPr>
        <p:spPr>
          <a:xfrm>
            <a:off x="822960" y="1417320"/>
            <a:ext cx="6629400" cy="4160520"/>
          </a:xfrm>
          <a:prstGeom prst="rect">
            <a:avLst/>
          </a:prstGeom>
          <a:noFill/>
          <a:ln/>
        </p:spPr>
        <p:txBody>
          <a:bodyPr wrap="square" lIns="635" tIns="635" rIns="635" bIns="635" rtlCol="0" anchor="ctr">
            <a:normAutofit/>
          </a:bodyPr>
          <a:lstStyle/>
          <a:p>
            <a:r>
              <a:rPr lang="en-US" sz="2000" dirty="0">
                <a:solidFill>
                  <a:srgbClr val="0B1F3A"/>
                </a:solidFill>
              </a:rPr>
              <a:t>identify the main point or main idea of a text</a:t>
            </a:r>
            <a:endParaRPr lang="en-US" sz="2000" dirty="0"/>
          </a:p>
          <a:p>
            <a:r>
              <a:rPr lang="en-US" sz="2000" dirty="0">
                <a:solidFill>
                  <a:srgbClr val="0B1F3A"/>
                </a:solidFill>
              </a:rPr>
              <a:t>find key details that support the main point</a:t>
            </a:r>
            <a:endParaRPr lang="en-US" sz="2000" dirty="0"/>
          </a:p>
          <a:p>
            <a:r>
              <a:rPr lang="en-US" sz="2000" dirty="0">
                <a:solidFill>
                  <a:srgbClr val="0B1F3A"/>
                </a:solidFill>
              </a:rPr>
              <a:t>separate important information from extra information</a:t>
            </a:r>
            <a:endParaRPr lang="en-US" sz="2000" dirty="0"/>
          </a:p>
          <a:p>
            <a:r>
              <a:rPr lang="en-US" sz="2000" dirty="0">
                <a:solidFill>
                  <a:srgbClr val="0B1F3A"/>
                </a:solidFill>
              </a:rPr>
              <a:t>answer Level 1 exam-style questions using evidence from the text</a:t>
            </a:r>
            <a:endParaRPr lang="en-US" sz="2000" dirty="0"/>
          </a:p>
          <a:p>
            <a:r>
              <a:rPr lang="en-US" sz="2000" dirty="0">
                <a:solidFill>
                  <a:srgbClr val="0B1F3A"/>
                </a:solidFill>
              </a:rPr>
              <a:t>avoid common mistakes such as copying too much or choosing a small detail as the main idea</a:t>
            </a:r>
            <a:endParaRPr lang="en-US" sz="2000" dirty="0"/>
          </a:p>
        </p:txBody>
      </p:sp>
      <p:sp>
        <p:nvSpPr>
          <p:cNvPr id="11" name="Shape 8"/>
          <p:cNvSpPr/>
          <p:nvPr/>
        </p:nvSpPr>
        <p:spPr>
          <a:xfrm>
            <a:off x="8001000" y="1508760"/>
            <a:ext cx="3337560" cy="3566160"/>
          </a:xfrm>
          <a:prstGeom prst="roundRect">
            <a:avLst>
              <a:gd name="adj" fmla="val 5479"/>
            </a:avLst>
          </a:prstGeom>
          <a:solidFill>
            <a:srgbClr val="F3E8FF"/>
          </a:solidFill>
          <a:ln w="12700">
            <a:solidFill>
              <a:srgbClr val="D8B4FE"/>
            </a:solidFill>
            <a:prstDash val="solid"/>
          </a:ln>
        </p:spPr>
      </p:sp>
      <p:sp>
        <p:nvSpPr>
          <p:cNvPr id="12" name="Text 9"/>
          <p:cNvSpPr/>
          <p:nvPr/>
        </p:nvSpPr>
        <p:spPr>
          <a:xfrm>
            <a:off x="8275320" y="1874520"/>
            <a:ext cx="2788920" cy="347472"/>
          </a:xfrm>
          <a:prstGeom prst="rect">
            <a:avLst/>
          </a:prstGeom>
          <a:noFill/>
          <a:ln/>
        </p:spPr>
        <p:txBody>
          <a:bodyPr wrap="square" lIns="0" tIns="0" rIns="0" bIns="0" rtlCol="0" anchor="ctr"/>
          <a:lstStyle/>
          <a:p>
            <a:pPr algn="ctr" indent="0" marL="0">
              <a:buNone/>
            </a:pPr>
            <a:r>
              <a:rPr lang="en-US" sz="2200" b="1" dirty="0">
                <a:solidFill>
                  <a:srgbClr val="7030A0"/>
                </a:solidFill>
              </a:rPr>
              <a:t>Today's key question</a:t>
            </a:r>
            <a:endParaRPr lang="en-US" sz="2200" dirty="0"/>
          </a:p>
        </p:txBody>
      </p:sp>
      <p:sp>
        <p:nvSpPr>
          <p:cNvPr id="13" name="Text 10"/>
          <p:cNvSpPr/>
          <p:nvPr/>
        </p:nvSpPr>
        <p:spPr>
          <a:xfrm>
            <a:off x="8275320" y="2542032"/>
            <a:ext cx="2788920" cy="1371600"/>
          </a:xfrm>
          <a:prstGeom prst="rect">
            <a:avLst/>
          </a:prstGeom>
          <a:noFill/>
          <a:ln/>
        </p:spPr>
        <p:txBody>
          <a:bodyPr wrap="square" lIns="635" tIns="635" rIns="635" bIns="635" rtlCol="0" anchor="ctr">
            <a:normAutofit/>
          </a:bodyPr>
          <a:lstStyle/>
          <a:p>
            <a:pPr algn="ctr" indent="0" marL="0">
              <a:buNone/>
            </a:pPr>
            <a:r>
              <a:rPr lang="en-US" sz="2200" b="1" dirty="0">
                <a:solidFill>
                  <a:srgbClr val="0B1F3A"/>
                </a:solidFill>
              </a:rPr>
              <a:t>What is this text mainly about, and which details prove it?</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Warm-up: what is the main idea?</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Read the two texts. Which one gives the clearest main idea?</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658368" y="1371600"/>
            <a:ext cx="5257800" cy="3383280"/>
          </a:xfrm>
          <a:prstGeom prst="roundRect">
            <a:avLst>
              <a:gd name="adj" fmla="val 2703"/>
            </a:avLst>
          </a:prstGeom>
          <a:solidFill>
            <a:srgbClr val="FFFFFF"/>
          </a:solidFill>
          <a:ln w="12700">
            <a:solidFill>
              <a:srgbClr val="CBD5E1">
                <a:alpha val="70000"/>
              </a:srgbClr>
            </a:solidFill>
            <a:prstDash val="solid"/>
          </a:ln>
        </p:spPr>
      </p:sp>
      <p:sp>
        <p:nvSpPr>
          <p:cNvPr id="11" name="Text 8"/>
          <p:cNvSpPr/>
          <p:nvPr/>
        </p:nvSpPr>
        <p:spPr>
          <a:xfrm>
            <a:off x="795528" y="1508760"/>
            <a:ext cx="4983480" cy="3108960"/>
          </a:xfrm>
          <a:prstGeom prst="rect">
            <a:avLst/>
          </a:prstGeom>
          <a:noFill/>
          <a:ln/>
        </p:spPr>
        <p:txBody>
          <a:bodyPr wrap="square" lIns="635" tIns="635" rIns="635" bIns="635" rtlCol="0" anchor="ctr">
            <a:normAutofit/>
          </a:bodyPr>
          <a:lstStyle/>
          <a:p>
            <a:pPr indent="0" marL="0">
              <a:buNone/>
            </a:pPr>
            <a:r>
              <a:rPr lang="en-US" sz="1800" b="1" dirty="0">
                <a:solidFill>
                  <a:srgbClr val="0B1F3A"/>
                </a:solidFill>
              </a:rPr>
              <a:t>Text A</a:t>
            </a:r>
            <a:endParaRPr lang="en-US" sz="1800" dirty="0"/>
          </a:p>
          <a:p>
            <a:pPr indent="0" marL="0">
              <a:buNone/>
            </a:pPr>
            <a:endParaRPr lang="en-US" sz="1800" dirty="0"/>
          </a:p>
          <a:p>
            <a:pPr indent="0" marL="0">
              <a:buNone/>
            </a:pPr>
            <a:r>
              <a:rPr lang="en-US" sz="1800" b="1" dirty="0">
                <a:solidFill>
                  <a:srgbClr val="0B1F3A"/>
                </a:solidFill>
              </a:rPr>
              <a:t>The college cafe has opened a new breakfast club. It is open from 8:00 to 9:15 each morning. Learners can buy toast, fruit and hot drinks at low prices.</a:t>
            </a:r>
            <a:endParaRPr lang="en-US" sz="1800" dirty="0"/>
          </a:p>
        </p:txBody>
      </p:sp>
      <p:sp>
        <p:nvSpPr>
          <p:cNvPr id="12" name="Shape 9"/>
          <p:cNvSpPr/>
          <p:nvPr/>
        </p:nvSpPr>
        <p:spPr>
          <a:xfrm>
            <a:off x="6263640" y="1371600"/>
            <a:ext cx="5257800" cy="3383280"/>
          </a:xfrm>
          <a:prstGeom prst="roundRect">
            <a:avLst>
              <a:gd name="adj" fmla="val 2703"/>
            </a:avLst>
          </a:prstGeom>
          <a:solidFill>
            <a:srgbClr val="FFFFFF"/>
          </a:solidFill>
          <a:ln w="12700">
            <a:solidFill>
              <a:srgbClr val="CBD5E1">
                <a:alpha val="70000"/>
              </a:srgbClr>
            </a:solidFill>
            <a:prstDash val="solid"/>
          </a:ln>
        </p:spPr>
      </p:sp>
      <p:sp>
        <p:nvSpPr>
          <p:cNvPr id="13" name="Text 10"/>
          <p:cNvSpPr/>
          <p:nvPr/>
        </p:nvSpPr>
        <p:spPr>
          <a:xfrm>
            <a:off x="6400800" y="1508760"/>
            <a:ext cx="4983480" cy="3108960"/>
          </a:xfrm>
          <a:prstGeom prst="rect">
            <a:avLst/>
          </a:prstGeom>
          <a:noFill/>
          <a:ln/>
        </p:spPr>
        <p:txBody>
          <a:bodyPr wrap="square" lIns="635" tIns="635" rIns="635" bIns="635" rtlCol="0" anchor="ctr">
            <a:normAutofit/>
          </a:bodyPr>
          <a:lstStyle/>
          <a:p>
            <a:pPr indent="0" marL="0">
              <a:buNone/>
            </a:pPr>
            <a:r>
              <a:rPr lang="en-US" sz="1800" b="1" dirty="0">
                <a:solidFill>
                  <a:srgbClr val="0B1F3A"/>
                </a:solidFill>
              </a:rPr>
              <a:t>Text B</a:t>
            </a:r>
            <a:endParaRPr lang="en-US" sz="1800" dirty="0"/>
          </a:p>
          <a:p>
            <a:pPr indent="0" marL="0">
              <a:buNone/>
            </a:pPr>
            <a:endParaRPr lang="en-US" sz="1800" dirty="0"/>
          </a:p>
          <a:p>
            <a:pPr indent="0" marL="0">
              <a:buNone/>
            </a:pPr>
            <a:r>
              <a:rPr lang="en-US" sz="1800" b="1" dirty="0">
                <a:solidFill>
                  <a:srgbClr val="0B1F3A"/>
                </a:solidFill>
              </a:rPr>
              <a:t>Toast is popular. Some people like tea. The canteen has chairs. Monday is a busy day. Fruit can be healthy.</a:t>
            </a:r>
            <a:endParaRPr lang="en-US" sz="1800" dirty="0"/>
          </a:p>
        </p:txBody>
      </p:sp>
      <p:sp>
        <p:nvSpPr>
          <p:cNvPr id="14" name="Shape 11"/>
          <p:cNvSpPr/>
          <p:nvPr/>
        </p:nvSpPr>
        <p:spPr>
          <a:xfrm>
            <a:off x="1920240" y="5166360"/>
            <a:ext cx="8321040" cy="685800"/>
          </a:xfrm>
          <a:prstGeom prst="roundRect">
            <a:avLst>
              <a:gd name="adj" fmla="val 16000"/>
            </a:avLst>
          </a:prstGeom>
          <a:solidFill>
            <a:srgbClr val="FEF3C7"/>
          </a:solidFill>
          <a:ln w="12700">
            <a:solidFill>
              <a:srgbClr val="FCD34D"/>
            </a:solidFill>
            <a:prstDash val="solid"/>
          </a:ln>
        </p:spPr>
      </p:sp>
      <p:sp>
        <p:nvSpPr>
          <p:cNvPr id="15" name="Text 12"/>
          <p:cNvSpPr/>
          <p:nvPr/>
        </p:nvSpPr>
        <p:spPr>
          <a:xfrm>
            <a:off x="2103120" y="5376672"/>
            <a:ext cx="7955280" cy="228600"/>
          </a:xfrm>
          <a:prstGeom prst="rect">
            <a:avLst/>
          </a:prstGeom>
          <a:noFill/>
          <a:ln/>
        </p:spPr>
        <p:txBody>
          <a:bodyPr wrap="square" lIns="0" tIns="0" rIns="0" bIns="0" rtlCol="0" anchor="ctr"/>
          <a:lstStyle/>
          <a:p>
            <a:pPr algn="ctr" indent="0" marL="0">
              <a:buNone/>
            </a:pPr>
            <a:r>
              <a:rPr lang="en-US" sz="2000" b="1" dirty="0">
                <a:solidFill>
                  <a:srgbClr val="0B1F3A"/>
                </a:solidFill>
              </a:rPr>
              <a:t>Pair talk: What is Text A mainly about? Which details helped you decide?</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Key words: main point, idea and detail</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These three words help learners understand Level 1 reading questions.</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594360" y="1325880"/>
            <a:ext cx="3611880" cy="4114800"/>
          </a:xfrm>
          <a:prstGeom prst="roundRect">
            <a:avLst>
              <a:gd name="adj" fmla="val 3038"/>
            </a:avLst>
          </a:prstGeom>
          <a:solidFill>
            <a:srgbClr val="F3E8FF"/>
          </a:solidFill>
          <a:ln w="12700">
            <a:solidFill>
              <a:srgbClr val="CBD5E1">
                <a:alpha val="80000"/>
              </a:srgbClr>
            </a:solidFill>
            <a:prstDash val="solid"/>
          </a:ln>
        </p:spPr>
      </p:sp>
      <p:sp>
        <p:nvSpPr>
          <p:cNvPr id="11" name="Shape 8"/>
          <p:cNvSpPr/>
          <p:nvPr/>
        </p:nvSpPr>
        <p:spPr>
          <a:xfrm>
            <a:off x="594360" y="1325880"/>
            <a:ext cx="109728" cy="4114800"/>
          </a:xfrm>
          <a:prstGeom prst="rect">
            <a:avLst/>
          </a:prstGeom>
          <a:solidFill>
            <a:srgbClr val="7030A0"/>
          </a:solidFill>
          <a:ln w="12700">
            <a:solidFill>
              <a:srgbClr val="7030A0"/>
            </a:solidFill>
            <a:prstDash val="solid"/>
          </a:ln>
        </p:spPr>
      </p:sp>
      <p:sp>
        <p:nvSpPr>
          <p:cNvPr id="12" name="Text 9"/>
          <p:cNvSpPr/>
          <p:nvPr/>
        </p:nvSpPr>
        <p:spPr>
          <a:xfrm>
            <a:off x="822960" y="1490472"/>
            <a:ext cx="3200400" cy="256032"/>
          </a:xfrm>
          <a:prstGeom prst="rect">
            <a:avLst/>
          </a:prstGeom>
          <a:noFill/>
          <a:ln/>
        </p:spPr>
        <p:txBody>
          <a:bodyPr wrap="square" lIns="0" tIns="0" rIns="0" bIns="0" rtlCol="0" anchor="ctr"/>
          <a:lstStyle/>
          <a:p>
            <a:pPr indent="0" marL="0">
              <a:buNone/>
            </a:pPr>
            <a:r>
              <a:rPr lang="en-US" sz="1800" b="1" dirty="0">
                <a:solidFill>
                  <a:srgbClr val="7030A0"/>
                </a:solidFill>
              </a:rPr>
              <a:t>Main point</a:t>
            </a:r>
            <a:endParaRPr lang="en-US" sz="1800" dirty="0"/>
          </a:p>
        </p:txBody>
      </p:sp>
      <p:sp>
        <p:nvSpPr>
          <p:cNvPr id="13" name="Text 10"/>
          <p:cNvSpPr/>
          <p:nvPr/>
        </p:nvSpPr>
        <p:spPr>
          <a:xfrm>
            <a:off x="822960" y="1856232"/>
            <a:ext cx="3200400" cy="345643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The most important message of the whole text or section.</a:t>
            </a:r>
            <a:endParaRPr lang="en-US" sz="1550" dirty="0"/>
          </a:p>
          <a:p>
            <a:pPr indent="0" marL="0">
              <a:buNone/>
            </a:pPr>
            <a:endParaRPr lang="en-US" sz="1550" dirty="0"/>
          </a:p>
          <a:p>
            <a:pPr indent="0" marL="0">
              <a:buNone/>
            </a:pPr>
            <a:r>
              <a:rPr lang="en-US" sz="1550" dirty="0">
                <a:solidFill>
                  <a:srgbClr val="0B1F3A"/>
                </a:solidFill>
              </a:rPr>
              <a:t>Ask: What is the writer mostly telling me?</a:t>
            </a:r>
            <a:endParaRPr lang="en-US" sz="1550" dirty="0"/>
          </a:p>
        </p:txBody>
      </p:sp>
      <p:sp>
        <p:nvSpPr>
          <p:cNvPr id="14" name="Shape 11"/>
          <p:cNvSpPr/>
          <p:nvPr/>
        </p:nvSpPr>
        <p:spPr>
          <a:xfrm>
            <a:off x="4370832" y="1325880"/>
            <a:ext cx="3611880" cy="4114800"/>
          </a:xfrm>
          <a:prstGeom prst="roundRect">
            <a:avLst>
              <a:gd name="adj" fmla="val 3038"/>
            </a:avLst>
          </a:prstGeom>
          <a:solidFill>
            <a:srgbClr val="E0F2FE"/>
          </a:solidFill>
          <a:ln w="12700">
            <a:solidFill>
              <a:srgbClr val="CBD5E1">
                <a:alpha val="80000"/>
              </a:srgbClr>
            </a:solidFill>
            <a:prstDash val="solid"/>
          </a:ln>
        </p:spPr>
      </p:sp>
      <p:sp>
        <p:nvSpPr>
          <p:cNvPr id="15" name="Shape 12"/>
          <p:cNvSpPr/>
          <p:nvPr/>
        </p:nvSpPr>
        <p:spPr>
          <a:xfrm>
            <a:off x="4370832" y="1325880"/>
            <a:ext cx="109728" cy="4114800"/>
          </a:xfrm>
          <a:prstGeom prst="rect">
            <a:avLst/>
          </a:prstGeom>
          <a:solidFill>
            <a:srgbClr val="1F77B4"/>
          </a:solidFill>
          <a:ln w="12700">
            <a:solidFill>
              <a:srgbClr val="1F77B4"/>
            </a:solidFill>
            <a:prstDash val="solid"/>
          </a:ln>
        </p:spPr>
      </p:sp>
      <p:sp>
        <p:nvSpPr>
          <p:cNvPr id="16" name="Text 13"/>
          <p:cNvSpPr/>
          <p:nvPr/>
        </p:nvSpPr>
        <p:spPr>
          <a:xfrm>
            <a:off x="4599432" y="1490472"/>
            <a:ext cx="3200400" cy="256032"/>
          </a:xfrm>
          <a:prstGeom prst="rect">
            <a:avLst/>
          </a:prstGeom>
          <a:noFill/>
          <a:ln/>
        </p:spPr>
        <p:txBody>
          <a:bodyPr wrap="square" lIns="0" tIns="0" rIns="0" bIns="0" rtlCol="0" anchor="ctr"/>
          <a:lstStyle/>
          <a:p>
            <a:pPr indent="0" marL="0">
              <a:buNone/>
            </a:pPr>
            <a:r>
              <a:rPr lang="en-US" sz="1800" b="1" dirty="0">
                <a:solidFill>
                  <a:srgbClr val="7030A0"/>
                </a:solidFill>
              </a:rPr>
              <a:t>Idea</a:t>
            </a:r>
            <a:endParaRPr lang="en-US" sz="1800" dirty="0"/>
          </a:p>
        </p:txBody>
      </p:sp>
      <p:sp>
        <p:nvSpPr>
          <p:cNvPr id="17" name="Text 14"/>
          <p:cNvSpPr/>
          <p:nvPr/>
        </p:nvSpPr>
        <p:spPr>
          <a:xfrm>
            <a:off x="4599432" y="1856232"/>
            <a:ext cx="3200400" cy="345643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A thought or message in the text. A text can have more than one idea.</a:t>
            </a:r>
            <a:endParaRPr lang="en-US" sz="1550" dirty="0"/>
          </a:p>
          <a:p>
            <a:pPr indent="0" marL="0">
              <a:buNone/>
            </a:pPr>
            <a:endParaRPr lang="en-US" sz="1550" dirty="0"/>
          </a:p>
          <a:p>
            <a:pPr indent="0" marL="0">
              <a:buNone/>
            </a:pPr>
            <a:r>
              <a:rPr lang="en-US" sz="1550" dirty="0">
                <a:solidFill>
                  <a:srgbClr val="0B1F3A"/>
                </a:solidFill>
              </a:rPr>
              <a:t>Ask: What information or opinion is being developed?</a:t>
            </a:r>
            <a:endParaRPr lang="en-US" sz="1550" dirty="0"/>
          </a:p>
        </p:txBody>
      </p:sp>
      <p:sp>
        <p:nvSpPr>
          <p:cNvPr id="18" name="Shape 15"/>
          <p:cNvSpPr/>
          <p:nvPr/>
        </p:nvSpPr>
        <p:spPr>
          <a:xfrm>
            <a:off x="8138160" y="1325880"/>
            <a:ext cx="3429000" cy="4114800"/>
          </a:xfrm>
          <a:prstGeom prst="roundRect">
            <a:avLst>
              <a:gd name="adj" fmla="val 3200"/>
            </a:avLst>
          </a:prstGeom>
          <a:solidFill>
            <a:srgbClr val="DCFCE7"/>
          </a:solidFill>
          <a:ln w="12700">
            <a:solidFill>
              <a:srgbClr val="CBD5E1">
                <a:alpha val="80000"/>
              </a:srgbClr>
            </a:solidFill>
            <a:prstDash val="solid"/>
          </a:ln>
        </p:spPr>
      </p:sp>
      <p:sp>
        <p:nvSpPr>
          <p:cNvPr id="19" name="Shape 16"/>
          <p:cNvSpPr/>
          <p:nvPr/>
        </p:nvSpPr>
        <p:spPr>
          <a:xfrm>
            <a:off x="8138160" y="1325880"/>
            <a:ext cx="109728" cy="4114800"/>
          </a:xfrm>
          <a:prstGeom prst="rect">
            <a:avLst/>
          </a:prstGeom>
          <a:solidFill>
            <a:srgbClr val="2E7D32"/>
          </a:solidFill>
          <a:ln w="12700">
            <a:solidFill>
              <a:srgbClr val="2E7D32"/>
            </a:solidFill>
            <a:prstDash val="solid"/>
          </a:ln>
        </p:spPr>
      </p:sp>
      <p:sp>
        <p:nvSpPr>
          <p:cNvPr id="20" name="Text 17"/>
          <p:cNvSpPr/>
          <p:nvPr/>
        </p:nvSpPr>
        <p:spPr>
          <a:xfrm>
            <a:off x="8366760" y="1490472"/>
            <a:ext cx="3017520" cy="256032"/>
          </a:xfrm>
          <a:prstGeom prst="rect">
            <a:avLst/>
          </a:prstGeom>
          <a:noFill/>
          <a:ln/>
        </p:spPr>
        <p:txBody>
          <a:bodyPr wrap="square" lIns="0" tIns="0" rIns="0" bIns="0" rtlCol="0" anchor="ctr"/>
          <a:lstStyle/>
          <a:p>
            <a:pPr indent="0" marL="0">
              <a:buNone/>
            </a:pPr>
            <a:r>
              <a:rPr lang="en-US" sz="1800" b="1" dirty="0">
                <a:solidFill>
                  <a:srgbClr val="7030A0"/>
                </a:solidFill>
              </a:rPr>
              <a:t>Key detail</a:t>
            </a:r>
            <a:endParaRPr lang="en-US" sz="1800" dirty="0"/>
          </a:p>
        </p:txBody>
      </p:sp>
      <p:sp>
        <p:nvSpPr>
          <p:cNvPr id="21" name="Text 18"/>
          <p:cNvSpPr/>
          <p:nvPr/>
        </p:nvSpPr>
        <p:spPr>
          <a:xfrm>
            <a:off x="8366760" y="1856232"/>
            <a:ext cx="3017520" cy="345643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Important information that supports the main point.</a:t>
            </a:r>
            <a:endParaRPr lang="en-US" sz="1550" dirty="0"/>
          </a:p>
          <a:p>
            <a:pPr indent="0" marL="0">
              <a:buNone/>
            </a:pPr>
            <a:endParaRPr lang="en-US" sz="1550" dirty="0"/>
          </a:p>
          <a:p>
            <a:pPr indent="0" marL="0">
              <a:buNone/>
            </a:pPr>
            <a:r>
              <a:rPr lang="en-US" sz="1550" dirty="0">
                <a:solidFill>
                  <a:srgbClr val="0B1F3A"/>
                </a:solidFill>
              </a:rPr>
              <a:t>Ask: Which names, dates, numbers, reasons or examples matter?</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Level 1 exam focus</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The exam often asks learners to find information accurately and avoid copying irrelevant detail.</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685800" y="1874520"/>
            <a:ext cx="3383280" cy="2788920"/>
          </a:xfrm>
          <a:prstGeom prst="roundRect">
            <a:avLst>
              <a:gd name="adj" fmla="val 4918"/>
            </a:avLst>
          </a:prstGeom>
          <a:solidFill>
            <a:srgbClr val="E0F2FE"/>
          </a:solidFill>
          <a:ln w="12700">
            <a:solidFill>
              <a:srgbClr val="1F77B4"/>
            </a:solidFill>
            <a:prstDash val="solid"/>
          </a:ln>
        </p:spPr>
      </p:sp>
      <p:sp>
        <p:nvSpPr>
          <p:cNvPr id="11" name="Shape 8"/>
          <p:cNvSpPr/>
          <p:nvPr/>
        </p:nvSpPr>
        <p:spPr>
          <a:xfrm>
            <a:off x="886968" y="2084832"/>
            <a:ext cx="685800" cy="685800"/>
          </a:xfrm>
          <a:prstGeom prst="ellipse">
            <a:avLst/>
          </a:prstGeom>
          <a:solidFill>
            <a:srgbClr val="1F77B4"/>
          </a:solidFill>
          <a:ln w="12700">
            <a:solidFill>
              <a:srgbClr val="1F77B4"/>
            </a:solidFill>
            <a:prstDash val="solid"/>
          </a:ln>
        </p:spPr>
      </p:sp>
      <p:sp>
        <p:nvSpPr>
          <p:cNvPr id="12" name="Text 9"/>
          <p:cNvSpPr/>
          <p:nvPr/>
        </p:nvSpPr>
        <p:spPr>
          <a:xfrm>
            <a:off x="886968" y="2221992"/>
            <a:ext cx="685800" cy="237744"/>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13" name="Text 10"/>
          <p:cNvSpPr/>
          <p:nvPr/>
        </p:nvSpPr>
        <p:spPr>
          <a:xfrm>
            <a:off x="1691640" y="2148840"/>
            <a:ext cx="2011680" cy="292608"/>
          </a:xfrm>
          <a:prstGeom prst="rect">
            <a:avLst/>
          </a:prstGeom>
          <a:noFill/>
          <a:ln/>
        </p:spPr>
        <p:txBody>
          <a:bodyPr wrap="square" lIns="0" tIns="0" rIns="0" bIns="0" rtlCol="0" anchor="ctr"/>
          <a:lstStyle/>
          <a:p>
            <a:pPr indent="0" marL="0">
              <a:buNone/>
            </a:pPr>
            <a:r>
              <a:rPr lang="en-US" sz="2000" b="1" dirty="0">
                <a:solidFill>
                  <a:srgbClr val="7030A0"/>
                </a:solidFill>
              </a:rPr>
              <a:t>Find</a:t>
            </a:r>
            <a:endParaRPr lang="en-US" sz="2000" dirty="0"/>
          </a:p>
        </p:txBody>
      </p:sp>
      <p:sp>
        <p:nvSpPr>
          <p:cNvPr id="14" name="Text 11"/>
          <p:cNvSpPr/>
          <p:nvPr/>
        </p:nvSpPr>
        <p:spPr>
          <a:xfrm>
            <a:off x="978408" y="2944368"/>
            <a:ext cx="2816352" cy="1325880"/>
          </a:xfrm>
          <a:prstGeom prst="rect">
            <a:avLst/>
          </a:prstGeom>
          <a:noFill/>
          <a:ln/>
        </p:spPr>
        <p:txBody>
          <a:bodyPr wrap="square" lIns="635" tIns="635" rIns="635" bIns="635" rtlCol="0" anchor="ctr">
            <a:normAutofit/>
          </a:bodyPr>
          <a:lstStyle/>
          <a:p>
            <a:pPr indent="0" marL="0">
              <a:buNone/>
            </a:pPr>
            <a:r>
              <a:rPr lang="en-US" sz="1700" dirty="0">
                <a:solidFill>
                  <a:srgbClr val="0B1F3A"/>
                </a:solidFill>
              </a:rPr>
              <a:t>Locate the right text, section or paragraph. Use headings and keywords.</a:t>
            </a:r>
            <a:endParaRPr lang="en-US" sz="1700" dirty="0"/>
          </a:p>
        </p:txBody>
      </p:sp>
      <p:sp>
        <p:nvSpPr>
          <p:cNvPr id="15" name="Shape 12"/>
          <p:cNvSpPr/>
          <p:nvPr/>
        </p:nvSpPr>
        <p:spPr>
          <a:xfrm>
            <a:off x="4389120" y="1874520"/>
            <a:ext cx="3383280" cy="2788920"/>
          </a:xfrm>
          <a:prstGeom prst="roundRect">
            <a:avLst>
              <a:gd name="adj" fmla="val 4918"/>
            </a:avLst>
          </a:prstGeom>
          <a:solidFill>
            <a:srgbClr val="FEF3C7"/>
          </a:solidFill>
          <a:ln w="12700">
            <a:solidFill>
              <a:srgbClr val="F59E0B"/>
            </a:solidFill>
            <a:prstDash val="solid"/>
          </a:ln>
        </p:spPr>
      </p:sp>
      <p:sp>
        <p:nvSpPr>
          <p:cNvPr id="16" name="Shape 13"/>
          <p:cNvSpPr/>
          <p:nvPr/>
        </p:nvSpPr>
        <p:spPr>
          <a:xfrm>
            <a:off x="4590288" y="2084832"/>
            <a:ext cx="685800" cy="685800"/>
          </a:xfrm>
          <a:prstGeom prst="ellipse">
            <a:avLst/>
          </a:prstGeom>
          <a:solidFill>
            <a:srgbClr val="F59E0B"/>
          </a:solidFill>
          <a:ln w="12700">
            <a:solidFill>
              <a:srgbClr val="F59E0B"/>
            </a:solidFill>
            <a:prstDash val="solid"/>
          </a:ln>
        </p:spPr>
      </p:sp>
      <p:sp>
        <p:nvSpPr>
          <p:cNvPr id="17" name="Text 14"/>
          <p:cNvSpPr/>
          <p:nvPr/>
        </p:nvSpPr>
        <p:spPr>
          <a:xfrm>
            <a:off x="4590288" y="2221992"/>
            <a:ext cx="685800" cy="237744"/>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8" name="Text 15"/>
          <p:cNvSpPr/>
          <p:nvPr/>
        </p:nvSpPr>
        <p:spPr>
          <a:xfrm>
            <a:off x="5394960" y="2148840"/>
            <a:ext cx="2011680" cy="292608"/>
          </a:xfrm>
          <a:prstGeom prst="rect">
            <a:avLst/>
          </a:prstGeom>
          <a:noFill/>
          <a:ln/>
        </p:spPr>
        <p:txBody>
          <a:bodyPr wrap="square" lIns="0" tIns="0" rIns="0" bIns="0" rtlCol="0" anchor="ctr"/>
          <a:lstStyle/>
          <a:p>
            <a:pPr indent="0" marL="0">
              <a:buNone/>
            </a:pPr>
            <a:r>
              <a:rPr lang="en-US" sz="2000" b="1" dirty="0">
                <a:solidFill>
                  <a:srgbClr val="7030A0"/>
                </a:solidFill>
              </a:rPr>
              <a:t>Choose</a:t>
            </a:r>
            <a:endParaRPr lang="en-US" sz="2000" dirty="0"/>
          </a:p>
        </p:txBody>
      </p:sp>
      <p:sp>
        <p:nvSpPr>
          <p:cNvPr id="19" name="Text 16"/>
          <p:cNvSpPr/>
          <p:nvPr/>
        </p:nvSpPr>
        <p:spPr>
          <a:xfrm>
            <a:off x="4681728" y="2944368"/>
            <a:ext cx="2816352" cy="1325880"/>
          </a:xfrm>
          <a:prstGeom prst="rect">
            <a:avLst/>
          </a:prstGeom>
          <a:noFill/>
          <a:ln/>
        </p:spPr>
        <p:txBody>
          <a:bodyPr wrap="square" lIns="635" tIns="635" rIns="635" bIns="635" rtlCol="0" anchor="ctr">
            <a:normAutofit/>
          </a:bodyPr>
          <a:lstStyle/>
          <a:p>
            <a:pPr indent="0" marL="0">
              <a:buNone/>
            </a:pPr>
            <a:r>
              <a:rPr lang="en-US" sz="1700" dirty="0">
                <a:solidFill>
                  <a:srgbClr val="0B1F3A"/>
                </a:solidFill>
              </a:rPr>
              <a:t>Select the important point or detail. Do not copy the whole paragraph.</a:t>
            </a:r>
            <a:endParaRPr lang="en-US" sz="1700" dirty="0"/>
          </a:p>
        </p:txBody>
      </p:sp>
      <p:sp>
        <p:nvSpPr>
          <p:cNvPr id="20" name="Shape 17"/>
          <p:cNvSpPr/>
          <p:nvPr/>
        </p:nvSpPr>
        <p:spPr>
          <a:xfrm>
            <a:off x="8092440" y="1874520"/>
            <a:ext cx="3383280" cy="2788920"/>
          </a:xfrm>
          <a:prstGeom prst="roundRect">
            <a:avLst>
              <a:gd name="adj" fmla="val 4918"/>
            </a:avLst>
          </a:prstGeom>
          <a:solidFill>
            <a:srgbClr val="DCFCE7"/>
          </a:solidFill>
          <a:ln w="12700">
            <a:solidFill>
              <a:srgbClr val="2E7D32"/>
            </a:solidFill>
            <a:prstDash val="solid"/>
          </a:ln>
        </p:spPr>
      </p:sp>
      <p:sp>
        <p:nvSpPr>
          <p:cNvPr id="21" name="Shape 18"/>
          <p:cNvSpPr/>
          <p:nvPr/>
        </p:nvSpPr>
        <p:spPr>
          <a:xfrm>
            <a:off x="8293608" y="2084832"/>
            <a:ext cx="685800" cy="685800"/>
          </a:xfrm>
          <a:prstGeom prst="ellipse">
            <a:avLst/>
          </a:prstGeom>
          <a:solidFill>
            <a:srgbClr val="2E7D32"/>
          </a:solidFill>
          <a:ln w="12700">
            <a:solidFill>
              <a:srgbClr val="2E7D32"/>
            </a:solidFill>
            <a:prstDash val="solid"/>
          </a:ln>
        </p:spPr>
      </p:sp>
      <p:sp>
        <p:nvSpPr>
          <p:cNvPr id="22" name="Text 19"/>
          <p:cNvSpPr/>
          <p:nvPr/>
        </p:nvSpPr>
        <p:spPr>
          <a:xfrm>
            <a:off x="8293608" y="2221992"/>
            <a:ext cx="685800" cy="237744"/>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23" name="Text 20"/>
          <p:cNvSpPr/>
          <p:nvPr/>
        </p:nvSpPr>
        <p:spPr>
          <a:xfrm>
            <a:off x="9098280" y="2148840"/>
            <a:ext cx="2011680" cy="292608"/>
          </a:xfrm>
          <a:prstGeom prst="rect">
            <a:avLst/>
          </a:prstGeom>
          <a:noFill/>
          <a:ln/>
        </p:spPr>
        <p:txBody>
          <a:bodyPr wrap="square" lIns="0" tIns="0" rIns="0" bIns="0" rtlCol="0" anchor="ctr"/>
          <a:lstStyle/>
          <a:p>
            <a:pPr indent="0" marL="0">
              <a:buNone/>
            </a:pPr>
            <a:r>
              <a:rPr lang="en-US" sz="2000" b="1" dirty="0">
                <a:solidFill>
                  <a:srgbClr val="7030A0"/>
                </a:solidFill>
              </a:rPr>
              <a:t>Prove</a:t>
            </a:r>
            <a:endParaRPr lang="en-US" sz="2000" dirty="0"/>
          </a:p>
        </p:txBody>
      </p:sp>
      <p:sp>
        <p:nvSpPr>
          <p:cNvPr id="24" name="Text 21"/>
          <p:cNvSpPr/>
          <p:nvPr/>
        </p:nvSpPr>
        <p:spPr>
          <a:xfrm>
            <a:off x="8385048" y="2944368"/>
            <a:ext cx="2816352" cy="1325880"/>
          </a:xfrm>
          <a:prstGeom prst="rect">
            <a:avLst/>
          </a:prstGeom>
          <a:noFill/>
          <a:ln/>
        </p:spPr>
        <p:txBody>
          <a:bodyPr wrap="square" lIns="635" tIns="635" rIns="635" bIns="635" rtlCol="0" anchor="ctr">
            <a:normAutofit/>
          </a:bodyPr>
          <a:lstStyle/>
          <a:p>
            <a:pPr indent="0" marL="0">
              <a:buNone/>
            </a:pPr>
            <a:r>
              <a:rPr lang="en-US" sz="1700" dirty="0">
                <a:solidFill>
                  <a:srgbClr val="0B1F3A"/>
                </a:solidFill>
              </a:rPr>
              <a:t>Check your answer against the exact words in the text.</a:t>
            </a:r>
            <a:endParaRPr lang="en-US" sz="1700" dirty="0"/>
          </a:p>
        </p:txBody>
      </p:sp>
      <p:sp>
        <p:nvSpPr>
          <p:cNvPr id="25" name="Text 22"/>
          <p:cNvSpPr/>
          <p:nvPr/>
        </p:nvSpPr>
        <p:spPr>
          <a:xfrm>
            <a:off x="1097280" y="5349240"/>
            <a:ext cx="9966960" cy="320040"/>
          </a:xfrm>
          <a:prstGeom prst="rect">
            <a:avLst/>
          </a:prstGeom>
          <a:noFill/>
          <a:ln/>
        </p:spPr>
        <p:txBody>
          <a:bodyPr wrap="square" lIns="0" tIns="0" rIns="0" bIns="0" rtlCol="0" anchor="ctr"/>
          <a:lstStyle/>
          <a:p>
            <a:pPr algn="ctr" indent="0" marL="0">
              <a:buNone/>
            </a:pPr>
            <a:r>
              <a:rPr lang="en-US" sz="1900" b="1" dirty="0">
                <a:solidFill>
                  <a:srgbClr val="7030A0"/>
                </a:solidFill>
              </a:rPr>
              <a:t>Useful question words: identify, state, give, name, according to the text, which two...</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How to find the main point</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Skim first. You are looking for the big message, not every detail.</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Text 7"/>
          <p:cNvSpPr/>
          <p:nvPr/>
        </p:nvSpPr>
        <p:spPr>
          <a:xfrm>
            <a:off x="731520" y="1325880"/>
            <a:ext cx="5852160" cy="4480560"/>
          </a:xfrm>
          <a:prstGeom prst="rect">
            <a:avLst/>
          </a:prstGeom>
          <a:noFill/>
          <a:ln/>
        </p:spPr>
        <p:txBody>
          <a:bodyPr wrap="square" lIns="635" tIns="635" rIns="635" bIns="635" rtlCol="0" anchor="ctr">
            <a:normAutofit/>
          </a:bodyPr>
          <a:lstStyle/>
          <a:p>
            <a:r>
              <a:rPr lang="en-US" sz="2000" dirty="0">
                <a:solidFill>
                  <a:srgbClr val="0B1F3A"/>
                </a:solidFill>
              </a:rPr>
              <a:t>Read the title, heading and first sentence.</a:t>
            </a:r>
            <a:endParaRPr lang="en-US" sz="2000" dirty="0"/>
          </a:p>
          <a:p>
            <a:r>
              <a:rPr lang="en-US" sz="2000" dirty="0">
                <a:solidFill>
                  <a:srgbClr val="0B1F3A"/>
                </a:solidFill>
              </a:rPr>
              <a:t>Look for repeated words or ideas.</a:t>
            </a:r>
            <a:endParaRPr lang="en-US" sz="2000" dirty="0"/>
          </a:p>
          <a:p>
            <a:r>
              <a:rPr lang="en-US" sz="2000" dirty="0">
                <a:solidFill>
                  <a:srgbClr val="0B1F3A"/>
                </a:solidFill>
              </a:rPr>
              <a:t>Ask: What is the whole text mostly about?</a:t>
            </a:r>
            <a:endParaRPr lang="en-US" sz="2000" dirty="0"/>
          </a:p>
          <a:p>
            <a:r>
              <a:rPr lang="en-US" sz="2000" dirty="0">
                <a:solidFill>
                  <a:srgbClr val="0B1F3A"/>
                </a:solidFill>
              </a:rPr>
              <a:t>Choose the answer that covers the whole text, not just one small part.</a:t>
            </a:r>
            <a:endParaRPr lang="en-US" sz="2000" dirty="0"/>
          </a:p>
          <a:p>
            <a:r>
              <a:rPr lang="en-US" sz="2000" dirty="0">
                <a:solidFill>
                  <a:srgbClr val="0B1F3A"/>
                </a:solidFill>
              </a:rPr>
              <a:t>Check if the final sentence repeats or summarises the main idea.</a:t>
            </a:r>
            <a:endParaRPr lang="en-US" sz="2000" dirty="0"/>
          </a:p>
        </p:txBody>
      </p:sp>
      <p:sp>
        <p:nvSpPr>
          <p:cNvPr id="11" name="Shape 8"/>
          <p:cNvSpPr/>
          <p:nvPr/>
        </p:nvSpPr>
        <p:spPr>
          <a:xfrm>
            <a:off x="6995160" y="1508760"/>
            <a:ext cx="4389120" cy="3977640"/>
          </a:xfrm>
          <a:prstGeom prst="roundRect">
            <a:avLst>
              <a:gd name="adj" fmla="val 4598"/>
            </a:avLst>
          </a:prstGeom>
          <a:solidFill>
            <a:srgbClr val="FFFFFF"/>
          </a:solidFill>
          <a:ln w="12700">
            <a:solidFill>
              <a:srgbClr val="CBD5E1"/>
            </a:solidFill>
            <a:prstDash val="solid"/>
          </a:ln>
        </p:spPr>
      </p:sp>
      <p:sp>
        <p:nvSpPr>
          <p:cNvPr id="12" name="Text 9"/>
          <p:cNvSpPr/>
          <p:nvPr/>
        </p:nvSpPr>
        <p:spPr>
          <a:xfrm>
            <a:off x="7360920" y="1874520"/>
            <a:ext cx="3703320" cy="320040"/>
          </a:xfrm>
          <a:prstGeom prst="rect">
            <a:avLst/>
          </a:prstGeom>
          <a:noFill/>
          <a:ln/>
        </p:spPr>
        <p:txBody>
          <a:bodyPr wrap="square" lIns="0" tIns="0" rIns="0" bIns="0" rtlCol="0" anchor="ctr"/>
          <a:lstStyle/>
          <a:p>
            <a:pPr algn="ctr" indent="0" marL="0">
              <a:buNone/>
            </a:pPr>
            <a:r>
              <a:rPr lang="en-US" sz="2300" b="1" dirty="0">
                <a:solidFill>
                  <a:srgbClr val="7030A0"/>
                </a:solidFill>
              </a:rPr>
              <a:t>Main point test</a:t>
            </a:r>
            <a:endParaRPr lang="en-US" sz="2300" dirty="0"/>
          </a:p>
        </p:txBody>
      </p:sp>
      <p:sp>
        <p:nvSpPr>
          <p:cNvPr id="13" name="Text 10"/>
          <p:cNvSpPr/>
          <p:nvPr/>
        </p:nvSpPr>
        <p:spPr>
          <a:xfrm>
            <a:off x="7470648" y="2615184"/>
            <a:ext cx="3429000" cy="777240"/>
          </a:xfrm>
          <a:prstGeom prst="rect">
            <a:avLst/>
          </a:prstGeom>
          <a:noFill/>
          <a:ln/>
        </p:spPr>
        <p:txBody>
          <a:bodyPr wrap="square" lIns="381" tIns="381" rIns="381" bIns="381" rtlCol="0" anchor="ctr">
            <a:normAutofit/>
          </a:bodyPr>
          <a:lstStyle/>
          <a:p>
            <a:pPr algn="ctr" indent="0" marL="0">
              <a:buNone/>
            </a:pPr>
            <a:r>
              <a:rPr lang="en-US" sz="2400" b="1" dirty="0">
                <a:solidFill>
                  <a:srgbClr val="0B1F3A"/>
                </a:solidFill>
              </a:rPr>
              <a:t>Can I say it in one short sentence?</a:t>
            </a:r>
            <a:endParaRPr lang="en-US" sz="2400" dirty="0"/>
          </a:p>
        </p:txBody>
      </p:sp>
      <p:sp>
        <p:nvSpPr>
          <p:cNvPr id="14" name="Text 11"/>
          <p:cNvSpPr/>
          <p:nvPr/>
        </p:nvSpPr>
        <p:spPr>
          <a:xfrm>
            <a:off x="7498080" y="3886200"/>
            <a:ext cx="3383280" cy="365760"/>
          </a:xfrm>
          <a:prstGeom prst="rect">
            <a:avLst/>
          </a:prstGeom>
          <a:noFill/>
          <a:ln/>
        </p:spPr>
        <p:txBody>
          <a:bodyPr wrap="square" lIns="0" tIns="0" rIns="0" bIns="0" rtlCol="0" anchor="ctr"/>
          <a:lstStyle/>
          <a:p>
            <a:pPr algn="ctr" indent="0" marL="0">
              <a:buNone/>
            </a:pPr>
            <a:r>
              <a:rPr lang="en-US" sz="1800" dirty="0">
                <a:solidFill>
                  <a:srgbClr val="475569"/>
                </a:solidFill>
              </a:rPr>
              <a:t>If yes, it is probably the main point.</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How to find key details</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Scan for the information that answers the question.</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822960" y="1508760"/>
            <a:ext cx="3246120" cy="1005840"/>
          </a:xfrm>
          <a:prstGeom prst="roundRect">
            <a:avLst>
              <a:gd name="adj" fmla="val 10909"/>
            </a:avLst>
          </a:prstGeom>
          <a:solidFill>
            <a:srgbClr val="E0F2FE"/>
          </a:solidFill>
          <a:ln w="12700">
            <a:solidFill>
              <a:srgbClr val="CBD5E1"/>
            </a:solidFill>
            <a:prstDash val="solid"/>
          </a:ln>
        </p:spPr>
      </p:sp>
      <p:sp>
        <p:nvSpPr>
          <p:cNvPr id="11" name="Text 8"/>
          <p:cNvSpPr/>
          <p:nvPr/>
        </p:nvSpPr>
        <p:spPr>
          <a:xfrm>
            <a:off x="960120" y="1728216"/>
            <a:ext cx="2971800" cy="274320"/>
          </a:xfrm>
          <a:prstGeom prst="rect">
            <a:avLst/>
          </a:prstGeom>
          <a:noFill/>
          <a:ln/>
        </p:spPr>
        <p:txBody>
          <a:bodyPr wrap="square" lIns="0" tIns="0" rIns="0" bIns="0" rtlCol="0" anchor="ctr"/>
          <a:lstStyle/>
          <a:p>
            <a:pPr algn="ctr" indent="0" marL="0">
              <a:buNone/>
            </a:pPr>
            <a:r>
              <a:rPr lang="en-US" sz="2600" b="1" dirty="0">
                <a:solidFill>
                  <a:srgbClr val="7030A0"/>
                </a:solidFill>
              </a:rPr>
              <a:t>Who?</a:t>
            </a:r>
            <a:endParaRPr lang="en-US" sz="2600" dirty="0"/>
          </a:p>
        </p:txBody>
      </p:sp>
      <p:sp>
        <p:nvSpPr>
          <p:cNvPr id="12" name="Shape 9"/>
          <p:cNvSpPr/>
          <p:nvPr/>
        </p:nvSpPr>
        <p:spPr>
          <a:xfrm>
            <a:off x="4617720" y="1508760"/>
            <a:ext cx="3246120" cy="1005840"/>
          </a:xfrm>
          <a:prstGeom prst="roundRect">
            <a:avLst>
              <a:gd name="adj" fmla="val 10909"/>
            </a:avLst>
          </a:prstGeom>
          <a:solidFill>
            <a:srgbClr val="DCFCE7"/>
          </a:solidFill>
          <a:ln w="12700">
            <a:solidFill>
              <a:srgbClr val="CBD5E1"/>
            </a:solidFill>
            <a:prstDash val="solid"/>
          </a:ln>
        </p:spPr>
      </p:sp>
      <p:sp>
        <p:nvSpPr>
          <p:cNvPr id="13" name="Text 10"/>
          <p:cNvSpPr/>
          <p:nvPr/>
        </p:nvSpPr>
        <p:spPr>
          <a:xfrm>
            <a:off x="4754880" y="1728216"/>
            <a:ext cx="2971800" cy="274320"/>
          </a:xfrm>
          <a:prstGeom prst="rect">
            <a:avLst/>
          </a:prstGeom>
          <a:noFill/>
          <a:ln/>
        </p:spPr>
        <p:txBody>
          <a:bodyPr wrap="square" lIns="0" tIns="0" rIns="0" bIns="0" rtlCol="0" anchor="ctr"/>
          <a:lstStyle/>
          <a:p>
            <a:pPr algn="ctr" indent="0" marL="0">
              <a:buNone/>
            </a:pPr>
            <a:r>
              <a:rPr lang="en-US" sz="2600" b="1" dirty="0">
                <a:solidFill>
                  <a:srgbClr val="7030A0"/>
                </a:solidFill>
              </a:rPr>
              <a:t>What?</a:t>
            </a:r>
            <a:endParaRPr lang="en-US" sz="2600" dirty="0"/>
          </a:p>
        </p:txBody>
      </p:sp>
      <p:sp>
        <p:nvSpPr>
          <p:cNvPr id="14" name="Shape 11"/>
          <p:cNvSpPr/>
          <p:nvPr/>
        </p:nvSpPr>
        <p:spPr>
          <a:xfrm>
            <a:off x="8412480" y="1508760"/>
            <a:ext cx="3246120" cy="1005840"/>
          </a:xfrm>
          <a:prstGeom prst="roundRect">
            <a:avLst>
              <a:gd name="adj" fmla="val 10909"/>
            </a:avLst>
          </a:prstGeom>
          <a:solidFill>
            <a:srgbClr val="FEF3C7"/>
          </a:solidFill>
          <a:ln w="12700">
            <a:solidFill>
              <a:srgbClr val="CBD5E1"/>
            </a:solidFill>
            <a:prstDash val="solid"/>
          </a:ln>
        </p:spPr>
      </p:sp>
      <p:sp>
        <p:nvSpPr>
          <p:cNvPr id="15" name="Text 12"/>
          <p:cNvSpPr/>
          <p:nvPr/>
        </p:nvSpPr>
        <p:spPr>
          <a:xfrm>
            <a:off x="8549640" y="1728216"/>
            <a:ext cx="2971800" cy="274320"/>
          </a:xfrm>
          <a:prstGeom prst="rect">
            <a:avLst/>
          </a:prstGeom>
          <a:noFill/>
          <a:ln/>
        </p:spPr>
        <p:txBody>
          <a:bodyPr wrap="square" lIns="0" tIns="0" rIns="0" bIns="0" rtlCol="0" anchor="ctr"/>
          <a:lstStyle/>
          <a:p>
            <a:pPr algn="ctr" indent="0" marL="0">
              <a:buNone/>
            </a:pPr>
            <a:r>
              <a:rPr lang="en-US" sz="2600" b="1" dirty="0">
                <a:solidFill>
                  <a:srgbClr val="7030A0"/>
                </a:solidFill>
              </a:rPr>
              <a:t>Where?</a:t>
            </a:r>
            <a:endParaRPr lang="en-US" sz="2600" dirty="0"/>
          </a:p>
        </p:txBody>
      </p:sp>
      <p:sp>
        <p:nvSpPr>
          <p:cNvPr id="16" name="Shape 13"/>
          <p:cNvSpPr/>
          <p:nvPr/>
        </p:nvSpPr>
        <p:spPr>
          <a:xfrm>
            <a:off x="822960" y="3017520"/>
            <a:ext cx="3246120" cy="1005840"/>
          </a:xfrm>
          <a:prstGeom prst="roundRect">
            <a:avLst>
              <a:gd name="adj" fmla="val 10909"/>
            </a:avLst>
          </a:prstGeom>
          <a:solidFill>
            <a:srgbClr val="E0F2FE"/>
          </a:solidFill>
          <a:ln w="12700">
            <a:solidFill>
              <a:srgbClr val="CBD5E1"/>
            </a:solidFill>
            <a:prstDash val="solid"/>
          </a:ln>
        </p:spPr>
      </p:sp>
      <p:sp>
        <p:nvSpPr>
          <p:cNvPr id="17" name="Text 14"/>
          <p:cNvSpPr/>
          <p:nvPr/>
        </p:nvSpPr>
        <p:spPr>
          <a:xfrm>
            <a:off x="960120" y="3236976"/>
            <a:ext cx="2971800" cy="274320"/>
          </a:xfrm>
          <a:prstGeom prst="rect">
            <a:avLst/>
          </a:prstGeom>
          <a:noFill/>
          <a:ln/>
        </p:spPr>
        <p:txBody>
          <a:bodyPr wrap="square" lIns="0" tIns="0" rIns="0" bIns="0" rtlCol="0" anchor="ctr"/>
          <a:lstStyle/>
          <a:p>
            <a:pPr algn="ctr" indent="0" marL="0">
              <a:buNone/>
            </a:pPr>
            <a:r>
              <a:rPr lang="en-US" sz="2600" b="1" dirty="0">
                <a:solidFill>
                  <a:srgbClr val="7030A0"/>
                </a:solidFill>
              </a:rPr>
              <a:t>When?</a:t>
            </a:r>
            <a:endParaRPr lang="en-US" sz="2600" dirty="0"/>
          </a:p>
        </p:txBody>
      </p:sp>
      <p:sp>
        <p:nvSpPr>
          <p:cNvPr id="18" name="Shape 15"/>
          <p:cNvSpPr/>
          <p:nvPr/>
        </p:nvSpPr>
        <p:spPr>
          <a:xfrm>
            <a:off x="4617720" y="3017520"/>
            <a:ext cx="3246120" cy="1005840"/>
          </a:xfrm>
          <a:prstGeom prst="roundRect">
            <a:avLst>
              <a:gd name="adj" fmla="val 10909"/>
            </a:avLst>
          </a:prstGeom>
          <a:solidFill>
            <a:srgbClr val="DCFCE7"/>
          </a:solidFill>
          <a:ln w="12700">
            <a:solidFill>
              <a:srgbClr val="CBD5E1"/>
            </a:solidFill>
            <a:prstDash val="solid"/>
          </a:ln>
        </p:spPr>
      </p:sp>
      <p:sp>
        <p:nvSpPr>
          <p:cNvPr id="19" name="Text 16"/>
          <p:cNvSpPr/>
          <p:nvPr/>
        </p:nvSpPr>
        <p:spPr>
          <a:xfrm>
            <a:off x="4754880" y="3236976"/>
            <a:ext cx="2971800" cy="274320"/>
          </a:xfrm>
          <a:prstGeom prst="rect">
            <a:avLst/>
          </a:prstGeom>
          <a:noFill/>
          <a:ln/>
        </p:spPr>
        <p:txBody>
          <a:bodyPr wrap="square" lIns="0" tIns="0" rIns="0" bIns="0" rtlCol="0" anchor="ctr"/>
          <a:lstStyle/>
          <a:p>
            <a:pPr algn="ctr" indent="0" marL="0">
              <a:buNone/>
            </a:pPr>
            <a:r>
              <a:rPr lang="en-US" sz="2600" b="1" dirty="0">
                <a:solidFill>
                  <a:srgbClr val="7030A0"/>
                </a:solidFill>
              </a:rPr>
              <a:t>Why?</a:t>
            </a:r>
            <a:endParaRPr lang="en-US" sz="2600" dirty="0"/>
          </a:p>
        </p:txBody>
      </p:sp>
      <p:sp>
        <p:nvSpPr>
          <p:cNvPr id="20" name="Shape 17"/>
          <p:cNvSpPr/>
          <p:nvPr/>
        </p:nvSpPr>
        <p:spPr>
          <a:xfrm>
            <a:off x="8412480" y="3017520"/>
            <a:ext cx="3246120" cy="1005840"/>
          </a:xfrm>
          <a:prstGeom prst="roundRect">
            <a:avLst>
              <a:gd name="adj" fmla="val 10909"/>
            </a:avLst>
          </a:prstGeom>
          <a:solidFill>
            <a:srgbClr val="FEF3C7"/>
          </a:solidFill>
          <a:ln w="12700">
            <a:solidFill>
              <a:srgbClr val="CBD5E1"/>
            </a:solidFill>
            <a:prstDash val="solid"/>
          </a:ln>
        </p:spPr>
      </p:sp>
      <p:sp>
        <p:nvSpPr>
          <p:cNvPr id="21" name="Text 18"/>
          <p:cNvSpPr/>
          <p:nvPr/>
        </p:nvSpPr>
        <p:spPr>
          <a:xfrm>
            <a:off x="8549640" y="3236976"/>
            <a:ext cx="2971800" cy="274320"/>
          </a:xfrm>
          <a:prstGeom prst="rect">
            <a:avLst/>
          </a:prstGeom>
          <a:noFill/>
          <a:ln/>
        </p:spPr>
        <p:txBody>
          <a:bodyPr wrap="square" lIns="0" tIns="0" rIns="0" bIns="0" rtlCol="0" anchor="ctr"/>
          <a:lstStyle/>
          <a:p>
            <a:pPr algn="ctr" indent="0" marL="0">
              <a:buNone/>
            </a:pPr>
            <a:r>
              <a:rPr lang="en-US" sz="2600" b="1" dirty="0">
                <a:solidFill>
                  <a:srgbClr val="7030A0"/>
                </a:solidFill>
              </a:rPr>
              <a:t>How?</a:t>
            </a:r>
            <a:endParaRPr lang="en-US" sz="2600" dirty="0"/>
          </a:p>
        </p:txBody>
      </p:sp>
      <p:sp>
        <p:nvSpPr>
          <p:cNvPr id="22" name="Shape 19"/>
          <p:cNvSpPr/>
          <p:nvPr/>
        </p:nvSpPr>
        <p:spPr>
          <a:xfrm>
            <a:off x="1417320" y="4709160"/>
            <a:ext cx="9372600" cy="685800"/>
          </a:xfrm>
          <a:prstGeom prst="roundRect">
            <a:avLst>
              <a:gd name="adj" fmla="val 16000"/>
            </a:avLst>
          </a:prstGeom>
          <a:solidFill>
            <a:srgbClr val="FFFFFF"/>
          </a:solidFill>
          <a:ln w="12700">
            <a:solidFill>
              <a:srgbClr val="CBD5E1"/>
            </a:solidFill>
            <a:prstDash val="solid"/>
          </a:ln>
        </p:spPr>
      </p:sp>
      <p:sp>
        <p:nvSpPr>
          <p:cNvPr id="23" name="Text 20"/>
          <p:cNvSpPr/>
          <p:nvPr/>
        </p:nvSpPr>
        <p:spPr>
          <a:xfrm>
            <a:off x="1600200" y="4919472"/>
            <a:ext cx="9006840" cy="219456"/>
          </a:xfrm>
          <a:prstGeom prst="rect">
            <a:avLst/>
          </a:prstGeom>
          <a:noFill/>
          <a:ln/>
        </p:spPr>
        <p:txBody>
          <a:bodyPr wrap="square" lIns="0" tIns="0" rIns="0" bIns="0" rtlCol="0" anchor="ctr"/>
          <a:lstStyle/>
          <a:p>
            <a:pPr algn="ctr" indent="0" marL="0">
              <a:buNone/>
            </a:pPr>
            <a:r>
              <a:rPr lang="en-US" sz="1800" b="1" dirty="0">
                <a:solidFill>
                  <a:srgbClr val="0B1F3A"/>
                </a:solidFill>
              </a:rPr>
              <a:t>Key details are often names, dates, times, prices, places, numbers, reasons, examples or steps.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Use the 3-step reading strategy</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This helps learners answer quickly and accurately.</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685800" y="1874520"/>
            <a:ext cx="3383280" cy="2788920"/>
          </a:xfrm>
          <a:prstGeom prst="roundRect">
            <a:avLst>
              <a:gd name="adj" fmla="val 4918"/>
            </a:avLst>
          </a:prstGeom>
          <a:solidFill>
            <a:srgbClr val="E0F2FE"/>
          </a:solidFill>
          <a:ln w="12700">
            <a:solidFill>
              <a:srgbClr val="1F77B4"/>
            </a:solidFill>
            <a:prstDash val="solid"/>
          </a:ln>
        </p:spPr>
      </p:sp>
      <p:sp>
        <p:nvSpPr>
          <p:cNvPr id="11" name="Shape 8"/>
          <p:cNvSpPr/>
          <p:nvPr/>
        </p:nvSpPr>
        <p:spPr>
          <a:xfrm>
            <a:off x="886968" y="2084832"/>
            <a:ext cx="685800" cy="685800"/>
          </a:xfrm>
          <a:prstGeom prst="ellipse">
            <a:avLst/>
          </a:prstGeom>
          <a:solidFill>
            <a:srgbClr val="1F77B4"/>
          </a:solidFill>
          <a:ln w="12700">
            <a:solidFill>
              <a:srgbClr val="1F77B4"/>
            </a:solidFill>
            <a:prstDash val="solid"/>
          </a:ln>
        </p:spPr>
      </p:sp>
      <p:sp>
        <p:nvSpPr>
          <p:cNvPr id="12" name="Text 9"/>
          <p:cNvSpPr/>
          <p:nvPr/>
        </p:nvSpPr>
        <p:spPr>
          <a:xfrm>
            <a:off x="886968" y="2221992"/>
            <a:ext cx="685800" cy="237744"/>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13" name="Text 10"/>
          <p:cNvSpPr/>
          <p:nvPr/>
        </p:nvSpPr>
        <p:spPr>
          <a:xfrm>
            <a:off x="1691640" y="2148840"/>
            <a:ext cx="2011680" cy="292608"/>
          </a:xfrm>
          <a:prstGeom prst="rect">
            <a:avLst/>
          </a:prstGeom>
          <a:noFill/>
          <a:ln/>
        </p:spPr>
        <p:txBody>
          <a:bodyPr wrap="square" lIns="0" tIns="0" rIns="0" bIns="0" rtlCol="0" anchor="ctr"/>
          <a:lstStyle/>
          <a:p>
            <a:pPr indent="0" marL="0">
              <a:buNone/>
            </a:pPr>
            <a:r>
              <a:rPr lang="en-US" sz="2000" b="1" dirty="0">
                <a:solidFill>
                  <a:srgbClr val="7030A0"/>
                </a:solidFill>
              </a:rPr>
              <a:t>Skim</a:t>
            </a:r>
            <a:endParaRPr lang="en-US" sz="2000" dirty="0"/>
          </a:p>
        </p:txBody>
      </p:sp>
      <p:sp>
        <p:nvSpPr>
          <p:cNvPr id="14" name="Text 11"/>
          <p:cNvSpPr/>
          <p:nvPr/>
        </p:nvSpPr>
        <p:spPr>
          <a:xfrm>
            <a:off x="978408" y="2944368"/>
            <a:ext cx="2816352" cy="1325880"/>
          </a:xfrm>
          <a:prstGeom prst="rect">
            <a:avLst/>
          </a:prstGeom>
          <a:noFill/>
          <a:ln/>
        </p:spPr>
        <p:txBody>
          <a:bodyPr wrap="square" lIns="635" tIns="635" rIns="635" bIns="635" rtlCol="0" anchor="ctr">
            <a:normAutofit/>
          </a:bodyPr>
          <a:lstStyle/>
          <a:p>
            <a:pPr indent="0" marL="0">
              <a:buNone/>
            </a:pPr>
            <a:r>
              <a:rPr lang="en-US" sz="1700" dirty="0">
                <a:solidFill>
                  <a:srgbClr val="0B1F3A"/>
                </a:solidFill>
              </a:rPr>
              <a:t>Read quickly for the overall meaning. Check the title, headings and first sentences.</a:t>
            </a:r>
            <a:endParaRPr lang="en-US" sz="1700" dirty="0"/>
          </a:p>
        </p:txBody>
      </p:sp>
      <p:sp>
        <p:nvSpPr>
          <p:cNvPr id="15" name="Shape 12"/>
          <p:cNvSpPr/>
          <p:nvPr/>
        </p:nvSpPr>
        <p:spPr>
          <a:xfrm>
            <a:off x="4389120" y="1874520"/>
            <a:ext cx="3383280" cy="2788920"/>
          </a:xfrm>
          <a:prstGeom prst="roundRect">
            <a:avLst>
              <a:gd name="adj" fmla="val 4918"/>
            </a:avLst>
          </a:prstGeom>
          <a:solidFill>
            <a:srgbClr val="FEF3C7"/>
          </a:solidFill>
          <a:ln w="12700">
            <a:solidFill>
              <a:srgbClr val="F59E0B"/>
            </a:solidFill>
            <a:prstDash val="solid"/>
          </a:ln>
        </p:spPr>
      </p:sp>
      <p:sp>
        <p:nvSpPr>
          <p:cNvPr id="16" name="Shape 13"/>
          <p:cNvSpPr/>
          <p:nvPr/>
        </p:nvSpPr>
        <p:spPr>
          <a:xfrm>
            <a:off x="4590288" y="2084832"/>
            <a:ext cx="685800" cy="685800"/>
          </a:xfrm>
          <a:prstGeom prst="ellipse">
            <a:avLst/>
          </a:prstGeom>
          <a:solidFill>
            <a:srgbClr val="F59E0B"/>
          </a:solidFill>
          <a:ln w="12700">
            <a:solidFill>
              <a:srgbClr val="F59E0B"/>
            </a:solidFill>
            <a:prstDash val="solid"/>
          </a:ln>
        </p:spPr>
      </p:sp>
      <p:sp>
        <p:nvSpPr>
          <p:cNvPr id="17" name="Text 14"/>
          <p:cNvSpPr/>
          <p:nvPr/>
        </p:nvSpPr>
        <p:spPr>
          <a:xfrm>
            <a:off x="4590288" y="2221992"/>
            <a:ext cx="685800" cy="237744"/>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8" name="Text 15"/>
          <p:cNvSpPr/>
          <p:nvPr/>
        </p:nvSpPr>
        <p:spPr>
          <a:xfrm>
            <a:off x="5394960" y="2148840"/>
            <a:ext cx="2011680" cy="292608"/>
          </a:xfrm>
          <a:prstGeom prst="rect">
            <a:avLst/>
          </a:prstGeom>
          <a:noFill/>
          <a:ln/>
        </p:spPr>
        <p:txBody>
          <a:bodyPr wrap="square" lIns="0" tIns="0" rIns="0" bIns="0" rtlCol="0" anchor="ctr"/>
          <a:lstStyle/>
          <a:p>
            <a:pPr indent="0" marL="0">
              <a:buNone/>
            </a:pPr>
            <a:r>
              <a:rPr lang="en-US" sz="2000" b="1" dirty="0">
                <a:solidFill>
                  <a:srgbClr val="7030A0"/>
                </a:solidFill>
              </a:rPr>
              <a:t>Scan</a:t>
            </a:r>
            <a:endParaRPr lang="en-US" sz="2000" dirty="0"/>
          </a:p>
        </p:txBody>
      </p:sp>
      <p:sp>
        <p:nvSpPr>
          <p:cNvPr id="19" name="Text 16"/>
          <p:cNvSpPr/>
          <p:nvPr/>
        </p:nvSpPr>
        <p:spPr>
          <a:xfrm>
            <a:off x="4681728" y="2944368"/>
            <a:ext cx="2816352" cy="1325880"/>
          </a:xfrm>
          <a:prstGeom prst="rect">
            <a:avLst/>
          </a:prstGeom>
          <a:noFill/>
          <a:ln/>
        </p:spPr>
        <p:txBody>
          <a:bodyPr wrap="square" lIns="635" tIns="635" rIns="635" bIns="635" rtlCol="0" anchor="ctr">
            <a:normAutofit/>
          </a:bodyPr>
          <a:lstStyle/>
          <a:p>
            <a:pPr indent="0" marL="0">
              <a:buNone/>
            </a:pPr>
            <a:r>
              <a:rPr lang="en-US" sz="1700" dirty="0">
                <a:solidFill>
                  <a:srgbClr val="0B1F3A"/>
                </a:solidFill>
              </a:rPr>
              <a:t>Search for keywords from the question. Look near the same or similar words.</a:t>
            </a:r>
            <a:endParaRPr lang="en-US" sz="1700" dirty="0"/>
          </a:p>
        </p:txBody>
      </p:sp>
      <p:sp>
        <p:nvSpPr>
          <p:cNvPr id="20" name="Shape 17"/>
          <p:cNvSpPr/>
          <p:nvPr/>
        </p:nvSpPr>
        <p:spPr>
          <a:xfrm>
            <a:off x="8092440" y="1874520"/>
            <a:ext cx="3383280" cy="2788920"/>
          </a:xfrm>
          <a:prstGeom prst="roundRect">
            <a:avLst>
              <a:gd name="adj" fmla="val 4918"/>
            </a:avLst>
          </a:prstGeom>
          <a:solidFill>
            <a:srgbClr val="DCFCE7"/>
          </a:solidFill>
          <a:ln w="12700">
            <a:solidFill>
              <a:srgbClr val="2E7D32"/>
            </a:solidFill>
            <a:prstDash val="solid"/>
          </a:ln>
        </p:spPr>
      </p:sp>
      <p:sp>
        <p:nvSpPr>
          <p:cNvPr id="21" name="Shape 18"/>
          <p:cNvSpPr/>
          <p:nvPr/>
        </p:nvSpPr>
        <p:spPr>
          <a:xfrm>
            <a:off x="8293608" y="2084832"/>
            <a:ext cx="685800" cy="685800"/>
          </a:xfrm>
          <a:prstGeom prst="ellipse">
            <a:avLst/>
          </a:prstGeom>
          <a:solidFill>
            <a:srgbClr val="2E7D32"/>
          </a:solidFill>
          <a:ln w="12700">
            <a:solidFill>
              <a:srgbClr val="2E7D32"/>
            </a:solidFill>
            <a:prstDash val="solid"/>
          </a:ln>
        </p:spPr>
      </p:sp>
      <p:sp>
        <p:nvSpPr>
          <p:cNvPr id="22" name="Text 19"/>
          <p:cNvSpPr/>
          <p:nvPr/>
        </p:nvSpPr>
        <p:spPr>
          <a:xfrm>
            <a:off x="8293608" y="2221992"/>
            <a:ext cx="685800" cy="237744"/>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23" name="Text 20"/>
          <p:cNvSpPr/>
          <p:nvPr/>
        </p:nvSpPr>
        <p:spPr>
          <a:xfrm>
            <a:off x="9098280" y="2148840"/>
            <a:ext cx="2011680" cy="292608"/>
          </a:xfrm>
          <a:prstGeom prst="rect">
            <a:avLst/>
          </a:prstGeom>
          <a:noFill/>
          <a:ln/>
        </p:spPr>
        <p:txBody>
          <a:bodyPr wrap="square" lIns="0" tIns="0" rIns="0" bIns="0" rtlCol="0" anchor="ctr"/>
          <a:lstStyle/>
          <a:p>
            <a:pPr indent="0" marL="0">
              <a:buNone/>
            </a:pPr>
            <a:r>
              <a:rPr lang="en-US" sz="2000" b="1" dirty="0">
                <a:solidFill>
                  <a:srgbClr val="7030A0"/>
                </a:solidFill>
              </a:rPr>
              <a:t>Select</a:t>
            </a:r>
            <a:endParaRPr lang="en-US" sz="2000" dirty="0"/>
          </a:p>
        </p:txBody>
      </p:sp>
      <p:sp>
        <p:nvSpPr>
          <p:cNvPr id="24" name="Text 21"/>
          <p:cNvSpPr/>
          <p:nvPr/>
        </p:nvSpPr>
        <p:spPr>
          <a:xfrm>
            <a:off x="8385048" y="2944368"/>
            <a:ext cx="2816352" cy="1325880"/>
          </a:xfrm>
          <a:prstGeom prst="rect">
            <a:avLst/>
          </a:prstGeom>
          <a:noFill/>
          <a:ln/>
        </p:spPr>
        <p:txBody>
          <a:bodyPr wrap="square" lIns="635" tIns="635" rIns="635" bIns="635" rtlCol="0" anchor="ctr">
            <a:normAutofit/>
          </a:bodyPr>
          <a:lstStyle/>
          <a:p>
            <a:pPr indent="0" marL="0">
              <a:buNone/>
            </a:pPr>
            <a:r>
              <a:rPr lang="en-US" sz="1700" dirty="0">
                <a:solidFill>
                  <a:srgbClr val="0B1F3A"/>
                </a:solidFill>
              </a:rPr>
              <a:t>Choose only the detail needed. Check that it answers the question exactly.</a:t>
            </a:r>
            <a:endParaRPr lang="en-US" sz="1700" dirty="0"/>
          </a:p>
        </p:txBody>
      </p:sp>
      <p:sp>
        <p:nvSpPr>
          <p:cNvPr id="25" name="Text 22"/>
          <p:cNvSpPr/>
          <p:nvPr/>
        </p:nvSpPr>
        <p:spPr>
          <a:xfrm>
            <a:off x="1371600" y="5303520"/>
            <a:ext cx="9418320" cy="320040"/>
          </a:xfrm>
          <a:prstGeom prst="rect">
            <a:avLst/>
          </a:prstGeom>
          <a:noFill/>
          <a:ln/>
        </p:spPr>
        <p:txBody>
          <a:bodyPr wrap="square" lIns="0" tIns="0" rIns="0" bIns="0" rtlCol="0" anchor="ctr"/>
          <a:lstStyle/>
          <a:p>
            <a:pPr algn="ctr" indent="0" marL="0">
              <a:buNone/>
            </a:pPr>
            <a:r>
              <a:rPr lang="en-US" sz="2000" b="1" dirty="0">
                <a:solidFill>
                  <a:srgbClr val="7030A0"/>
                </a:solidFill>
              </a:rPr>
              <a:t>Exam habit: underline the keywords in the question before reading again.</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Worked example: short text</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Read the text, then identify the main point and three key details.</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731520" y="1325880"/>
            <a:ext cx="10744200" cy="2926080"/>
          </a:xfrm>
          <a:prstGeom prst="roundRect">
            <a:avLst>
              <a:gd name="adj" fmla="val 3125"/>
            </a:avLst>
          </a:prstGeom>
          <a:solidFill>
            <a:srgbClr val="FFFFFF"/>
          </a:solidFill>
          <a:ln w="12700">
            <a:solidFill>
              <a:srgbClr val="CBD5E1">
                <a:alpha val="70000"/>
              </a:srgbClr>
            </a:solidFill>
            <a:prstDash val="solid"/>
          </a:ln>
        </p:spPr>
      </p:sp>
      <p:sp>
        <p:nvSpPr>
          <p:cNvPr id="11" name="Text 8"/>
          <p:cNvSpPr/>
          <p:nvPr/>
        </p:nvSpPr>
        <p:spPr>
          <a:xfrm>
            <a:off x="868680" y="1463040"/>
            <a:ext cx="10469880" cy="2651760"/>
          </a:xfrm>
          <a:prstGeom prst="rect">
            <a:avLst/>
          </a:prstGeom>
          <a:noFill/>
          <a:ln/>
        </p:spPr>
        <p:txBody>
          <a:bodyPr wrap="square" lIns="635" tIns="635" rIns="635" bIns="635" rtlCol="0" anchor="ctr">
            <a:normAutofit/>
          </a:bodyPr>
          <a:lstStyle/>
          <a:p>
            <a:pPr indent="0" marL="0">
              <a:buNone/>
            </a:pPr>
            <a:r>
              <a:rPr lang="en-US" sz="1900" dirty="0">
                <a:solidFill>
                  <a:srgbClr val="0B1F3A"/>
                </a:solidFill>
              </a:rPr>
              <a:t>The community garden is open every Saturday from 10:00 am to 1:00 pm. Local volunteers grow fruit and vegetables, and learners can join free gardening sessions. The project helps people learn new skills because experienced gardeners give advice each week. It also reduces waste by using donated tools and recycled pots. New members should wear comfortable clothes and bring water.</a:t>
            </a:r>
            <a:endParaRPr lang="en-US" sz="1900" dirty="0"/>
          </a:p>
        </p:txBody>
      </p:sp>
      <p:sp>
        <p:nvSpPr>
          <p:cNvPr id="12" name="Shape 9"/>
          <p:cNvSpPr/>
          <p:nvPr/>
        </p:nvSpPr>
        <p:spPr>
          <a:xfrm>
            <a:off x="868680" y="4663440"/>
            <a:ext cx="3291840" cy="685800"/>
          </a:xfrm>
          <a:prstGeom prst="roundRect">
            <a:avLst>
              <a:gd name="adj" fmla="val 16000"/>
            </a:avLst>
          </a:prstGeom>
          <a:solidFill>
            <a:srgbClr val="F3E8FF"/>
          </a:solidFill>
          <a:ln w="12700">
            <a:solidFill>
              <a:srgbClr val="D8B4FE"/>
            </a:solidFill>
            <a:prstDash val="solid"/>
          </a:ln>
        </p:spPr>
      </p:sp>
      <p:sp>
        <p:nvSpPr>
          <p:cNvPr id="13" name="Text 10"/>
          <p:cNvSpPr/>
          <p:nvPr/>
        </p:nvSpPr>
        <p:spPr>
          <a:xfrm>
            <a:off x="1051560" y="4882896"/>
            <a:ext cx="2926080" cy="210312"/>
          </a:xfrm>
          <a:prstGeom prst="rect">
            <a:avLst/>
          </a:prstGeom>
          <a:noFill/>
          <a:ln/>
        </p:spPr>
        <p:txBody>
          <a:bodyPr wrap="square" lIns="0" tIns="0" rIns="0" bIns="0" rtlCol="0" anchor="ctr"/>
          <a:lstStyle/>
          <a:p>
            <a:pPr algn="ctr" indent="0" marL="0">
              <a:buNone/>
            </a:pPr>
            <a:r>
              <a:rPr lang="en-US" sz="1800" b="1" dirty="0">
                <a:solidFill>
                  <a:srgbClr val="7030A0"/>
                </a:solidFill>
              </a:rPr>
              <a:t>Main point?</a:t>
            </a:r>
            <a:endParaRPr lang="en-US" sz="1800" dirty="0"/>
          </a:p>
        </p:txBody>
      </p:sp>
      <p:sp>
        <p:nvSpPr>
          <p:cNvPr id="14" name="Shape 11"/>
          <p:cNvSpPr/>
          <p:nvPr/>
        </p:nvSpPr>
        <p:spPr>
          <a:xfrm>
            <a:off x="4480560" y="4663440"/>
            <a:ext cx="3291840" cy="685800"/>
          </a:xfrm>
          <a:prstGeom prst="roundRect">
            <a:avLst>
              <a:gd name="adj" fmla="val 16000"/>
            </a:avLst>
          </a:prstGeom>
          <a:solidFill>
            <a:srgbClr val="E0F2FE"/>
          </a:solidFill>
          <a:ln w="12700">
            <a:solidFill>
              <a:srgbClr val="BAE6FD"/>
            </a:solidFill>
            <a:prstDash val="solid"/>
          </a:ln>
        </p:spPr>
      </p:sp>
      <p:sp>
        <p:nvSpPr>
          <p:cNvPr id="15" name="Text 12"/>
          <p:cNvSpPr/>
          <p:nvPr/>
        </p:nvSpPr>
        <p:spPr>
          <a:xfrm>
            <a:off x="4663440" y="4882896"/>
            <a:ext cx="2926080" cy="210312"/>
          </a:xfrm>
          <a:prstGeom prst="rect">
            <a:avLst/>
          </a:prstGeom>
          <a:noFill/>
          <a:ln/>
        </p:spPr>
        <p:txBody>
          <a:bodyPr wrap="square" lIns="0" tIns="0" rIns="0" bIns="0" rtlCol="0" anchor="ctr"/>
          <a:lstStyle/>
          <a:p>
            <a:pPr algn="ctr" indent="0" marL="0">
              <a:buNone/>
            </a:pPr>
            <a:r>
              <a:rPr lang="en-US" sz="1800" b="1" dirty="0">
                <a:solidFill>
                  <a:srgbClr val="1F77B4"/>
                </a:solidFill>
              </a:rPr>
              <a:t>Three key details?</a:t>
            </a:r>
            <a:endParaRPr lang="en-US" sz="1800" dirty="0"/>
          </a:p>
        </p:txBody>
      </p:sp>
      <p:sp>
        <p:nvSpPr>
          <p:cNvPr id="16" name="Shape 13"/>
          <p:cNvSpPr/>
          <p:nvPr/>
        </p:nvSpPr>
        <p:spPr>
          <a:xfrm>
            <a:off x="8092440" y="4663440"/>
            <a:ext cx="3291840" cy="685800"/>
          </a:xfrm>
          <a:prstGeom prst="roundRect">
            <a:avLst>
              <a:gd name="adj" fmla="val 16000"/>
            </a:avLst>
          </a:prstGeom>
          <a:solidFill>
            <a:srgbClr val="DCFCE7"/>
          </a:solidFill>
          <a:ln w="12700">
            <a:solidFill>
              <a:srgbClr val="BBF7D0"/>
            </a:solidFill>
            <a:prstDash val="solid"/>
          </a:ln>
        </p:spPr>
      </p:sp>
      <p:sp>
        <p:nvSpPr>
          <p:cNvPr id="17" name="Text 14"/>
          <p:cNvSpPr/>
          <p:nvPr/>
        </p:nvSpPr>
        <p:spPr>
          <a:xfrm>
            <a:off x="8275320" y="4882896"/>
            <a:ext cx="2926080" cy="210312"/>
          </a:xfrm>
          <a:prstGeom prst="rect">
            <a:avLst/>
          </a:prstGeom>
          <a:noFill/>
          <a:ln/>
        </p:spPr>
        <p:txBody>
          <a:bodyPr wrap="square" lIns="0" tIns="0" rIns="0" bIns="0" rtlCol="0" anchor="ctr"/>
          <a:lstStyle/>
          <a:p>
            <a:pPr algn="ctr" indent="0" marL="0">
              <a:buNone/>
            </a:pPr>
            <a:r>
              <a:rPr lang="en-US" sz="1800" b="1" dirty="0">
                <a:solidFill>
                  <a:srgbClr val="2E7D32"/>
                </a:solidFill>
              </a:rPr>
              <a:t>Evidence?</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Worked example: answer check</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Notice how the answer is short, clear and based on the text.</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731520" y="1325880"/>
            <a:ext cx="5074920" cy="4069080"/>
          </a:xfrm>
          <a:prstGeom prst="roundRect">
            <a:avLst>
              <a:gd name="adj" fmla="val 2697"/>
            </a:avLst>
          </a:prstGeom>
          <a:solidFill>
            <a:srgbClr val="F3E8FF"/>
          </a:solidFill>
          <a:ln w="12700">
            <a:solidFill>
              <a:srgbClr val="CBD5E1">
                <a:alpha val="80000"/>
              </a:srgbClr>
            </a:solidFill>
            <a:prstDash val="solid"/>
          </a:ln>
        </p:spPr>
      </p:sp>
      <p:sp>
        <p:nvSpPr>
          <p:cNvPr id="11" name="Shape 8"/>
          <p:cNvSpPr/>
          <p:nvPr/>
        </p:nvSpPr>
        <p:spPr>
          <a:xfrm>
            <a:off x="731520" y="1325880"/>
            <a:ext cx="109728" cy="4069080"/>
          </a:xfrm>
          <a:prstGeom prst="rect">
            <a:avLst/>
          </a:prstGeom>
          <a:solidFill>
            <a:srgbClr val="7030A0"/>
          </a:solidFill>
          <a:ln w="12700">
            <a:solidFill>
              <a:srgbClr val="7030A0"/>
            </a:solidFill>
            <a:prstDash val="solid"/>
          </a:ln>
        </p:spPr>
      </p:sp>
      <p:sp>
        <p:nvSpPr>
          <p:cNvPr id="12" name="Text 9"/>
          <p:cNvSpPr/>
          <p:nvPr/>
        </p:nvSpPr>
        <p:spPr>
          <a:xfrm>
            <a:off x="960120" y="1490472"/>
            <a:ext cx="4663440" cy="256032"/>
          </a:xfrm>
          <a:prstGeom prst="rect">
            <a:avLst/>
          </a:prstGeom>
          <a:noFill/>
          <a:ln/>
        </p:spPr>
        <p:txBody>
          <a:bodyPr wrap="square" lIns="0" tIns="0" rIns="0" bIns="0" rtlCol="0" anchor="ctr"/>
          <a:lstStyle/>
          <a:p>
            <a:pPr indent="0" marL="0">
              <a:buNone/>
            </a:pPr>
            <a:r>
              <a:rPr lang="en-US" sz="1800" b="1" dirty="0">
                <a:solidFill>
                  <a:srgbClr val="7030A0"/>
                </a:solidFill>
              </a:rPr>
              <a:t>Main point</a:t>
            </a:r>
            <a:endParaRPr lang="en-US" sz="1800" dirty="0"/>
          </a:p>
        </p:txBody>
      </p:sp>
      <p:sp>
        <p:nvSpPr>
          <p:cNvPr id="13" name="Text 10"/>
          <p:cNvSpPr/>
          <p:nvPr/>
        </p:nvSpPr>
        <p:spPr>
          <a:xfrm>
            <a:off x="960120" y="1856232"/>
            <a:ext cx="4663440" cy="341071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The community garden offers free gardening sessions and helps local people learn useful skills.</a:t>
            </a:r>
            <a:endParaRPr lang="en-US" sz="1550" dirty="0"/>
          </a:p>
        </p:txBody>
      </p:sp>
      <p:sp>
        <p:nvSpPr>
          <p:cNvPr id="14" name="Shape 11"/>
          <p:cNvSpPr/>
          <p:nvPr/>
        </p:nvSpPr>
        <p:spPr>
          <a:xfrm>
            <a:off x="6217920" y="1325880"/>
            <a:ext cx="5074920" cy="4069080"/>
          </a:xfrm>
          <a:prstGeom prst="roundRect">
            <a:avLst>
              <a:gd name="adj" fmla="val 2697"/>
            </a:avLst>
          </a:prstGeom>
          <a:solidFill>
            <a:srgbClr val="DCFCE7"/>
          </a:solidFill>
          <a:ln w="12700">
            <a:solidFill>
              <a:srgbClr val="CBD5E1">
                <a:alpha val="80000"/>
              </a:srgbClr>
            </a:solidFill>
            <a:prstDash val="solid"/>
          </a:ln>
        </p:spPr>
      </p:sp>
      <p:sp>
        <p:nvSpPr>
          <p:cNvPr id="15" name="Shape 12"/>
          <p:cNvSpPr/>
          <p:nvPr/>
        </p:nvSpPr>
        <p:spPr>
          <a:xfrm>
            <a:off x="6217920" y="1325880"/>
            <a:ext cx="109728" cy="4069080"/>
          </a:xfrm>
          <a:prstGeom prst="rect">
            <a:avLst/>
          </a:prstGeom>
          <a:solidFill>
            <a:srgbClr val="2E7D32"/>
          </a:solidFill>
          <a:ln w="12700">
            <a:solidFill>
              <a:srgbClr val="2E7D32"/>
            </a:solidFill>
            <a:prstDash val="solid"/>
          </a:ln>
        </p:spPr>
      </p:sp>
      <p:sp>
        <p:nvSpPr>
          <p:cNvPr id="16" name="Text 13"/>
          <p:cNvSpPr/>
          <p:nvPr/>
        </p:nvSpPr>
        <p:spPr>
          <a:xfrm>
            <a:off x="6446520" y="1490472"/>
            <a:ext cx="4663440" cy="256032"/>
          </a:xfrm>
          <a:prstGeom prst="rect">
            <a:avLst/>
          </a:prstGeom>
          <a:noFill/>
          <a:ln/>
        </p:spPr>
        <p:txBody>
          <a:bodyPr wrap="square" lIns="0" tIns="0" rIns="0" bIns="0" rtlCol="0" anchor="ctr"/>
          <a:lstStyle/>
          <a:p>
            <a:pPr indent="0" marL="0">
              <a:buNone/>
            </a:pPr>
            <a:r>
              <a:rPr lang="en-US" sz="1800" b="1" dirty="0">
                <a:solidFill>
                  <a:srgbClr val="7030A0"/>
                </a:solidFill>
              </a:rPr>
              <a:t>Key details</a:t>
            </a:r>
            <a:endParaRPr lang="en-US" sz="1800" dirty="0"/>
          </a:p>
        </p:txBody>
      </p:sp>
      <p:sp>
        <p:nvSpPr>
          <p:cNvPr id="17" name="Text 14"/>
          <p:cNvSpPr/>
          <p:nvPr/>
        </p:nvSpPr>
        <p:spPr>
          <a:xfrm>
            <a:off x="6446520" y="1856232"/>
            <a:ext cx="4663440" cy="341071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1. It is open every Saturday from 10:00 am to 1:00 pm.</a:t>
            </a:r>
            <a:endParaRPr lang="en-US" sz="1550" dirty="0"/>
          </a:p>
          <a:p>
            <a:pPr indent="0" marL="0">
              <a:buNone/>
            </a:pPr>
            <a:r>
              <a:rPr lang="en-US" sz="1550" dirty="0">
                <a:solidFill>
                  <a:srgbClr val="0B1F3A"/>
                </a:solidFill>
              </a:rPr>
              <a:t>2. Volunteers grow fruit and vegetables.</a:t>
            </a:r>
            <a:endParaRPr lang="en-US" sz="1550" dirty="0"/>
          </a:p>
          <a:p>
            <a:pPr indent="0" marL="0">
              <a:buNone/>
            </a:pPr>
            <a:r>
              <a:rPr lang="en-US" sz="1550" dirty="0">
                <a:solidFill>
                  <a:srgbClr val="0B1F3A"/>
                </a:solidFill>
              </a:rPr>
              <a:t>3. Experienced gardeners give advice each week.</a:t>
            </a:r>
            <a:endParaRPr lang="en-US" sz="1550" dirty="0"/>
          </a:p>
          <a:p>
            <a:pPr indent="0" marL="0">
              <a:buNone/>
            </a:pPr>
            <a:r>
              <a:rPr lang="en-US" sz="1550" dirty="0">
                <a:solidFill>
                  <a:srgbClr val="0B1F3A"/>
                </a:solidFill>
              </a:rPr>
              <a:t>4. It uses donated tools and recycled pots.</a:t>
            </a:r>
            <a:endParaRPr lang="en-US" sz="1550" dirty="0"/>
          </a:p>
        </p:txBody>
      </p:sp>
      <p:sp>
        <p:nvSpPr>
          <p:cNvPr id="18" name="Text 15"/>
          <p:cNvSpPr/>
          <p:nvPr/>
        </p:nvSpPr>
        <p:spPr>
          <a:xfrm>
            <a:off x="1097280" y="5596128"/>
            <a:ext cx="9966960" cy="274320"/>
          </a:xfrm>
          <a:prstGeom prst="rect">
            <a:avLst/>
          </a:prstGeom>
          <a:noFill/>
          <a:ln/>
        </p:spPr>
        <p:txBody>
          <a:bodyPr wrap="square" lIns="0" tIns="0" rIns="0" bIns="0" rtlCol="0" anchor="ctr"/>
          <a:lstStyle/>
          <a:p>
            <a:pPr algn="ctr" indent="0" marL="0">
              <a:buNone/>
            </a:pPr>
            <a:r>
              <a:rPr lang="en-US" sz="1900" b="1" dirty="0">
                <a:solidFill>
                  <a:srgbClr val="7030A0"/>
                </a:solidFill>
              </a:rPr>
              <a:t>A good Level 1 answer is accurate, concise and supported by the text.</a:t>
            </a:r>
            <a:endParaRPr lang="en-US" sz="1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Common Level 1 question types</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Learners need to recognise the job of the question.</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685800" y="1280160"/>
            <a:ext cx="5257800" cy="960120"/>
          </a:xfrm>
          <a:prstGeom prst="roundRect">
            <a:avLst>
              <a:gd name="adj" fmla="val 9524"/>
            </a:avLst>
          </a:prstGeom>
          <a:solidFill>
            <a:srgbClr val="FEF3C7"/>
          </a:solidFill>
          <a:ln w="12700">
            <a:solidFill>
              <a:srgbClr val="CBD5E1"/>
            </a:solidFill>
            <a:prstDash val="solid"/>
          </a:ln>
        </p:spPr>
      </p:sp>
      <p:sp>
        <p:nvSpPr>
          <p:cNvPr id="11" name="Text 8"/>
          <p:cNvSpPr/>
          <p:nvPr/>
        </p:nvSpPr>
        <p:spPr>
          <a:xfrm>
            <a:off x="868680" y="1408176"/>
            <a:ext cx="1508760" cy="228600"/>
          </a:xfrm>
          <a:prstGeom prst="rect">
            <a:avLst/>
          </a:prstGeom>
          <a:noFill/>
          <a:ln/>
        </p:spPr>
        <p:txBody>
          <a:bodyPr wrap="square" lIns="0" tIns="0" rIns="0" bIns="0" rtlCol="0" anchor="ctr"/>
          <a:lstStyle/>
          <a:p>
            <a:pPr indent="0" marL="0">
              <a:buNone/>
            </a:pPr>
            <a:r>
              <a:rPr lang="en-US" sz="1400" b="1" dirty="0">
                <a:solidFill>
                  <a:srgbClr val="7030A0"/>
                </a:solidFill>
              </a:rPr>
              <a:t>Main point</a:t>
            </a:r>
            <a:endParaRPr lang="en-US" sz="1400" dirty="0"/>
          </a:p>
        </p:txBody>
      </p:sp>
      <p:sp>
        <p:nvSpPr>
          <p:cNvPr id="12" name="Text 9"/>
          <p:cNvSpPr/>
          <p:nvPr/>
        </p:nvSpPr>
        <p:spPr>
          <a:xfrm>
            <a:off x="2423160" y="1444752"/>
            <a:ext cx="3246120" cy="411480"/>
          </a:xfrm>
          <a:prstGeom prst="rect">
            <a:avLst/>
          </a:prstGeom>
          <a:noFill/>
          <a:ln/>
        </p:spPr>
        <p:txBody>
          <a:bodyPr wrap="square" lIns="0" tIns="0" rIns="0" bIns="0" rtlCol="0" anchor="ctr">
            <a:normAutofit/>
          </a:bodyPr>
          <a:lstStyle/>
          <a:p>
            <a:pPr indent="0" marL="0">
              <a:buNone/>
            </a:pPr>
            <a:r>
              <a:rPr lang="en-US" sz="1650" dirty="0">
                <a:solidFill>
                  <a:srgbClr val="0B1F3A"/>
                </a:solidFill>
              </a:rPr>
              <a:t>What is the main idea of Text A?</a:t>
            </a:r>
            <a:endParaRPr lang="en-US" sz="1650" dirty="0"/>
          </a:p>
        </p:txBody>
      </p:sp>
      <p:sp>
        <p:nvSpPr>
          <p:cNvPr id="13" name="Shape 10"/>
          <p:cNvSpPr/>
          <p:nvPr/>
        </p:nvSpPr>
        <p:spPr>
          <a:xfrm>
            <a:off x="6263640" y="1280160"/>
            <a:ext cx="5257800" cy="960120"/>
          </a:xfrm>
          <a:prstGeom prst="roundRect">
            <a:avLst>
              <a:gd name="adj" fmla="val 9524"/>
            </a:avLst>
          </a:prstGeom>
          <a:solidFill>
            <a:srgbClr val="E0F2FE"/>
          </a:solidFill>
          <a:ln w="12700">
            <a:solidFill>
              <a:srgbClr val="CBD5E1"/>
            </a:solidFill>
            <a:prstDash val="solid"/>
          </a:ln>
        </p:spPr>
      </p:sp>
      <p:sp>
        <p:nvSpPr>
          <p:cNvPr id="14" name="Text 11"/>
          <p:cNvSpPr/>
          <p:nvPr/>
        </p:nvSpPr>
        <p:spPr>
          <a:xfrm>
            <a:off x="6446520" y="1408176"/>
            <a:ext cx="1508760" cy="228600"/>
          </a:xfrm>
          <a:prstGeom prst="rect">
            <a:avLst/>
          </a:prstGeom>
          <a:noFill/>
          <a:ln/>
        </p:spPr>
        <p:txBody>
          <a:bodyPr wrap="square" lIns="0" tIns="0" rIns="0" bIns="0" rtlCol="0" anchor="ctr"/>
          <a:lstStyle/>
          <a:p>
            <a:pPr indent="0" marL="0">
              <a:buNone/>
            </a:pPr>
            <a:r>
              <a:rPr lang="en-US" sz="1400" b="1" dirty="0">
                <a:solidFill>
                  <a:srgbClr val="7030A0"/>
                </a:solidFill>
              </a:rPr>
              <a:t>Key details</a:t>
            </a:r>
            <a:endParaRPr lang="en-US" sz="1400" dirty="0"/>
          </a:p>
        </p:txBody>
      </p:sp>
      <p:sp>
        <p:nvSpPr>
          <p:cNvPr id="15" name="Text 12"/>
          <p:cNvSpPr/>
          <p:nvPr/>
        </p:nvSpPr>
        <p:spPr>
          <a:xfrm>
            <a:off x="8001000" y="1444752"/>
            <a:ext cx="3246120" cy="411480"/>
          </a:xfrm>
          <a:prstGeom prst="rect">
            <a:avLst/>
          </a:prstGeom>
          <a:noFill/>
          <a:ln/>
        </p:spPr>
        <p:txBody>
          <a:bodyPr wrap="square" lIns="0" tIns="0" rIns="0" bIns="0" rtlCol="0" anchor="ctr">
            <a:normAutofit/>
          </a:bodyPr>
          <a:lstStyle/>
          <a:p>
            <a:pPr indent="0" marL="0">
              <a:buNone/>
            </a:pPr>
            <a:r>
              <a:rPr lang="en-US" sz="1650" dirty="0">
                <a:solidFill>
                  <a:srgbClr val="0B1F3A"/>
                </a:solidFill>
              </a:rPr>
              <a:t>Give three details about the project.</a:t>
            </a:r>
            <a:endParaRPr lang="en-US" sz="1650" dirty="0"/>
          </a:p>
        </p:txBody>
      </p:sp>
      <p:sp>
        <p:nvSpPr>
          <p:cNvPr id="16" name="Shape 13"/>
          <p:cNvSpPr/>
          <p:nvPr/>
        </p:nvSpPr>
        <p:spPr>
          <a:xfrm>
            <a:off x="685800" y="2697480"/>
            <a:ext cx="5257800" cy="960120"/>
          </a:xfrm>
          <a:prstGeom prst="roundRect">
            <a:avLst>
              <a:gd name="adj" fmla="val 9524"/>
            </a:avLst>
          </a:prstGeom>
          <a:solidFill>
            <a:srgbClr val="FEF3C7"/>
          </a:solidFill>
          <a:ln w="12700">
            <a:solidFill>
              <a:srgbClr val="CBD5E1"/>
            </a:solidFill>
            <a:prstDash val="solid"/>
          </a:ln>
        </p:spPr>
      </p:sp>
      <p:sp>
        <p:nvSpPr>
          <p:cNvPr id="17" name="Text 14"/>
          <p:cNvSpPr/>
          <p:nvPr/>
        </p:nvSpPr>
        <p:spPr>
          <a:xfrm>
            <a:off x="868680" y="2825496"/>
            <a:ext cx="1508760" cy="228600"/>
          </a:xfrm>
          <a:prstGeom prst="rect">
            <a:avLst/>
          </a:prstGeom>
          <a:noFill/>
          <a:ln/>
        </p:spPr>
        <p:txBody>
          <a:bodyPr wrap="square" lIns="0" tIns="0" rIns="0" bIns="0" rtlCol="0" anchor="ctr"/>
          <a:lstStyle/>
          <a:p>
            <a:pPr indent="0" marL="0">
              <a:buNone/>
            </a:pPr>
            <a:r>
              <a:rPr lang="en-US" sz="1400" b="1" dirty="0">
                <a:solidFill>
                  <a:srgbClr val="7030A0"/>
                </a:solidFill>
              </a:rPr>
              <a:t>Evidence</a:t>
            </a:r>
            <a:endParaRPr lang="en-US" sz="1400" dirty="0"/>
          </a:p>
        </p:txBody>
      </p:sp>
      <p:sp>
        <p:nvSpPr>
          <p:cNvPr id="18" name="Text 15"/>
          <p:cNvSpPr/>
          <p:nvPr/>
        </p:nvSpPr>
        <p:spPr>
          <a:xfrm>
            <a:off x="2423160" y="2862072"/>
            <a:ext cx="3246120" cy="411480"/>
          </a:xfrm>
          <a:prstGeom prst="rect">
            <a:avLst/>
          </a:prstGeom>
          <a:noFill/>
          <a:ln/>
        </p:spPr>
        <p:txBody>
          <a:bodyPr wrap="square" lIns="0" tIns="0" rIns="0" bIns="0" rtlCol="0" anchor="ctr">
            <a:normAutofit/>
          </a:bodyPr>
          <a:lstStyle/>
          <a:p>
            <a:pPr indent="0" marL="0">
              <a:buNone/>
            </a:pPr>
            <a:r>
              <a:rPr lang="en-US" sz="1650" dirty="0">
                <a:solidFill>
                  <a:srgbClr val="0B1F3A"/>
                </a:solidFill>
              </a:rPr>
              <a:t>Which words show that the course is free?</a:t>
            </a:r>
            <a:endParaRPr lang="en-US" sz="1650" dirty="0"/>
          </a:p>
        </p:txBody>
      </p:sp>
      <p:sp>
        <p:nvSpPr>
          <p:cNvPr id="19" name="Shape 16"/>
          <p:cNvSpPr/>
          <p:nvPr/>
        </p:nvSpPr>
        <p:spPr>
          <a:xfrm>
            <a:off x="6263640" y="2697480"/>
            <a:ext cx="5257800" cy="960120"/>
          </a:xfrm>
          <a:prstGeom prst="roundRect">
            <a:avLst>
              <a:gd name="adj" fmla="val 9524"/>
            </a:avLst>
          </a:prstGeom>
          <a:solidFill>
            <a:srgbClr val="E0F2FE"/>
          </a:solidFill>
          <a:ln w="12700">
            <a:solidFill>
              <a:srgbClr val="CBD5E1"/>
            </a:solidFill>
            <a:prstDash val="solid"/>
          </a:ln>
        </p:spPr>
      </p:sp>
      <p:sp>
        <p:nvSpPr>
          <p:cNvPr id="20" name="Text 17"/>
          <p:cNvSpPr/>
          <p:nvPr/>
        </p:nvSpPr>
        <p:spPr>
          <a:xfrm>
            <a:off x="6446520" y="2825496"/>
            <a:ext cx="1508760" cy="228600"/>
          </a:xfrm>
          <a:prstGeom prst="rect">
            <a:avLst/>
          </a:prstGeom>
          <a:noFill/>
          <a:ln/>
        </p:spPr>
        <p:txBody>
          <a:bodyPr wrap="square" lIns="0" tIns="0" rIns="0" bIns="0" rtlCol="0" anchor="ctr"/>
          <a:lstStyle/>
          <a:p>
            <a:pPr indent="0" marL="0">
              <a:buNone/>
            </a:pPr>
            <a:r>
              <a:rPr lang="en-US" sz="1400" b="1" dirty="0">
                <a:solidFill>
                  <a:srgbClr val="7030A0"/>
                </a:solidFill>
              </a:rPr>
              <a:t>Specific information</a:t>
            </a:r>
            <a:endParaRPr lang="en-US" sz="1400" dirty="0"/>
          </a:p>
        </p:txBody>
      </p:sp>
      <p:sp>
        <p:nvSpPr>
          <p:cNvPr id="21" name="Text 18"/>
          <p:cNvSpPr/>
          <p:nvPr/>
        </p:nvSpPr>
        <p:spPr>
          <a:xfrm>
            <a:off x="8001000" y="2862072"/>
            <a:ext cx="3246120" cy="411480"/>
          </a:xfrm>
          <a:prstGeom prst="rect">
            <a:avLst/>
          </a:prstGeom>
          <a:noFill/>
          <a:ln/>
        </p:spPr>
        <p:txBody>
          <a:bodyPr wrap="square" lIns="0" tIns="0" rIns="0" bIns="0" rtlCol="0" anchor="ctr">
            <a:normAutofit/>
          </a:bodyPr>
          <a:lstStyle/>
          <a:p>
            <a:pPr indent="0" marL="0">
              <a:buNone/>
            </a:pPr>
            <a:r>
              <a:rPr lang="en-US" sz="1650" dirty="0">
                <a:solidFill>
                  <a:srgbClr val="0B1F3A"/>
                </a:solidFill>
              </a:rPr>
              <a:t>When does the event take place?</a:t>
            </a:r>
            <a:endParaRPr lang="en-US" sz="1650" dirty="0"/>
          </a:p>
        </p:txBody>
      </p:sp>
      <p:sp>
        <p:nvSpPr>
          <p:cNvPr id="22" name="Shape 19"/>
          <p:cNvSpPr/>
          <p:nvPr/>
        </p:nvSpPr>
        <p:spPr>
          <a:xfrm>
            <a:off x="685800" y="4114800"/>
            <a:ext cx="5257800" cy="960120"/>
          </a:xfrm>
          <a:prstGeom prst="roundRect">
            <a:avLst>
              <a:gd name="adj" fmla="val 9524"/>
            </a:avLst>
          </a:prstGeom>
          <a:solidFill>
            <a:srgbClr val="FEF3C7"/>
          </a:solidFill>
          <a:ln w="12700">
            <a:solidFill>
              <a:srgbClr val="CBD5E1"/>
            </a:solidFill>
            <a:prstDash val="solid"/>
          </a:ln>
        </p:spPr>
      </p:sp>
      <p:sp>
        <p:nvSpPr>
          <p:cNvPr id="23" name="Text 20"/>
          <p:cNvSpPr/>
          <p:nvPr/>
        </p:nvSpPr>
        <p:spPr>
          <a:xfrm>
            <a:off x="868680" y="4242816"/>
            <a:ext cx="1508760" cy="228600"/>
          </a:xfrm>
          <a:prstGeom prst="rect">
            <a:avLst/>
          </a:prstGeom>
          <a:noFill/>
          <a:ln/>
        </p:spPr>
        <p:txBody>
          <a:bodyPr wrap="square" lIns="0" tIns="0" rIns="0" bIns="0" rtlCol="0" anchor="ctr"/>
          <a:lstStyle/>
          <a:p>
            <a:pPr indent="0" marL="0">
              <a:buNone/>
            </a:pPr>
            <a:r>
              <a:rPr lang="en-US" sz="1400" b="1" dirty="0">
                <a:solidFill>
                  <a:srgbClr val="7030A0"/>
                </a:solidFill>
              </a:rPr>
              <a:t>Selection</a:t>
            </a:r>
            <a:endParaRPr lang="en-US" sz="1400" dirty="0"/>
          </a:p>
        </p:txBody>
      </p:sp>
      <p:sp>
        <p:nvSpPr>
          <p:cNvPr id="24" name="Text 21"/>
          <p:cNvSpPr/>
          <p:nvPr/>
        </p:nvSpPr>
        <p:spPr>
          <a:xfrm>
            <a:off x="2423160" y="4279392"/>
            <a:ext cx="3246120" cy="411480"/>
          </a:xfrm>
          <a:prstGeom prst="rect">
            <a:avLst/>
          </a:prstGeom>
          <a:noFill/>
          <a:ln/>
        </p:spPr>
        <p:txBody>
          <a:bodyPr wrap="square" lIns="0" tIns="0" rIns="0" bIns="0" rtlCol="0" anchor="ctr">
            <a:normAutofit/>
          </a:bodyPr>
          <a:lstStyle/>
          <a:p>
            <a:pPr indent="0" marL="0">
              <a:buNone/>
            </a:pPr>
            <a:r>
              <a:rPr lang="en-US" sz="1650" dirty="0">
                <a:solidFill>
                  <a:srgbClr val="0B1F3A"/>
                </a:solidFill>
              </a:rPr>
              <a:t>Which two statements are correct?</a:t>
            </a:r>
            <a:endParaRPr lang="en-US" sz="1650" dirty="0"/>
          </a:p>
        </p:txBody>
      </p:sp>
      <p:sp>
        <p:nvSpPr>
          <p:cNvPr id="25" name="Shape 22"/>
          <p:cNvSpPr/>
          <p:nvPr/>
        </p:nvSpPr>
        <p:spPr>
          <a:xfrm>
            <a:off x="6263640" y="4114800"/>
            <a:ext cx="5257800" cy="960120"/>
          </a:xfrm>
          <a:prstGeom prst="roundRect">
            <a:avLst>
              <a:gd name="adj" fmla="val 9524"/>
            </a:avLst>
          </a:prstGeom>
          <a:solidFill>
            <a:srgbClr val="E0F2FE"/>
          </a:solidFill>
          <a:ln w="12700">
            <a:solidFill>
              <a:srgbClr val="CBD5E1"/>
            </a:solidFill>
            <a:prstDash val="solid"/>
          </a:ln>
        </p:spPr>
      </p:sp>
      <p:sp>
        <p:nvSpPr>
          <p:cNvPr id="26" name="Text 23"/>
          <p:cNvSpPr/>
          <p:nvPr/>
        </p:nvSpPr>
        <p:spPr>
          <a:xfrm>
            <a:off x="6446520" y="4242816"/>
            <a:ext cx="1508760" cy="228600"/>
          </a:xfrm>
          <a:prstGeom prst="rect">
            <a:avLst/>
          </a:prstGeom>
          <a:noFill/>
          <a:ln/>
        </p:spPr>
        <p:txBody>
          <a:bodyPr wrap="square" lIns="0" tIns="0" rIns="0" bIns="0" rtlCol="0" anchor="ctr"/>
          <a:lstStyle/>
          <a:p>
            <a:pPr indent="0" marL="0">
              <a:buNone/>
            </a:pPr>
            <a:r>
              <a:rPr lang="en-US" sz="1400" b="1" dirty="0">
                <a:solidFill>
                  <a:srgbClr val="7030A0"/>
                </a:solidFill>
              </a:rPr>
              <a:t>Comparison</a:t>
            </a:r>
            <a:endParaRPr lang="en-US" sz="1400" dirty="0"/>
          </a:p>
        </p:txBody>
      </p:sp>
      <p:sp>
        <p:nvSpPr>
          <p:cNvPr id="27" name="Text 24"/>
          <p:cNvSpPr/>
          <p:nvPr/>
        </p:nvSpPr>
        <p:spPr>
          <a:xfrm>
            <a:off x="8001000" y="4279392"/>
            <a:ext cx="3246120" cy="411480"/>
          </a:xfrm>
          <a:prstGeom prst="rect">
            <a:avLst/>
          </a:prstGeom>
          <a:noFill/>
          <a:ln/>
        </p:spPr>
        <p:txBody>
          <a:bodyPr wrap="square" lIns="0" tIns="0" rIns="0" bIns="0" rtlCol="0" anchor="ctr">
            <a:normAutofit/>
          </a:bodyPr>
          <a:lstStyle/>
          <a:p>
            <a:pPr indent="0" marL="0">
              <a:buNone/>
            </a:pPr>
            <a:r>
              <a:rPr lang="en-US" sz="1650" dirty="0">
                <a:solidFill>
                  <a:srgbClr val="0B1F3A"/>
                </a:solidFill>
              </a:rPr>
              <a:t>What do Text A and Text B both say?</a:t>
            </a:r>
            <a:endParaRPr lang="en-US" sz="1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Avoid common mistakes</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These mistakes lose marks in the Reading exam.</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Text 7"/>
          <p:cNvSpPr/>
          <p:nvPr/>
        </p:nvSpPr>
        <p:spPr>
          <a:xfrm>
            <a:off x="822960" y="1325880"/>
            <a:ext cx="6309360" cy="4480560"/>
          </a:xfrm>
          <a:prstGeom prst="rect">
            <a:avLst/>
          </a:prstGeom>
          <a:noFill/>
          <a:ln/>
        </p:spPr>
        <p:txBody>
          <a:bodyPr wrap="square" lIns="635" tIns="635" rIns="635" bIns="635" rtlCol="0" anchor="ctr">
            <a:normAutofit/>
          </a:bodyPr>
          <a:lstStyle/>
          <a:p>
            <a:r>
              <a:rPr lang="en-US" sz="1950" dirty="0">
                <a:solidFill>
                  <a:srgbClr val="0B1F3A"/>
                </a:solidFill>
              </a:rPr>
              <a:t>Do not choose a tiny detail as the main point.</a:t>
            </a:r>
            <a:endParaRPr lang="en-US" sz="1950" dirty="0"/>
          </a:p>
          <a:p>
            <a:r>
              <a:rPr lang="en-US" sz="1950" dirty="0">
                <a:solidFill>
                  <a:srgbClr val="0B1F3A"/>
                </a:solidFill>
              </a:rPr>
              <a:t>Do not copy a long paragraph when the question asks for one point.</a:t>
            </a:r>
            <a:endParaRPr lang="en-US" sz="1950" dirty="0"/>
          </a:p>
          <a:p>
            <a:r>
              <a:rPr lang="en-US" sz="1950" dirty="0">
                <a:solidFill>
                  <a:srgbClr val="0B1F3A"/>
                </a:solidFill>
              </a:rPr>
              <a:t>Do not answer from your own opinion or general knowledge.</a:t>
            </a:r>
            <a:endParaRPr lang="en-US" sz="1950" dirty="0"/>
          </a:p>
          <a:p>
            <a:r>
              <a:rPr lang="en-US" sz="1950" dirty="0">
                <a:solidFill>
                  <a:srgbClr val="0B1F3A"/>
                </a:solidFill>
              </a:rPr>
              <a:t>Do not miss numbers, dates or places when the question asks for specific details.</a:t>
            </a:r>
            <a:endParaRPr lang="en-US" sz="1950" dirty="0"/>
          </a:p>
          <a:p>
            <a:r>
              <a:rPr lang="en-US" sz="1950" dirty="0">
                <a:solidFill>
                  <a:srgbClr val="0B1F3A"/>
                </a:solidFill>
              </a:rPr>
              <a:t>Do not use evidence from the wrong text.</a:t>
            </a:r>
            <a:endParaRPr lang="en-US" sz="1950" dirty="0"/>
          </a:p>
        </p:txBody>
      </p:sp>
      <p:sp>
        <p:nvSpPr>
          <p:cNvPr id="11" name="Shape 8"/>
          <p:cNvSpPr/>
          <p:nvPr/>
        </p:nvSpPr>
        <p:spPr>
          <a:xfrm>
            <a:off x="7589520" y="1508760"/>
            <a:ext cx="3566160" cy="3383280"/>
          </a:xfrm>
          <a:prstGeom prst="roundRect">
            <a:avLst>
              <a:gd name="adj" fmla="val 3243"/>
            </a:avLst>
          </a:prstGeom>
          <a:solidFill>
            <a:srgbClr val="FCE7F3"/>
          </a:solidFill>
          <a:ln w="12700">
            <a:solidFill>
              <a:srgbClr val="CBD5E1">
                <a:alpha val="80000"/>
              </a:srgbClr>
            </a:solidFill>
            <a:prstDash val="solid"/>
          </a:ln>
        </p:spPr>
      </p:sp>
      <p:sp>
        <p:nvSpPr>
          <p:cNvPr id="12" name="Shape 9"/>
          <p:cNvSpPr/>
          <p:nvPr/>
        </p:nvSpPr>
        <p:spPr>
          <a:xfrm>
            <a:off x="7589520" y="1508760"/>
            <a:ext cx="109728" cy="3383280"/>
          </a:xfrm>
          <a:prstGeom prst="rect">
            <a:avLst/>
          </a:prstGeom>
          <a:solidFill>
            <a:srgbClr val="EC4899"/>
          </a:solidFill>
          <a:ln w="12700">
            <a:solidFill>
              <a:srgbClr val="EC4899"/>
            </a:solidFill>
            <a:prstDash val="solid"/>
          </a:ln>
        </p:spPr>
      </p:sp>
      <p:sp>
        <p:nvSpPr>
          <p:cNvPr id="13" name="Text 10"/>
          <p:cNvSpPr/>
          <p:nvPr/>
        </p:nvSpPr>
        <p:spPr>
          <a:xfrm>
            <a:off x="7818120" y="1673352"/>
            <a:ext cx="3154680" cy="256032"/>
          </a:xfrm>
          <a:prstGeom prst="rect">
            <a:avLst/>
          </a:prstGeom>
          <a:noFill/>
          <a:ln/>
        </p:spPr>
        <p:txBody>
          <a:bodyPr wrap="square" lIns="0" tIns="0" rIns="0" bIns="0" rtlCol="0" anchor="ctr"/>
          <a:lstStyle/>
          <a:p>
            <a:pPr indent="0" marL="0">
              <a:buNone/>
            </a:pPr>
            <a:r>
              <a:rPr lang="en-US" sz="1800" b="1" dirty="0">
                <a:solidFill>
                  <a:srgbClr val="7030A0"/>
                </a:solidFill>
              </a:rPr>
              <a:t>Best exam habit</a:t>
            </a:r>
            <a:endParaRPr lang="en-US" sz="1800" dirty="0"/>
          </a:p>
        </p:txBody>
      </p:sp>
      <p:sp>
        <p:nvSpPr>
          <p:cNvPr id="14" name="Text 11"/>
          <p:cNvSpPr/>
          <p:nvPr/>
        </p:nvSpPr>
        <p:spPr>
          <a:xfrm>
            <a:off x="7818120" y="2039112"/>
            <a:ext cx="3154680" cy="272491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Every answer should pass the “prove it” test:</a:t>
            </a:r>
            <a:endParaRPr lang="en-US" sz="1550" dirty="0"/>
          </a:p>
          <a:p>
            <a:pPr indent="0" marL="0">
              <a:buNone/>
            </a:pPr>
            <a:endParaRPr lang="en-US" sz="1550" dirty="0"/>
          </a:p>
          <a:p>
            <a:pPr indent="0" marL="0">
              <a:buNone/>
            </a:pPr>
            <a:r>
              <a:rPr lang="en-US" sz="1550" dirty="0">
                <a:solidFill>
                  <a:srgbClr val="0B1F3A"/>
                </a:solidFill>
              </a:rPr>
              <a:t>Can I point to the words in the text that support my answer?</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Guided practice: job fair text</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Read and answer with a partner.</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685800" y="1234440"/>
            <a:ext cx="5669280" cy="4526280"/>
          </a:xfrm>
          <a:prstGeom prst="roundRect">
            <a:avLst>
              <a:gd name="adj" fmla="val 2020"/>
            </a:avLst>
          </a:prstGeom>
          <a:solidFill>
            <a:srgbClr val="FFFFFF"/>
          </a:solidFill>
          <a:ln w="12700">
            <a:solidFill>
              <a:srgbClr val="CBD5E1">
                <a:alpha val="70000"/>
              </a:srgbClr>
            </a:solidFill>
            <a:prstDash val="solid"/>
          </a:ln>
        </p:spPr>
      </p:sp>
      <p:sp>
        <p:nvSpPr>
          <p:cNvPr id="11" name="Text 8"/>
          <p:cNvSpPr/>
          <p:nvPr/>
        </p:nvSpPr>
        <p:spPr>
          <a:xfrm>
            <a:off x="822960" y="1371600"/>
            <a:ext cx="5394960" cy="4251960"/>
          </a:xfrm>
          <a:prstGeom prst="rect">
            <a:avLst/>
          </a:prstGeom>
          <a:noFill/>
          <a:ln/>
        </p:spPr>
        <p:txBody>
          <a:bodyPr wrap="square" lIns="635" tIns="635" rIns="635" bIns="635" rtlCol="0" anchor="ctr">
            <a:normAutofit/>
          </a:bodyPr>
          <a:lstStyle/>
          <a:p>
            <a:pPr indent="0" marL="0">
              <a:buNone/>
            </a:pPr>
            <a:r>
              <a:rPr lang="en-US" sz="1850" dirty="0">
                <a:solidFill>
                  <a:srgbClr val="0B1F3A"/>
                </a:solidFill>
              </a:rPr>
              <a:t>The college is holding a job fair on Wednesday from 11:00 am to 3:00 pm. Local employers will explain current vacancies and answer questions. Learners can bring their CVs for advice, and a careers adviser will run short workshops about interviews. The event is free, but learners must book a place online before Monday.</a:t>
            </a:r>
            <a:endParaRPr lang="en-US" sz="1850" dirty="0"/>
          </a:p>
        </p:txBody>
      </p:sp>
      <p:sp>
        <p:nvSpPr>
          <p:cNvPr id="12" name="Shape 9"/>
          <p:cNvSpPr/>
          <p:nvPr/>
        </p:nvSpPr>
        <p:spPr>
          <a:xfrm>
            <a:off x="6720840" y="1234440"/>
            <a:ext cx="4526280" cy="4526280"/>
          </a:xfrm>
          <a:prstGeom prst="roundRect">
            <a:avLst>
              <a:gd name="adj" fmla="val 2424"/>
            </a:avLst>
          </a:prstGeom>
          <a:solidFill>
            <a:srgbClr val="E0F2FE"/>
          </a:solidFill>
          <a:ln w="12700">
            <a:solidFill>
              <a:srgbClr val="CBD5E1">
                <a:alpha val="80000"/>
              </a:srgbClr>
            </a:solidFill>
            <a:prstDash val="solid"/>
          </a:ln>
        </p:spPr>
      </p:sp>
      <p:sp>
        <p:nvSpPr>
          <p:cNvPr id="13" name="Shape 10"/>
          <p:cNvSpPr/>
          <p:nvPr/>
        </p:nvSpPr>
        <p:spPr>
          <a:xfrm>
            <a:off x="6720840" y="1234440"/>
            <a:ext cx="109728" cy="4526280"/>
          </a:xfrm>
          <a:prstGeom prst="rect">
            <a:avLst/>
          </a:prstGeom>
          <a:solidFill>
            <a:srgbClr val="1F77B4"/>
          </a:solidFill>
          <a:ln w="12700">
            <a:solidFill>
              <a:srgbClr val="1F77B4"/>
            </a:solidFill>
            <a:prstDash val="solid"/>
          </a:ln>
        </p:spPr>
      </p:sp>
      <p:sp>
        <p:nvSpPr>
          <p:cNvPr id="14" name="Text 11"/>
          <p:cNvSpPr/>
          <p:nvPr/>
        </p:nvSpPr>
        <p:spPr>
          <a:xfrm>
            <a:off x="6949440" y="1399032"/>
            <a:ext cx="4114800" cy="256032"/>
          </a:xfrm>
          <a:prstGeom prst="rect">
            <a:avLst/>
          </a:prstGeom>
          <a:noFill/>
          <a:ln/>
        </p:spPr>
        <p:txBody>
          <a:bodyPr wrap="square" lIns="0" tIns="0" rIns="0" bIns="0" rtlCol="0" anchor="ctr"/>
          <a:lstStyle/>
          <a:p>
            <a:pPr indent="0" marL="0">
              <a:buNone/>
            </a:pPr>
            <a:r>
              <a:rPr lang="en-US" sz="1800" b="1" dirty="0">
                <a:solidFill>
                  <a:srgbClr val="7030A0"/>
                </a:solidFill>
              </a:rPr>
              <a:t>Questions</a:t>
            </a:r>
            <a:endParaRPr lang="en-US" sz="1800" dirty="0"/>
          </a:p>
        </p:txBody>
      </p:sp>
      <p:sp>
        <p:nvSpPr>
          <p:cNvPr id="15" name="Text 12"/>
          <p:cNvSpPr/>
          <p:nvPr/>
        </p:nvSpPr>
        <p:spPr>
          <a:xfrm>
            <a:off x="6949440" y="1764792"/>
            <a:ext cx="4114800" cy="386791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1. What is the main point of this text?</a:t>
            </a:r>
            <a:endParaRPr lang="en-US" sz="1550" dirty="0"/>
          </a:p>
          <a:p>
            <a:pPr indent="0" marL="0">
              <a:buNone/>
            </a:pPr>
            <a:endParaRPr lang="en-US" sz="1550" dirty="0"/>
          </a:p>
          <a:p>
            <a:pPr indent="0" marL="0">
              <a:buNone/>
            </a:pPr>
            <a:r>
              <a:rPr lang="en-US" sz="1550" dirty="0">
                <a:solidFill>
                  <a:srgbClr val="0B1F3A"/>
                </a:solidFill>
              </a:rPr>
              <a:t>2. Give two key details about the job fair.</a:t>
            </a:r>
            <a:endParaRPr lang="en-US" sz="1550" dirty="0"/>
          </a:p>
          <a:p>
            <a:pPr indent="0" marL="0">
              <a:buNone/>
            </a:pPr>
            <a:endParaRPr lang="en-US" sz="1550" dirty="0"/>
          </a:p>
          <a:p>
            <a:pPr indent="0" marL="0">
              <a:buNone/>
            </a:pPr>
            <a:r>
              <a:rPr lang="en-US" sz="1550" dirty="0">
                <a:solidFill>
                  <a:srgbClr val="0B1F3A"/>
                </a:solidFill>
              </a:rPr>
              <a:t>3. Which detail shows that learners need to take action before the event?</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Answer check: job fair text</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A clear answer uses only the information needed.</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731520" y="1325880"/>
            <a:ext cx="10698480" cy="1188720"/>
          </a:xfrm>
          <a:prstGeom prst="roundRect">
            <a:avLst>
              <a:gd name="adj" fmla="val 9231"/>
            </a:avLst>
          </a:prstGeom>
          <a:solidFill>
            <a:srgbClr val="F3E8FF"/>
          </a:solidFill>
          <a:ln w="12700">
            <a:solidFill>
              <a:srgbClr val="CBD5E1">
                <a:alpha val="80000"/>
              </a:srgbClr>
            </a:solidFill>
            <a:prstDash val="solid"/>
          </a:ln>
        </p:spPr>
      </p:sp>
      <p:sp>
        <p:nvSpPr>
          <p:cNvPr id="11" name="Shape 8"/>
          <p:cNvSpPr/>
          <p:nvPr/>
        </p:nvSpPr>
        <p:spPr>
          <a:xfrm>
            <a:off x="731520" y="1325880"/>
            <a:ext cx="109728" cy="1188720"/>
          </a:xfrm>
          <a:prstGeom prst="rect">
            <a:avLst/>
          </a:prstGeom>
          <a:solidFill>
            <a:srgbClr val="7030A0"/>
          </a:solidFill>
          <a:ln w="12700">
            <a:solidFill>
              <a:srgbClr val="7030A0"/>
            </a:solidFill>
            <a:prstDash val="solid"/>
          </a:ln>
        </p:spPr>
      </p:sp>
      <p:sp>
        <p:nvSpPr>
          <p:cNvPr id="12" name="Text 9"/>
          <p:cNvSpPr/>
          <p:nvPr/>
        </p:nvSpPr>
        <p:spPr>
          <a:xfrm>
            <a:off x="960120" y="1490472"/>
            <a:ext cx="10287000" cy="256032"/>
          </a:xfrm>
          <a:prstGeom prst="rect">
            <a:avLst/>
          </a:prstGeom>
          <a:noFill/>
          <a:ln/>
        </p:spPr>
        <p:txBody>
          <a:bodyPr wrap="square" lIns="0" tIns="0" rIns="0" bIns="0" rtlCol="0" anchor="ctr"/>
          <a:lstStyle/>
          <a:p>
            <a:pPr indent="0" marL="0">
              <a:buNone/>
            </a:pPr>
            <a:r>
              <a:rPr lang="en-US" sz="1800" b="1" dirty="0">
                <a:solidFill>
                  <a:srgbClr val="7030A0"/>
                </a:solidFill>
              </a:rPr>
              <a:t>1. Main point</a:t>
            </a:r>
            <a:endParaRPr lang="en-US" sz="1800" dirty="0"/>
          </a:p>
        </p:txBody>
      </p:sp>
      <p:sp>
        <p:nvSpPr>
          <p:cNvPr id="13" name="Text 10"/>
          <p:cNvSpPr/>
          <p:nvPr/>
        </p:nvSpPr>
        <p:spPr>
          <a:xfrm>
            <a:off x="960120" y="1856232"/>
            <a:ext cx="10287000" cy="53035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The college is inviting learners to a free job fair where they can meet employers and get careers support.</a:t>
            </a:r>
            <a:endParaRPr lang="en-US" sz="1550" dirty="0"/>
          </a:p>
        </p:txBody>
      </p:sp>
      <p:sp>
        <p:nvSpPr>
          <p:cNvPr id="14" name="Shape 11"/>
          <p:cNvSpPr/>
          <p:nvPr/>
        </p:nvSpPr>
        <p:spPr>
          <a:xfrm>
            <a:off x="731520" y="2743200"/>
            <a:ext cx="10698480" cy="1280160"/>
          </a:xfrm>
          <a:prstGeom prst="roundRect">
            <a:avLst>
              <a:gd name="adj" fmla="val 8571"/>
            </a:avLst>
          </a:prstGeom>
          <a:solidFill>
            <a:srgbClr val="DCFCE7"/>
          </a:solidFill>
          <a:ln w="12700">
            <a:solidFill>
              <a:srgbClr val="CBD5E1">
                <a:alpha val="80000"/>
              </a:srgbClr>
            </a:solidFill>
            <a:prstDash val="solid"/>
          </a:ln>
        </p:spPr>
      </p:sp>
      <p:sp>
        <p:nvSpPr>
          <p:cNvPr id="15" name="Shape 12"/>
          <p:cNvSpPr/>
          <p:nvPr/>
        </p:nvSpPr>
        <p:spPr>
          <a:xfrm>
            <a:off x="731520" y="2743200"/>
            <a:ext cx="109728" cy="1280160"/>
          </a:xfrm>
          <a:prstGeom prst="rect">
            <a:avLst/>
          </a:prstGeom>
          <a:solidFill>
            <a:srgbClr val="2E7D32"/>
          </a:solidFill>
          <a:ln w="12700">
            <a:solidFill>
              <a:srgbClr val="2E7D32"/>
            </a:solidFill>
            <a:prstDash val="solid"/>
          </a:ln>
        </p:spPr>
      </p:sp>
      <p:sp>
        <p:nvSpPr>
          <p:cNvPr id="16" name="Text 13"/>
          <p:cNvSpPr/>
          <p:nvPr/>
        </p:nvSpPr>
        <p:spPr>
          <a:xfrm>
            <a:off x="960120" y="2907792"/>
            <a:ext cx="10287000" cy="256032"/>
          </a:xfrm>
          <a:prstGeom prst="rect">
            <a:avLst/>
          </a:prstGeom>
          <a:noFill/>
          <a:ln/>
        </p:spPr>
        <p:txBody>
          <a:bodyPr wrap="square" lIns="0" tIns="0" rIns="0" bIns="0" rtlCol="0" anchor="ctr"/>
          <a:lstStyle/>
          <a:p>
            <a:pPr indent="0" marL="0">
              <a:buNone/>
            </a:pPr>
            <a:r>
              <a:rPr lang="en-US" sz="1800" b="1" dirty="0">
                <a:solidFill>
                  <a:srgbClr val="7030A0"/>
                </a:solidFill>
              </a:rPr>
              <a:t>2. Two key details</a:t>
            </a:r>
            <a:endParaRPr lang="en-US" sz="1800" dirty="0"/>
          </a:p>
        </p:txBody>
      </p:sp>
      <p:sp>
        <p:nvSpPr>
          <p:cNvPr id="17" name="Text 14"/>
          <p:cNvSpPr/>
          <p:nvPr/>
        </p:nvSpPr>
        <p:spPr>
          <a:xfrm>
            <a:off x="960120" y="3273552"/>
            <a:ext cx="10287000" cy="62179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It is on Wednesday from 11:00 am to 3:00 pm. Learners can bring their CVs for advice. / Employers will explain vacancies. / Workshops will help with interviews.</a:t>
            </a:r>
            <a:endParaRPr lang="en-US" sz="1550" dirty="0"/>
          </a:p>
        </p:txBody>
      </p:sp>
      <p:sp>
        <p:nvSpPr>
          <p:cNvPr id="18" name="Shape 15"/>
          <p:cNvSpPr/>
          <p:nvPr/>
        </p:nvSpPr>
        <p:spPr>
          <a:xfrm>
            <a:off x="731520" y="4343400"/>
            <a:ext cx="10698480" cy="1051560"/>
          </a:xfrm>
          <a:prstGeom prst="roundRect">
            <a:avLst>
              <a:gd name="adj" fmla="val 10435"/>
            </a:avLst>
          </a:prstGeom>
          <a:solidFill>
            <a:srgbClr val="FEF3C7"/>
          </a:solidFill>
          <a:ln w="12700">
            <a:solidFill>
              <a:srgbClr val="CBD5E1">
                <a:alpha val="80000"/>
              </a:srgbClr>
            </a:solidFill>
            <a:prstDash val="solid"/>
          </a:ln>
        </p:spPr>
      </p:sp>
      <p:sp>
        <p:nvSpPr>
          <p:cNvPr id="19" name="Shape 16"/>
          <p:cNvSpPr/>
          <p:nvPr/>
        </p:nvSpPr>
        <p:spPr>
          <a:xfrm>
            <a:off x="731520" y="4343400"/>
            <a:ext cx="109728" cy="1051560"/>
          </a:xfrm>
          <a:prstGeom prst="rect">
            <a:avLst/>
          </a:prstGeom>
          <a:solidFill>
            <a:srgbClr val="F59E0B"/>
          </a:solidFill>
          <a:ln w="12700">
            <a:solidFill>
              <a:srgbClr val="F59E0B"/>
            </a:solidFill>
            <a:prstDash val="solid"/>
          </a:ln>
        </p:spPr>
      </p:sp>
      <p:sp>
        <p:nvSpPr>
          <p:cNvPr id="20" name="Text 17"/>
          <p:cNvSpPr/>
          <p:nvPr/>
        </p:nvSpPr>
        <p:spPr>
          <a:xfrm>
            <a:off x="960120" y="4507992"/>
            <a:ext cx="10287000" cy="256032"/>
          </a:xfrm>
          <a:prstGeom prst="rect">
            <a:avLst/>
          </a:prstGeom>
          <a:noFill/>
          <a:ln/>
        </p:spPr>
        <p:txBody>
          <a:bodyPr wrap="square" lIns="0" tIns="0" rIns="0" bIns="0" rtlCol="0" anchor="ctr"/>
          <a:lstStyle/>
          <a:p>
            <a:pPr indent="0" marL="0">
              <a:buNone/>
            </a:pPr>
            <a:r>
              <a:rPr lang="en-US" sz="1800" b="1" dirty="0">
                <a:solidFill>
                  <a:srgbClr val="7030A0"/>
                </a:solidFill>
              </a:rPr>
              <a:t>3. Action before the event</a:t>
            </a:r>
            <a:endParaRPr lang="en-US" sz="1800" dirty="0"/>
          </a:p>
        </p:txBody>
      </p:sp>
      <p:sp>
        <p:nvSpPr>
          <p:cNvPr id="21" name="Text 18"/>
          <p:cNvSpPr/>
          <p:nvPr/>
        </p:nvSpPr>
        <p:spPr>
          <a:xfrm>
            <a:off x="960120" y="4873752"/>
            <a:ext cx="10287000" cy="393192"/>
          </a:xfrm>
          <a:prstGeom prst="rect">
            <a:avLst/>
          </a:prstGeom>
          <a:noFill/>
          <a:ln/>
        </p:spPr>
        <p:txBody>
          <a:bodyPr wrap="square" lIns="508" tIns="508" rIns="508" bIns="508" rtlCol="0" anchor="t">
            <a:normAutofit/>
          </a:bodyPr>
          <a:lstStyle/>
          <a:p>
            <a:pPr indent="0" marL="0">
              <a:buNone/>
            </a:pPr>
            <a:r>
              <a:rPr lang="en-US" sz="1550" dirty="0">
                <a:solidFill>
                  <a:srgbClr val="0B1F3A"/>
                </a:solidFill>
              </a:rPr>
              <a:t>Learners must book a place online before Monday.</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Independent exam-style practice</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Read the worksheet text and answer in full or short answers as required.</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914400" y="1325880"/>
            <a:ext cx="10332720" cy="4206240"/>
          </a:xfrm>
          <a:prstGeom prst="roundRect">
            <a:avLst>
              <a:gd name="adj" fmla="val 3913"/>
            </a:avLst>
          </a:prstGeom>
          <a:solidFill>
            <a:srgbClr val="FFFFFF"/>
          </a:solidFill>
          <a:ln w="12700">
            <a:solidFill>
              <a:srgbClr val="CBD5E1"/>
            </a:solidFill>
            <a:prstDash val="solid"/>
          </a:ln>
        </p:spPr>
      </p:sp>
      <p:sp>
        <p:nvSpPr>
          <p:cNvPr id="11" name="Text 8"/>
          <p:cNvSpPr/>
          <p:nvPr/>
        </p:nvSpPr>
        <p:spPr>
          <a:xfrm>
            <a:off x="1280160" y="1737360"/>
            <a:ext cx="2743200" cy="320040"/>
          </a:xfrm>
          <a:prstGeom prst="rect">
            <a:avLst/>
          </a:prstGeom>
          <a:noFill/>
          <a:ln/>
        </p:spPr>
        <p:txBody>
          <a:bodyPr wrap="square" lIns="0" tIns="0" rIns="0" bIns="0" rtlCol="0" anchor="ctr"/>
          <a:lstStyle/>
          <a:p>
            <a:pPr indent="0" marL="0">
              <a:buNone/>
            </a:pPr>
            <a:r>
              <a:rPr lang="en-US" sz="2600" b="1" dirty="0">
                <a:solidFill>
                  <a:srgbClr val="7030A0"/>
                </a:solidFill>
              </a:rPr>
              <a:t>Your task</a:t>
            </a:r>
            <a:endParaRPr lang="en-US" sz="2600" dirty="0"/>
          </a:p>
        </p:txBody>
      </p:sp>
      <p:sp>
        <p:nvSpPr>
          <p:cNvPr id="12" name="Text 9"/>
          <p:cNvSpPr/>
          <p:nvPr/>
        </p:nvSpPr>
        <p:spPr>
          <a:xfrm>
            <a:off x="1325880" y="2331720"/>
            <a:ext cx="9555480" cy="2651760"/>
          </a:xfrm>
          <a:prstGeom prst="rect">
            <a:avLst/>
          </a:prstGeom>
          <a:noFill/>
          <a:ln/>
        </p:spPr>
        <p:txBody>
          <a:bodyPr wrap="square" lIns="635" tIns="635" rIns="635" bIns="635" rtlCol="0" anchor="ctr">
            <a:normAutofit/>
          </a:bodyPr>
          <a:lstStyle/>
          <a:p>
            <a:r>
              <a:rPr lang="en-US" sz="2100" dirty="0">
                <a:solidFill>
                  <a:srgbClr val="0B1F3A"/>
                </a:solidFill>
              </a:rPr>
              <a:t>Underline the keywords in each question.</a:t>
            </a:r>
            <a:endParaRPr lang="en-US" sz="2100" dirty="0"/>
          </a:p>
          <a:p>
            <a:r>
              <a:rPr lang="en-US" sz="2100" dirty="0">
                <a:solidFill>
                  <a:srgbClr val="0B1F3A"/>
                </a:solidFill>
              </a:rPr>
              <a:t>Skim the text first to understand the main idea.</a:t>
            </a:r>
            <a:endParaRPr lang="en-US" sz="2100" dirty="0"/>
          </a:p>
          <a:p>
            <a:r>
              <a:rPr lang="en-US" sz="2100" dirty="0">
                <a:solidFill>
                  <a:srgbClr val="0B1F3A"/>
                </a:solidFill>
              </a:rPr>
              <a:t>Scan for names, times, places, numbers and reasons.</a:t>
            </a:r>
            <a:endParaRPr lang="en-US" sz="2100" dirty="0"/>
          </a:p>
          <a:p>
            <a:r>
              <a:rPr lang="en-US" sz="2100" dirty="0">
                <a:solidFill>
                  <a:srgbClr val="0B1F3A"/>
                </a:solidFill>
              </a:rPr>
              <a:t>Write short answers unless the question asks for a sentence.</a:t>
            </a:r>
            <a:endParaRPr lang="en-US" sz="2100" dirty="0"/>
          </a:p>
          <a:p>
            <a:r>
              <a:rPr lang="en-US" sz="2100" dirty="0">
                <a:solidFill>
                  <a:srgbClr val="0B1F3A"/>
                </a:solidFill>
              </a:rPr>
              <a:t>Check every answer against the text before you finish.</a:t>
            </a:r>
            <a:endParaRPr lang="en-US" sz="2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4F6"/>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3F4F6"/>
          </a:solidFill>
          <a:ln w="12700">
            <a:solidFill>
              <a:srgbClr val="F3F4F6"/>
            </a:solidFill>
            <a:prstDash val="solid"/>
          </a:ln>
        </p:spPr>
      </p:sp>
      <p:sp>
        <p:nvSpPr>
          <p:cNvPr id="3" name="Shape 1"/>
          <p:cNvSpPr/>
          <p:nvPr/>
        </p:nvSpPr>
        <p:spPr>
          <a:xfrm>
            <a:off x="320040" y="201168"/>
            <a:ext cx="11539728" cy="822960"/>
          </a:xfrm>
          <a:prstGeom prst="rect">
            <a:avLst>
              <a:gd name="adj" fmla="val 16667"/>
            </a:avLst>
          </a:prstGeom>
          <a:solidFill>
            <a:srgbClr val="FFFFFF"/>
          </a:solidFill>
          <a:ln w="12700">
            <a:solidFill>
              <a:srgbClr val="D8B4FE">
                <a:alpha val="70000"/>
              </a:srgbClr>
            </a:solidFill>
            <a:prstDash val="solid"/>
          </a:ln>
        </p:spPr>
      </p:sp>
      <p:sp>
        <p:nvSpPr>
          <p:cNvPr id="4" name="Text 2"/>
          <p:cNvSpPr/>
          <p:nvPr/>
        </p:nvSpPr>
        <p:spPr>
          <a:xfrm>
            <a:off x="530352" y="338328"/>
            <a:ext cx="8869680" cy="320040"/>
          </a:xfrm>
          <a:prstGeom prst="rect">
            <a:avLst/>
          </a:prstGeom>
          <a:noFill/>
          <a:ln/>
        </p:spPr>
        <p:txBody>
          <a:bodyPr wrap="square" lIns="0" tIns="0" rIns="0" bIns="0" rtlCol="0" anchor="ctr"/>
          <a:lstStyle/>
          <a:p>
            <a:pPr indent="0" marL="0">
              <a:buNone/>
            </a:pPr>
            <a:r>
              <a:rPr lang="en-US" sz="2600" b="1" dirty="0">
                <a:solidFill>
                  <a:srgbClr val="7030A0"/>
                </a:solidFill>
                <a:latin typeface="Aptos Display" pitchFamily="34" charset="0"/>
                <a:ea typeface="Aptos Display" pitchFamily="34" charset="-122"/>
                <a:cs typeface="Aptos Display" pitchFamily="34" charset="-120"/>
              </a:rPr>
              <a:t>Plenary: 5-question self-check</a:t>
            </a:r>
            <a:endParaRPr lang="en-US" sz="2600" dirty="0"/>
          </a:p>
        </p:txBody>
      </p:sp>
      <p:sp>
        <p:nvSpPr>
          <p:cNvPr id="5" name="Text 3"/>
          <p:cNvSpPr/>
          <p:nvPr/>
        </p:nvSpPr>
        <p:spPr>
          <a:xfrm>
            <a:off x="548640" y="694944"/>
            <a:ext cx="8458200" cy="210312"/>
          </a:xfrm>
          <a:prstGeom prst="rect">
            <a:avLst/>
          </a:prstGeom>
          <a:noFill/>
          <a:ln/>
        </p:spPr>
        <p:txBody>
          <a:bodyPr wrap="square" lIns="0" tIns="0" rIns="0" bIns="0" rtlCol="0" anchor="ctr"/>
          <a:lstStyle/>
          <a:p>
            <a:pPr indent="0" marL="0">
              <a:buNone/>
            </a:pPr>
            <a:r>
              <a:rPr lang="en-US" sz="1150" dirty="0">
                <a:solidFill>
                  <a:srgbClr val="475569"/>
                </a:solidFill>
                <a:latin typeface="Aptos" pitchFamily="34" charset="0"/>
                <a:ea typeface="Aptos" pitchFamily="34" charset="-122"/>
                <a:cs typeface="Aptos" pitchFamily="34" charset="-120"/>
              </a:rPr>
              <a:t>Learners answer these before leaving.</a:t>
            </a:r>
            <a:endParaRPr lang="en-US" sz="1150" dirty="0"/>
          </a:p>
        </p:txBody>
      </p:sp>
      <p:pic>
        <p:nvPicPr>
          <p:cNvPr id="6" name="Image 0" descr="/mnt/data/template_extract_esol/ppt/media/image1.png">    </p:cNvPr>
          <p:cNvPicPr>
            <a:picLocks noChangeAspect="1"/>
          </p:cNvPicPr>
          <p:nvPr/>
        </p:nvPicPr>
        <p:blipFill>
          <a:blip r:embed="rId1"/>
          <a:stretch>
            <a:fillRect/>
          </a:stretch>
        </p:blipFill>
        <p:spPr>
          <a:xfrm>
            <a:off x="10927080" y="256032"/>
            <a:ext cx="566928" cy="493776"/>
          </a:xfrm>
          <a:prstGeom prst="rect">
            <a:avLst/>
          </a:prstGeom>
        </p:spPr>
      </p:pic>
      <p:sp>
        <p:nvSpPr>
          <p:cNvPr id="7" name="Shape 4"/>
          <p:cNvSpPr/>
          <p:nvPr/>
        </p:nvSpPr>
        <p:spPr>
          <a:xfrm>
            <a:off x="457200" y="6556248"/>
            <a:ext cx="11247120" cy="0"/>
          </a:xfrm>
          <a:prstGeom prst="line">
            <a:avLst/>
          </a:prstGeom>
          <a:noFill/>
          <a:ln w="12700">
            <a:solidFill>
              <a:srgbClr val="DDD6FE"/>
            </a:solidFill>
            <a:prstDash val="solid"/>
          </a:ln>
        </p:spPr>
      </p:sp>
      <p:sp>
        <p:nvSpPr>
          <p:cNvPr id="8" name="Text 5"/>
          <p:cNvSpPr/>
          <p:nvPr/>
        </p:nvSpPr>
        <p:spPr>
          <a:xfrm>
            <a:off x="502920" y="6611112"/>
            <a:ext cx="8412480" cy="164592"/>
          </a:xfrm>
          <a:prstGeom prst="rect">
            <a:avLst/>
          </a:prstGeom>
          <a:noFill/>
          <a:ln/>
        </p:spPr>
        <p:txBody>
          <a:bodyPr wrap="square" lIns="0" tIns="0" rIns="0" bIns="0" rtlCol="0" anchor="ctr"/>
          <a:lstStyle/>
          <a:p>
            <a:pPr indent="0" marL="0">
              <a:buNone/>
            </a:pPr>
            <a:r>
              <a:rPr lang="en-US" sz="850" dirty="0">
                <a:solidFill>
                  <a:srgbClr val="475569"/>
                </a:solidFill>
              </a:rPr>
              <a:t>Functional Skills English Level 1 Reading | Main Points, Ideas &amp; Key Details</a:t>
            </a:r>
            <a:endParaRPr lang="en-US" sz="850" dirty="0"/>
          </a:p>
        </p:txBody>
      </p:sp>
      <p:sp>
        <p:nvSpPr>
          <p:cNvPr id="9" name="Text 6"/>
          <p:cNvSpPr/>
          <p:nvPr/>
        </p:nvSpPr>
        <p:spPr>
          <a:xfrm>
            <a:off x="10881360" y="6611112"/>
            <a:ext cx="777240" cy="164592"/>
          </a:xfrm>
          <a:prstGeom prst="rect">
            <a:avLst/>
          </a:prstGeom>
          <a:noFill/>
          <a:ln/>
        </p:spPr>
        <p:txBody>
          <a:bodyPr wrap="square" lIns="0" tIns="0" rIns="0" bIns="0" rtlCol="0" anchor="ctr"/>
          <a:lstStyle/>
          <a:p>
            <a:pPr algn="r" indent="0" marL="0">
              <a:buNone/>
            </a:pPr>
            <a:r>
              <a:rPr lang="en-US" sz="850" dirty="0">
                <a:solidFill>
                  <a:srgbClr val="475569"/>
                </a:solidFill>
              </a:rPr>
              <a:t>ESOLish</a:t>
            </a:r>
            <a:endParaRPr lang="en-US" sz="850" dirty="0"/>
          </a:p>
        </p:txBody>
      </p:sp>
      <p:sp>
        <p:nvSpPr>
          <p:cNvPr id="10" name="Shape 7"/>
          <p:cNvSpPr/>
          <p:nvPr/>
        </p:nvSpPr>
        <p:spPr>
          <a:xfrm>
            <a:off x="1005840" y="1234440"/>
            <a:ext cx="10058400" cy="594360"/>
          </a:xfrm>
          <a:prstGeom prst="roundRect">
            <a:avLst>
              <a:gd name="adj" fmla="val 15385"/>
            </a:avLst>
          </a:prstGeom>
          <a:solidFill>
            <a:srgbClr val="DCFCE7"/>
          </a:solidFill>
          <a:ln w="12700">
            <a:solidFill>
              <a:srgbClr val="CBD5E1"/>
            </a:solidFill>
            <a:prstDash val="solid"/>
          </a:ln>
        </p:spPr>
      </p:sp>
      <p:sp>
        <p:nvSpPr>
          <p:cNvPr id="11" name="Text 8"/>
          <p:cNvSpPr/>
          <p:nvPr/>
        </p:nvSpPr>
        <p:spPr>
          <a:xfrm>
            <a:off x="1234440" y="1399032"/>
            <a:ext cx="9509760" cy="201168"/>
          </a:xfrm>
          <a:prstGeom prst="rect">
            <a:avLst/>
          </a:prstGeom>
          <a:noFill/>
          <a:ln/>
        </p:spPr>
        <p:txBody>
          <a:bodyPr wrap="square" lIns="0" tIns="0" rIns="0" bIns="0" rtlCol="0" anchor="ctr"/>
          <a:lstStyle/>
          <a:p>
            <a:pPr indent="0" marL="0">
              <a:buNone/>
            </a:pPr>
            <a:r>
              <a:rPr lang="en-US" sz="1820" b="1" dirty="0">
                <a:solidFill>
                  <a:srgbClr val="0B1F3A"/>
                </a:solidFill>
              </a:rPr>
              <a:t>1. Can I say the main point in one sentence?</a:t>
            </a:r>
            <a:endParaRPr lang="en-US" sz="1820" dirty="0"/>
          </a:p>
        </p:txBody>
      </p:sp>
      <p:sp>
        <p:nvSpPr>
          <p:cNvPr id="12" name="Shape 9"/>
          <p:cNvSpPr/>
          <p:nvPr/>
        </p:nvSpPr>
        <p:spPr>
          <a:xfrm>
            <a:off x="1005840" y="2084832"/>
            <a:ext cx="10058400" cy="594360"/>
          </a:xfrm>
          <a:prstGeom prst="roundRect">
            <a:avLst>
              <a:gd name="adj" fmla="val 15385"/>
            </a:avLst>
          </a:prstGeom>
          <a:solidFill>
            <a:srgbClr val="E0F2FE"/>
          </a:solidFill>
          <a:ln w="12700">
            <a:solidFill>
              <a:srgbClr val="CBD5E1"/>
            </a:solidFill>
            <a:prstDash val="solid"/>
          </a:ln>
        </p:spPr>
      </p:sp>
      <p:sp>
        <p:nvSpPr>
          <p:cNvPr id="13" name="Text 10"/>
          <p:cNvSpPr/>
          <p:nvPr/>
        </p:nvSpPr>
        <p:spPr>
          <a:xfrm>
            <a:off x="1234440" y="2249424"/>
            <a:ext cx="9509760" cy="201168"/>
          </a:xfrm>
          <a:prstGeom prst="rect">
            <a:avLst/>
          </a:prstGeom>
          <a:noFill/>
          <a:ln/>
        </p:spPr>
        <p:txBody>
          <a:bodyPr wrap="square" lIns="0" tIns="0" rIns="0" bIns="0" rtlCol="0" anchor="ctr"/>
          <a:lstStyle/>
          <a:p>
            <a:pPr indent="0" marL="0">
              <a:buNone/>
            </a:pPr>
            <a:r>
              <a:rPr lang="en-US" sz="1820" b="1" dirty="0">
                <a:solidFill>
                  <a:srgbClr val="0B1F3A"/>
                </a:solidFill>
              </a:rPr>
              <a:t>2. Can I find details that support it?</a:t>
            </a:r>
            <a:endParaRPr lang="en-US" sz="1820" dirty="0"/>
          </a:p>
        </p:txBody>
      </p:sp>
      <p:sp>
        <p:nvSpPr>
          <p:cNvPr id="14" name="Shape 11"/>
          <p:cNvSpPr/>
          <p:nvPr/>
        </p:nvSpPr>
        <p:spPr>
          <a:xfrm>
            <a:off x="1005840" y="2935224"/>
            <a:ext cx="10058400" cy="594360"/>
          </a:xfrm>
          <a:prstGeom prst="roundRect">
            <a:avLst>
              <a:gd name="adj" fmla="val 15385"/>
            </a:avLst>
          </a:prstGeom>
          <a:solidFill>
            <a:srgbClr val="DCFCE7"/>
          </a:solidFill>
          <a:ln w="12700">
            <a:solidFill>
              <a:srgbClr val="CBD5E1"/>
            </a:solidFill>
            <a:prstDash val="solid"/>
          </a:ln>
        </p:spPr>
      </p:sp>
      <p:sp>
        <p:nvSpPr>
          <p:cNvPr id="15" name="Text 12"/>
          <p:cNvSpPr/>
          <p:nvPr/>
        </p:nvSpPr>
        <p:spPr>
          <a:xfrm>
            <a:off x="1234440" y="3099816"/>
            <a:ext cx="9509760" cy="201168"/>
          </a:xfrm>
          <a:prstGeom prst="rect">
            <a:avLst/>
          </a:prstGeom>
          <a:noFill/>
          <a:ln/>
        </p:spPr>
        <p:txBody>
          <a:bodyPr wrap="square" lIns="0" tIns="0" rIns="0" bIns="0" rtlCol="0" anchor="ctr"/>
          <a:lstStyle/>
          <a:p>
            <a:pPr indent="0" marL="0">
              <a:buNone/>
            </a:pPr>
            <a:r>
              <a:rPr lang="en-US" sz="1820" b="1" dirty="0">
                <a:solidFill>
                  <a:srgbClr val="0B1F3A"/>
                </a:solidFill>
              </a:rPr>
              <a:t>3. Can I avoid copying too much?</a:t>
            </a:r>
            <a:endParaRPr lang="en-US" sz="1820" dirty="0"/>
          </a:p>
        </p:txBody>
      </p:sp>
      <p:sp>
        <p:nvSpPr>
          <p:cNvPr id="16" name="Shape 13"/>
          <p:cNvSpPr/>
          <p:nvPr/>
        </p:nvSpPr>
        <p:spPr>
          <a:xfrm>
            <a:off x="1005840" y="3785616"/>
            <a:ext cx="10058400" cy="594360"/>
          </a:xfrm>
          <a:prstGeom prst="roundRect">
            <a:avLst>
              <a:gd name="adj" fmla="val 15385"/>
            </a:avLst>
          </a:prstGeom>
          <a:solidFill>
            <a:srgbClr val="E0F2FE"/>
          </a:solidFill>
          <a:ln w="12700">
            <a:solidFill>
              <a:srgbClr val="CBD5E1"/>
            </a:solidFill>
            <a:prstDash val="solid"/>
          </a:ln>
        </p:spPr>
      </p:sp>
      <p:sp>
        <p:nvSpPr>
          <p:cNvPr id="17" name="Text 14"/>
          <p:cNvSpPr/>
          <p:nvPr/>
        </p:nvSpPr>
        <p:spPr>
          <a:xfrm>
            <a:off x="1234440" y="3950208"/>
            <a:ext cx="9509760" cy="201168"/>
          </a:xfrm>
          <a:prstGeom prst="rect">
            <a:avLst/>
          </a:prstGeom>
          <a:noFill/>
          <a:ln/>
        </p:spPr>
        <p:txBody>
          <a:bodyPr wrap="square" lIns="0" tIns="0" rIns="0" bIns="0" rtlCol="0" anchor="ctr"/>
          <a:lstStyle/>
          <a:p>
            <a:pPr indent="0" marL="0">
              <a:buNone/>
            </a:pPr>
            <a:r>
              <a:rPr lang="en-US" sz="1820" b="1" dirty="0">
                <a:solidFill>
                  <a:srgbClr val="0B1F3A"/>
                </a:solidFill>
              </a:rPr>
              <a:t>4. Can I prove my answer from the text?</a:t>
            </a:r>
            <a:endParaRPr lang="en-US" sz="1820" dirty="0"/>
          </a:p>
        </p:txBody>
      </p:sp>
      <p:sp>
        <p:nvSpPr>
          <p:cNvPr id="18" name="Shape 15"/>
          <p:cNvSpPr/>
          <p:nvPr/>
        </p:nvSpPr>
        <p:spPr>
          <a:xfrm>
            <a:off x="1005840" y="4636008"/>
            <a:ext cx="10058400" cy="594360"/>
          </a:xfrm>
          <a:prstGeom prst="roundRect">
            <a:avLst>
              <a:gd name="adj" fmla="val 15385"/>
            </a:avLst>
          </a:prstGeom>
          <a:solidFill>
            <a:srgbClr val="DCFCE7"/>
          </a:solidFill>
          <a:ln w="12700">
            <a:solidFill>
              <a:srgbClr val="CBD5E1"/>
            </a:solidFill>
            <a:prstDash val="solid"/>
          </a:ln>
        </p:spPr>
      </p:sp>
      <p:sp>
        <p:nvSpPr>
          <p:cNvPr id="19" name="Text 16"/>
          <p:cNvSpPr/>
          <p:nvPr/>
        </p:nvSpPr>
        <p:spPr>
          <a:xfrm>
            <a:off x="1234440" y="4800600"/>
            <a:ext cx="9509760" cy="201168"/>
          </a:xfrm>
          <a:prstGeom prst="rect">
            <a:avLst/>
          </a:prstGeom>
          <a:noFill/>
          <a:ln/>
        </p:spPr>
        <p:txBody>
          <a:bodyPr wrap="square" lIns="0" tIns="0" rIns="0" bIns="0" rtlCol="0" anchor="ctr"/>
          <a:lstStyle/>
          <a:p>
            <a:pPr indent="0" marL="0">
              <a:buNone/>
            </a:pPr>
            <a:r>
              <a:rPr lang="en-US" sz="1820" b="1" dirty="0">
                <a:solidFill>
                  <a:srgbClr val="0B1F3A"/>
                </a:solidFill>
              </a:rPr>
              <a:t>5. Can I explain why a detail matters?</a:t>
            </a:r>
            <a:endParaRPr lang="en-US" sz="1820" dirty="0"/>
          </a:p>
        </p:txBody>
      </p:sp>
      <p:sp>
        <p:nvSpPr>
          <p:cNvPr id="20" name="Text 17"/>
          <p:cNvSpPr/>
          <p:nvPr/>
        </p:nvSpPr>
        <p:spPr>
          <a:xfrm>
            <a:off x="1097280" y="5806440"/>
            <a:ext cx="9966960" cy="292608"/>
          </a:xfrm>
          <a:prstGeom prst="rect">
            <a:avLst/>
          </a:prstGeom>
          <a:noFill/>
          <a:ln/>
        </p:spPr>
        <p:txBody>
          <a:bodyPr wrap="square" lIns="0" tIns="0" rIns="0" bIns="0" rtlCol="0" anchor="ctr"/>
          <a:lstStyle/>
          <a:p>
            <a:pPr algn="ctr" indent="0" marL="0">
              <a:buNone/>
            </a:pPr>
            <a:r>
              <a:rPr lang="en-US" sz="2000" b="1" dirty="0">
                <a:solidFill>
                  <a:srgbClr val="7030A0"/>
                </a:solidFill>
              </a:rPr>
              <a:t>Exit question: What is one thing you will do first in the Reading exam?</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 Points, Ideas and Key Details</dc:title>
  <dc:subject>Functional Skills English Level 1 Reading</dc:subject>
  <dc:creator>ESOLish</dc:creator>
  <cp:lastModifiedBy>ESOLish</cp:lastModifiedBy>
  <cp:revision>1</cp:revision>
  <dcterms:created xsi:type="dcterms:W3CDTF">2026-09-20T09:26:46Z</dcterms:created>
  <dcterms:modified xsi:type="dcterms:W3CDTF">2026-09-20T09:26:46Z</dcterms:modified>
</cp:coreProperties>
</file>