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3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48640"/>
            <a:ext cx="5212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FORMAL &amp; INFORMAL</a:t>
            </a:r>
            <a:endParaRPr lang="en-US" sz="3200" dirty="0"/>
          </a:p>
          <a:p>
            <a:pPr indent="0" marL="0">
              <a:buNone/>
            </a:pPr>
            <a:r>
              <a:rPr lang="en-US" sz="32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LANGUAGE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94360" y="1691640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6B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 Reading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594360" y="2148840"/>
            <a:ext cx="4434840" cy="1645920"/>
          </a:xfrm>
          <a:prstGeom prst="rect">
            <a:avLst/>
          </a:prstGeom>
          <a:solidFill>
            <a:srgbClr val="FFF4C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Lesson focus: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does language change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 audience and purpose?</a:t>
            </a:r>
            <a:endParaRPr lang="en-US" sz="1700" dirty="0"/>
          </a:p>
        </p:txBody>
      </p:sp>
      <p:pic>
        <p:nvPicPr>
          <p:cNvPr id="5" name="Image 0" descr="/mnt/data/l1_formal_informal_pack/L1_Formal_Informal_Language_Thumbnail_750x563.png">    </p:cNvPr>
          <p:cNvPicPr>
            <a:picLocks noChangeAspect="1"/>
          </p:cNvPicPr>
          <p:nvPr/>
        </p:nvPicPr>
        <p:blipFill>
          <a:blip r:embed="rId1"/>
          <a:srcRect l="0" r="0" t="184" b="184"/>
          <a:stretch/>
        </p:blipFill>
        <p:spPr>
          <a:xfrm>
            <a:off x="6172200" y="1097280"/>
            <a:ext cx="5440680" cy="4069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4160520"/>
            <a:ext cx="4937760" cy="777240"/>
          </a:xfrm>
          <a:prstGeom prst="rect">
            <a:avLst/>
          </a:prstGeom>
          <a:solidFill>
            <a:srgbClr val="DFF1FF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the right tone • Spot clues • Explain your answer</a:t>
            </a:r>
            <a:endParaRPr lang="en-US" sz="2000" dirty="0"/>
          </a:p>
        </p:txBody>
      </p:sp>
      <p:pic>
        <p:nvPicPr>
          <p:cNvPr id="7" name="Image 1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Formal and Informal Language</a:t>
            </a:r>
            <a:endParaRPr lang="en-US" sz="750" dirty="0"/>
          </a:p>
        </p:txBody>
      </p:sp>
      <p:sp>
        <p:nvSpPr>
          <p:cNvPr id="9" name="Text 5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Session aims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234440"/>
            <a:ext cx="5715000" cy="4160520"/>
          </a:xfrm>
          <a:prstGeom prst="rect">
            <a:avLst/>
          </a:prstGeom>
          <a:solidFill>
            <a:srgbClr val="DFF1FF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By the end of the lesson, you will be able to: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explain what formal and informal language means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identify language features that show tone and register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match language to audience and purpose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answer Level 1 reading questions using evidence from a text
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766560" y="1417320"/>
            <a:ext cx="4297680" cy="1280160"/>
          </a:xfrm>
          <a:prstGeom prst="rect">
            <a:avLst/>
          </a:prstGeom>
          <a:solidFill>
            <a:srgbClr val="FFF4C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Key question: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“Who is writing, who is reading, and why?”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766560" y="3063240"/>
            <a:ext cx="4297680" cy="1371600"/>
          </a:xfrm>
          <a:prstGeom prst="rect">
            <a:avLst/>
          </a:prstGeom>
          <a:solidFill>
            <a:srgbClr val="E7F5E8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 habit: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Always quote a word or phrase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that proves your answer.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Formal and Informal Language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Warm-up: formal or informal?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77240" y="1143000"/>
            <a:ext cx="10058400" cy="502920"/>
          </a:xfrm>
          <a:prstGeom prst="rect">
            <a:avLst/>
          </a:prstGeom>
          <a:solidFill>
            <a:srgbClr val="FFF4CC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 each example. Decide if it is formal (F) or informal (I).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777240" y="1828800"/>
            <a:ext cx="4800600" cy="713232"/>
          </a:xfrm>
          <a:prstGeom prst="rect">
            <a:avLst/>
          </a:prstGeom>
          <a:solidFill>
            <a:srgbClr val="E7F5E8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Dear Customer, your order is ready for collection.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080760" y="1828800"/>
            <a:ext cx="4800600" cy="713232"/>
          </a:xfrm>
          <a:prstGeom prst="rect">
            <a:avLst/>
          </a:prstGeom>
          <a:solidFill>
            <a:srgbClr val="FCE4E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Can you send me the details ASAP?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777240" y="2880360"/>
            <a:ext cx="4800600" cy="713232"/>
          </a:xfrm>
          <a:prstGeom prst="rect">
            <a:avLst/>
          </a:prstGeom>
          <a:solidFill>
            <a:srgbClr val="E7F5E8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would be grateful for a reply by Friday.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6080760" y="2880360"/>
            <a:ext cx="4800600" cy="713232"/>
          </a:xfrm>
          <a:prstGeom prst="rect">
            <a:avLst/>
          </a:prstGeom>
          <a:solidFill>
            <a:srgbClr val="FCE4E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Cheers for helping me out yesterday!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777240" y="3931920"/>
            <a:ext cx="4800600" cy="713232"/>
          </a:xfrm>
          <a:prstGeom prst="rect">
            <a:avLst/>
          </a:prstGeom>
          <a:solidFill>
            <a:srgbClr val="E7F5E8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Please arrive 10 minutes before your interview.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6080760" y="3931920"/>
            <a:ext cx="4800600" cy="713232"/>
          </a:xfrm>
          <a:prstGeom prst="rect">
            <a:avLst/>
          </a:prstGeom>
          <a:solidFill>
            <a:srgbClr val="FCE4E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See you there – it should be fun!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777240" y="5257800"/>
            <a:ext cx="10104120" cy="685800"/>
          </a:xfrm>
          <a:prstGeom prst="rect">
            <a:avLst/>
          </a:prstGeom>
          <a:solidFill>
            <a:srgbClr val="DFF1FF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Pair talk: What words helped you decide?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Formal and Informal Language</a:t>
            </a:r>
            <a:endParaRPr lang="en-US" sz="750" dirty="0"/>
          </a:p>
        </p:txBody>
      </p:sp>
      <p:sp>
        <p:nvSpPr>
          <p:cNvPr id="14" name="Text 11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do “formal” and “informal” mean?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143000"/>
            <a:ext cx="10698480" cy="1097280"/>
          </a:xfrm>
          <a:prstGeom prst="rect">
            <a:avLst/>
          </a:prstGeom>
          <a:solidFill>
            <a:srgbClr val="E7F5E8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Formal language is more careful, polite and professional. It is often used in workplaces, official documents and messages to people you do not know well.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731520" y="2560320"/>
            <a:ext cx="10698480" cy="914400"/>
          </a:xfrm>
          <a:prstGeom prst="rect">
            <a:avLst/>
          </a:prstGeom>
          <a:solidFill>
            <a:srgbClr val="FCE4E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Informal language is more relaxed and personal. It is often used with friends, family or people you know well.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731520" y="3749040"/>
            <a:ext cx="5303520" cy="2103120"/>
          </a:xfrm>
          <a:prstGeom prst="rect">
            <a:avLst/>
          </a:prstGeom>
          <a:solidFill>
            <a:srgbClr val="DFF1FF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Think about: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audience – who will read it?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purpose – why is it written?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situation – official or personal?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relationship – close or distant?
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6400800" y="3749040"/>
            <a:ext cx="4800600" cy="2103120"/>
          </a:xfrm>
          <a:prstGeom prst="rect">
            <a:avLst/>
          </a:prstGeom>
          <a:solidFill>
            <a:srgbClr val="FFF4CC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Key idea: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The message may be similar, but the wording changes.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Good readers notice tone and register, not just topic.
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Formal and Informal Language</a:t>
            </a:r>
            <a:endParaRPr lang="en-US" sz="750" dirty="0"/>
          </a:p>
        </p:txBody>
      </p:sp>
      <p:sp>
        <p:nvSpPr>
          <p:cNvPr id="10" name="Text 7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When do we use formal language?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280160"/>
            <a:ext cx="5303520" cy="4114800"/>
          </a:xfrm>
          <a:prstGeom prst="rect">
            <a:avLst/>
          </a:prstGeom>
          <a:solidFill>
            <a:srgbClr val="DFF1FF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Common situations: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emails to a manager, college or company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letters of complaint or enquiry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reports, notices and official messages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applications, interviews and customer service communication
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400800" y="1280160"/>
            <a:ext cx="4937760" cy="4114800"/>
          </a:xfrm>
          <a:prstGeom prst="rect">
            <a:avLst/>
          </a:prstGeom>
          <a:solidFill>
            <a:srgbClr val="E7F5E8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Formal features: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full words: “do not”, “cannot”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polite phrases: “please”, “I would be grateful”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clear sentences with fewer slang words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often complete punctuation and accurate spelling
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822960" y="5669280"/>
            <a:ext cx="10424160" cy="548640"/>
          </a:xfrm>
          <a:prstGeom prst="rect">
            <a:avLst/>
          </a:prstGeom>
          <a:solidFill>
            <a:srgbClr val="FFF4CC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Example: “Please contact reception if you need further information.”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Formal and Informal Language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When do we use informal language?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280160"/>
            <a:ext cx="5303520" cy="4114800"/>
          </a:xfrm>
          <a:prstGeom prst="rect">
            <a:avLst/>
          </a:prstGeom>
          <a:solidFill>
            <a:srgbClr val="DFF1FF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Common situations: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texts or chats with friends and family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social messages to people you know well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quick personal notes and casual comments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friendly invitations and everyday conversation
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400800" y="1280160"/>
            <a:ext cx="4937760" cy="4114800"/>
          </a:xfrm>
          <a:prstGeom prst="rect">
            <a:avLst/>
          </a:prstGeom>
          <a:solidFill>
            <a:srgbClr val="FCE4EC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Informal features: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shorter, more relaxed wording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contractions: “I’m”, “don’t”, “can’t”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friendly tone, personal phrases and everyday vocabulary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may include exclamation marks, emojis or chat-style language
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822960" y="5669280"/>
            <a:ext cx="10424160" cy="548640"/>
          </a:xfrm>
          <a:prstGeom prst="rect">
            <a:avLst/>
          </a:prstGeom>
          <a:solidFill>
            <a:srgbClr val="FFF4CC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Example: “Hi Sam, just checking if you’re free later.”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Formal and Informal Language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Formal vs informal: quick comparison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143000"/>
            <a:ext cx="5257800" cy="502920"/>
          </a:xfrm>
          <a:prstGeom prst="rect">
            <a:avLst/>
          </a:prstGeom>
          <a:solidFill>
            <a:srgbClr val="0F6B78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FORMAL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6263640" y="1143000"/>
            <a:ext cx="5166360" cy="502920"/>
          </a:xfrm>
          <a:prstGeom prst="rect">
            <a:avLst/>
          </a:prstGeom>
          <a:solidFill>
            <a:srgbClr val="6B3FA0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INFORMAL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731520" y="1828800"/>
            <a:ext cx="5257800" cy="3246120"/>
          </a:xfrm>
          <a:prstGeom prst="rect">
            <a:avLst/>
          </a:prstGeom>
          <a:solidFill>
            <a:srgbClr val="E7F5E8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Formal: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Dear Sir or Madam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 am writing to enquire about…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Could you please…?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Yours sincerely / faithfully
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6263640" y="1828800"/>
            <a:ext cx="5166360" cy="3246120"/>
          </a:xfrm>
          <a:prstGeom prst="rect">
            <a:avLst/>
          </a:prstGeom>
          <a:solidFill>
            <a:srgbClr val="FCE4EC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Informal: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Hi / Hello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Just wanted to ask about…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Can you…?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See you / Thanks / Bye
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822960" y="5669280"/>
            <a:ext cx="10515600" cy="502920"/>
          </a:xfrm>
          <a:prstGeom prst="rect">
            <a:avLst/>
          </a:prstGeom>
          <a:solidFill>
            <a:srgbClr val="FFF4CC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Level 1 tip: do not decide from one word alone – look at the whole text.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Formal and Informal Language</a:t>
            </a:r>
            <a:endParaRPr lang="en-US" sz="750" dirty="0"/>
          </a:p>
        </p:txBody>
      </p:sp>
      <p:sp>
        <p:nvSpPr>
          <p:cNvPr id="11" name="Text 8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Useful word choices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143000"/>
            <a:ext cx="3474720" cy="502920"/>
          </a:xfrm>
          <a:prstGeom prst="rect">
            <a:avLst/>
          </a:prstGeom>
          <a:solidFill>
            <a:srgbClr val="6B3FA0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Informal phrase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4297680" y="1143000"/>
            <a:ext cx="3474720" cy="502920"/>
          </a:xfrm>
          <a:prstGeom prst="rect">
            <a:avLst/>
          </a:prstGeom>
          <a:solidFill>
            <a:srgbClr val="0F6B78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More formal version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7863840" y="1143000"/>
            <a:ext cx="3383280" cy="502920"/>
          </a:xfrm>
          <a:prstGeom prst="rect">
            <a:avLst/>
          </a:prstGeom>
          <a:solidFill>
            <a:srgbClr val="F4A340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it matters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731520" y="1783080"/>
            <a:ext cx="3474720" cy="566928"/>
          </a:xfrm>
          <a:prstGeom prst="rect">
            <a:avLst/>
          </a:prstGeom>
          <a:solidFill>
            <a:srgbClr val="FCE4E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thanks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4297680" y="1783080"/>
            <a:ext cx="3474720" cy="566928"/>
          </a:xfrm>
          <a:prstGeom prst="rect">
            <a:avLst/>
          </a:prstGeom>
          <a:solidFill>
            <a:srgbClr val="E7F5E8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thank you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7863840" y="1783080"/>
            <a:ext cx="3383280" cy="566928"/>
          </a:xfrm>
          <a:prstGeom prst="rect">
            <a:avLst/>
          </a:prstGeom>
          <a:solidFill>
            <a:srgbClr val="DFF1FF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more polite and professional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731520" y="2606040"/>
            <a:ext cx="3474720" cy="566928"/>
          </a:xfrm>
          <a:prstGeom prst="rect">
            <a:avLst/>
          </a:prstGeom>
          <a:solidFill>
            <a:srgbClr val="FCE4E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out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4297680" y="2606040"/>
            <a:ext cx="3474720" cy="566928"/>
          </a:xfrm>
          <a:prstGeom prst="rect">
            <a:avLst/>
          </a:prstGeom>
          <a:solidFill>
            <a:srgbClr val="E7F5E8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obtain / learn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7863840" y="2606040"/>
            <a:ext cx="3383280" cy="566928"/>
          </a:xfrm>
          <a:prstGeom prst="rect">
            <a:avLst/>
          </a:prstGeom>
          <a:solidFill>
            <a:srgbClr val="DFF1FF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more precise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731520" y="3429000"/>
            <a:ext cx="3474720" cy="566928"/>
          </a:xfrm>
          <a:prstGeom prst="rect">
            <a:avLst/>
          </a:prstGeom>
          <a:solidFill>
            <a:srgbClr val="FCE4E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get back to me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4297680" y="3429000"/>
            <a:ext cx="3474720" cy="566928"/>
          </a:xfrm>
          <a:prstGeom prst="rect">
            <a:avLst/>
          </a:prstGeom>
          <a:solidFill>
            <a:srgbClr val="E7F5E8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reply to me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7863840" y="3429000"/>
            <a:ext cx="3383280" cy="566928"/>
          </a:xfrm>
          <a:prstGeom prst="rect">
            <a:avLst/>
          </a:prstGeom>
          <a:solidFill>
            <a:srgbClr val="DFF1FF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clearer for formal writing</a:t>
            </a:r>
            <a:endParaRPr lang="en-US" sz="1700" dirty="0"/>
          </a:p>
        </p:txBody>
      </p:sp>
      <p:sp>
        <p:nvSpPr>
          <p:cNvPr id="17" name="Text 14"/>
          <p:cNvSpPr/>
          <p:nvPr/>
        </p:nvSpPr>
        <p:spPr>
          <a:xfrm>
            <a:off x="731520" y="4251960"/>
            <a:ext cx="3474720" cy="566928"/>
          </a:xfrm>
          <a:prstGeom prst="rect">
            <a:avLst/>
          </a:prstGeom>
          <a:solidFill>
            <a:srgbClr val="FCE4E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kids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4297680" y="4251960"/>
            <a:ext cx="3474720" cy="566928"/>
          </a:xfrm>
          <a:prstGeom prst="rect">
            <a:avLst/>
          </a:prstGeom>
          <a:solidFill>
            <a:srgbClr val="E7F5E8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children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7863840" y="4251960"/>
            <a:ext cx="3383280" cy="566928"/>
          </a:xfrm>
          <a:prstGeom prst="rect">
            <a:avLst/>
          </a:prstGeom>
          <a:solidFill>
            <a:srgbClr val="DFF1FF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more appropriate in formal contexts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731520" y="5074920"/>
            <a:ext cx="3474720" cy="566928"/>
          </a:xfrm>
          <a:prstGeom prst="rect">
            <a:avLst/>
          </a:prstGeom>
          <a:solidFill>
            <a:srgbClr val="FCE4E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lot of</a:t>
            </a:r>
            <a:endParaRPr lang="en-US" sz="1700" dirty="0"/>
          </a:p>
        </p:txBody>
      </p:sp>
      <p:sp>
        <p:nvSpPr>
          <p:cNvPr id="21" name="Text 18"/>
          <p:cNvSpPr/>
          <p:nvPr/>
        </p:nvSpPr>
        <p:spPr>
          <a:xfrm>
            <a:off x="4297680" y="5074920"/>
            <a:ext cx="3474720" cy="566928"/>
          </a:xfrm>
          <a:prstGeom prst="rect">
            <a:avLst/>
          </a:prstGeom>
          <a:solidFill>
            <a:srgbClr val="E7F5E8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many / a great deal of</a:t>
            </a:r>
            <a:endParaRPr lang="en-US" sz="1700" dirty="0"/>
          </a:p>
        </p:txBody>
      </p:sp>
      <p:sp>
        <p:nvSpPr>
          <p:cNvPr id="22" name="Text 19"/>
          <p:cNvSpPr/>
          <p:nvPr/>
        </p:nvSpPr>
        <p:spPr>
          <a:xfrm>
            <a:off x="7863840" y="5074920"/>
            <a:ext cx="3383280" cy="566928"/>
          </a:xfrm>
          <a:prstGeom prst="rect">
            <a:avLst/>
          </a:prstGeom>
          <a:solidFill>
            <a:srgbClr val="DFF1FF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more formal tone</a:t>
            </a:r>
            <a:endParaRPr lang="en-US" sz="1700" dirty="0"/>
          </a:p>
        </p:txBody>
      </p:sp>
      <p:sp>
        <p:nvSpPr>
          <p:cNvPr id="23" name="Text 20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Formal and Informal Language</a:t>
            </a:r>
            <a:endParaRPr lang="en-US" sz="750" dirty="0"/>
          </a:p>
        </p:txBody>
      </p:sp>
      <p:sp>
        <p:nvSpPr>
          <p:cNvPr id="24" name="Text 21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do Level 1 reading questions ask?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234440"/>
            <a:ext cx="5394960" cy="4023360"/>
          </a:xfrm>
          <a:prstGeom prst="rect">
            <a:avLst/>
          </a:prstGeom>
          <a:solidFill>
            <a:srgbClr val="DFF1FF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Pearson-style reading, you may need to: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identify whether a text is formal or informal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quote a word or phrase that shows the tone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explain why the language is suitable for the audience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compare two texts with different purposes or styles
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446520" y="1325880"/>
            <a:ext cx="4892040" cy="1554480"/>
          </a:xfrm>
          <a:prstGeom prst="rect">
            <a:avLst/>
          </a:prstGeom>
          <a:solidFill>
            <a:srgbClr val="E7F5E8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Strong answer: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“The language is formal because it uses polite phrases such as ‘I would be grateful’ and the greeting ‘Dear Customer’.”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446520" y="3429000"/>
            <a:ext cx="4892040" cy="1325880"/>
          </a:xfrm>
          <a:prstGeom prst="rect">
            <a:avLst/>
          </a:prstGeom>
          <a:solidFill>
            <a:srgbClr val="FCE4E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Weak answer: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“It is formal because it sounds formal.”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✘ No evidence from the text.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Formal and Informal Language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Class reading: compare two short texts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77240" y="1097280"/>
            <a:ext cx="5212080" cy="457200"/>
          </a:xfrm>
          <a:prstGeom prst="rect">
            <a:avLst/>
          </a:prstGeom>
          <a:solidFill>
            <a:srgbClr val="0F6B78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Text A – email to a college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777240" y="1600200"/>
            <a:ext cx="521208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Dear Admissions Team,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am writing to request information about your evening English course. Could you please tell me the start date and the course fee?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Yours sincerely,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 Patel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172200" y="1097280"/>
            <a:ext cx="5212080" cy="457200"/>
          </a:xfrm>
          <a:prstGeom prst="rect">
            <a:avLst/>
          </a:prstGeom>
          <a:solidFill>
            <a:srgbClr val="6B3FA0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Text B – message to a friend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6172200" y="1600200"/>
            <a:ext cx="521208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 Maya,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you know when the evening English class starts? I want to join. If you hear anything, let me know!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Thanks!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68680" y="4343400"/>
            <a:ext cx="10424160" cy="1325880"/>
          </a:xfrm>
          <a:prstGeom prst="rect">
            <a:avLst/>
          </a:prstGeom>
          <a:solidFill>
            <a:srgbClr val="FFF4CC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Which text is formal?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Which words show this?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Who is each text written for?
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Formal and Informal Language</a:t>
            </a:r>
            <a:endParaRPr lang="en-US" sz="750" dirty="0"/>
          </a:p>
        </p:txBody>
      </p:sp>
      <p:sp>
        <p:nvSpPr>
          <p:cNvPr id="11" name="Text 8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Practice: change the register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77240" y="1234440"/>
            <a:ext cx="5074920" cy="914400"/>
          </a:xfrm>
          <a:prstGeom prst="rect">
            <a:avLst/>
          </a:prstGeom>
          <a:solidFill>
            <a:srgbClr val="FCE4E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Informal to formal: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“Can you send me the course dates?”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6263640" y="1234440"/>
            <a:ext cx="4983480" cy="914400"/>
          </a:xfrm>
          <a:prstGeom prst="rect">
            <a:avLst/>
          </a:prstGeom>
          <a:solidFill>
            <a:srgbClr val="E7F5E8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Possible formal version: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“Could you please send me the course dates?”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777240" y="2560320"/>
            <a:ext cx="5074920" cy="914400"/>
          </a:xfrm>
          <a:prstGeom prst="rect">
            <a:avLst/>
          </a:prstGeom>
          <a:solidFill>
            <a:srgbClr val="FCE4E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Informal to formal: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“Thanks for your help.”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6263640" y="2560320"/>
            <a:ext cx="4983480" cy="914400"/>
          </a:xfrm>
          <a:prstGeom prst="rect">
            <a:avLst/>
          </a:prstGeom>
          <a:solidFill>
            <a:srgbClr val="E7F5E8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Possible formal version: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“Thank you for your assistance.”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777240" y="4434840"/>
            <a:ext cx="10469880" cy="731520"/>
          </a:xfrm>
          <a:prstGeom prst="rect">
            <a:avLst/>
          </a:prstGeom>
          <a:solidFill>
            <a:srgbClr val="DFF1FF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turn: rewrite one formal sentence as informal and one informal sentence as formal.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Formal and Informal Language</a:t>
            </a:r>
            <a:endParaRPr lang="en-US" sz="750" dirty="0"/>
          </a:p>
        </p:txBody>
      </p:sp>
      <p:sp>
        <p:nvSpPr>
          <p:cNvPr id="11" name="Text 8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Level 1 exam-style practice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143000"/>
            <a:ext cx="10698480" cy="594360"/>
          </a:xfrm>
          <a:prstGeom prst="rect">
            <a:avLst/>
          </a:prstGeom>
          <a:solidFill>
            <a:srgbClr val="E7F5E8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 1: Which text is more formal? Give one reason from the text.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731520" y="1965960"/>
            <a:ext cx="10698480" cy="594360"/>
          </a:xfrm>
          <a:prstGeom prst="rect">
            <a:avLst/>
          </a:prstGeom>
          <a:solidFill>
            <a:srgbClr val="FCE4E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 2: Copy one word or phrase from Text A that shows a formal tone.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731520" y="2788920"/>
            <a:ext cx="10698480" cy="594360"/>
          </a:xfrm>
          <a:prstGeom prst="rect">
            <a:avLst/>
          </a:prstGeom>
          <a:solidFill>
            <a:srgbClr val="DFF1FF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 3: Explain why Text B is suitable for a friend.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731520" y="3611880"/>
            <a:ext cx="10698480" cy="594360"/>
          </a:xfrm>
          <a:prstGeom prst="rect">
            <a:avLst/>
          </a:prstGeom>
          <a:solidFill>
            <a:srgbClr val="FFF4C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 4: Which text would be better for contacting a college? Explain why.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777240" y="4892040"/>
            <a:ext cx="10607040" cy="685800"/>
          </a:xfrm>
          <a:prstGeom prst="rect">
            <a:avLst/>
          </a:prstGeom>
          <a:solidFill>
            <a:srgbClr val="6B3FA0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evidence and mention audience or purpose in your answer.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Formal and Informal Language</a:t>
            </a:r>
            <a:endParaRPr lang="en-US" sz="750" dirty="0"/>
          </a:p>
        </p:txBody>
      </p:sp>
      <p:sp>
        <p:nvSpPr>
          <p:cNvPr id="11" name="Text 8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Common mistakes to avoid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234440"/>
            <a:ext cx="5394960" cy="4114800"/>
          </a:xfrm>
          <a:prstGeom prst="rect">
            <a:avLst/>
          </a:prstGeom>
          <a:solidFill>
            <a:srgbClr val="FCE4EC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assume formal means difficult words only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call a text informal just because it is short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ignore the audience and purpose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write “it sounds formal” without quoting evidence
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400800" y="1234440"/>
            <a:ext cx="5074920" cy="4114800"/>
          </a:xfrm>
          <a:prstGeom prst="rect">
            <a:avLst/>
          </a:prstGeom>
          <a:solidFill>
            <a:srgbClr val="E7F5E8"/>
          </a:solidFill>
          <a:ln w="12700">
            <a:solidFill>
              <a:srgbClr val="C9D4E2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6B3F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Do: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look at greetings and endings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notice polite phrases and contractions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look for slang, emojis or chat-style wording
</a:t>
            </a:r>
            <a:pPr indent="0" marL="0">
              <a:buNone/>
            </a:pPr>
            <a:r>
              <a:rPr lang="en-US" sz="18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explain how the language suits the situation
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Formal and Informal Language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91440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6B3F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Mini recap and next step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02920" y="841248"/>
            <a:ext cx="10241280" cy="0"/>
          </a:xfrm>
          <a:prstGeom prst="line">
            <a:avLst/>
          </a:prstGeom>
          <a:noFill/>
          <a:ln w="25400">
            <a:solidFill>
              <a:srgbClr val="F4A340"/>
            </a:solidFill>
            <a:prstDash val="solid"/>
          </a:ln>
        </p:spPr>
      </p:sp>
      <p:pic>
        <p:nvPicPr>
          <p:cNvPr id="4" name="Image 0" descr="/mnt/data/l1_fact_opinion_pack/template_media/esol/ppt/media/image-16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768" y="118872"/>
            <a:ext cx="1115568" cy="9784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77240" y="1234440"/>
            <a:ext cx="4983480" cy="822960"/>
          </a:xfrm>
          <a:prstGeom prst="rect">
            <a:avLst/>
          </a:prstGeom>
          <a:solidFill>
            <a:srgbClr val="E7F5E8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Formal language = careful, polite, professional.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6309360" y="1234440"/>
            <a:ext cx="4983480" cy="822960"/>
          </a:xfrm>
          <a:prstGeom prst="rect">
            <a:avLst/>
          </a:prstGeom>
          <a:solidFill>
            <a:srgbClr val="FCE4E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Informal language = relaxed, personal, friendly.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777240" y="2606040"/>
            <a:ext cx="4983480" cy="822960"/>
          </a:xfrm>
          <a:prstGeom prst="rect">
            <a:avLst/>
          </a:prstGeom>
          <a:solidFill>
            <a:srgbClr val="DFF1FF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language to match audience and purpose.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6309360" y="2606040"/>
            <a:ext cx="4983480" cy="822960"/>
          </a:xfrm>
          <a:prstGeom prst="rect">
            <a:avLst/>
          </a:prstGeom>
          <a:solidFill>
            <a:srgbClr val="FFF4CC"/>
          </a:solidFill>
          <a:ln w="12700">
            <a:solidFill>
              <a:srgbClr val="CCD5E0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the exam, quote words that prove your answer.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822960" y="4572000"/>
            <a:ext cx="10469880" cy="731520"/>
          </a:xfrm>
          <a:prstGeom prst="rect">
            <a:avLst/>
          </a:prstGeom>
          <a:solidFill>
            <a:srgbClr val="6B3FA0"/>
          </a:solidFill>
          <a:ln w="12700">
            <a:solidFill>
              <a:srgbClr val="C9D4E2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Now complete the worksheet and check your answers with the separate answer key.</a:t>
            </a:r>
            <a:endParaRPr lang="en-US" sz="2100" dirty="0"/>
          </a:p>
        </p:txBody>
      </p:sp>
      <p:sp>
        <p:nvSpPr>
          <p:cNvPr id="10" name="Text 7"/>
          <p:cNvSpPr/>
          <p:nvPr/>
        </p:nvSpPr>
        <p:spPr>
          <a:xfrm>
            <a:off x="411480" y="653796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Formal and Informal Language</a:t>
            </a:r>
            <a:endParaRPr lang="en-US" sz="750" dirty="0"/>
          </a:p>
        </p:txBody>
      </p:sp>
      <p:sp>
        <p:nvSpPr>
          <p:cNvPr id="11" name="Text 8"/>
          <p:cNvSpPr/>
          <p:nvPr/>
        </p:nvSpPr>
        <p:spPr>
          <a:xfrm>
            <a:off x="9326880" y="6537960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2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Level 1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ESOLish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Formal and Informal Language - Level 1</dc:title>
  <dc:subject>Functional Skills English Level 1 - Formal and Informal Language</dc:subject>
  <dc:creator>OpenAI</dc:creator>
  <cp:lastModifiedBy>OpenAI</cp:lastModifiedBy>
  <cp:revision>1</cp:revision>
  <dcterms:created xsi:type="dcterms:W3CDTF">2026-09-20T10:02:53Z</dcterms:created>
  <dcterms:modified xsi:type="dcterms:W3CDTF">2026-09-20T10:02:53Z</dcterms:modified>
</cp:coreProperties>
</file>