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3FA"/>
        </a:solidFill>
      </p:bgPr>
    </p:bg>
    <p:spTree>
      <p:nvGrpSpPr>
        <p:cNvPr id="1" name=""/>
        <p:cNvGrpSpPr/>
        <p:nvPr/>
      </p:nvGrpSpPr>
      <p:grpSpPr>
        <a:xfrm>
          <a:off x="0" y="0"/>
          <a:ext cx="0" cy="0"/>
          <a:chOff x="0" y="0"/>
          <a:chExt cx="0" cy="0"/>
        </a:xfrm>
      </p:grpSpPr>
      <p:sp>
        <p:nvSpPr>
          <p:cNvPr id="2" name="Text 0"/>
          <p:cNvSpPr/>
          <p:nvPr/>
        </p:nvSpPr>
        <p:spPr>
          <a:xfrm>
            <a:off x="548640" y="594360"/>
            <a:ext cx="5212080" cy="731520"/>
          </a:xfrm>
          <a:prstGeom prst="rect">
            <a:avLst/>
          </a:prstGeom>
          <a:noFill/>
          <a:ln/>
        </p:spPr>
        <p:txBody>
          <a:bodyPr wrap="square" lIns="0" tIns="0" rIns="0" bIns="0" rtlCol="0" anchor="ctr">
            <a:normAutofit/>
          </a:bodyPr>
          <a:lstStyle/>
          <a:p>
            <a:pPr indent="0" marL="0">
              <a:buNone/>
            </a:pPr>
            <a:r>
              <a:rPr lang="en-US" sz="3400" b="1" dirty="0">
                <a:solidFill>
                  <a:srgbClr val="6B3FA0"/>
                </a:solidFill>
                <a:latin typeface="Aptos Display" pitchFamily="34" charset="0"/>
                <a:ea typeface="Aptos Display" pitchFamily="34" charset="-122"/>
                <a:cs typeface="Aptos Display" pitchFamily="34" charset="-120"/>
              </a:rPr>
              <a:t>FACT AND OPINION</a:t>
            </a:r>
            <a:endParaRPr lang="en-US" sz="3400" dirty="0"/>
          </a:p>
        </p:txBody>
      </p:sp>
      <p:sp>
        <p:nvSpPr>
          <p:cNvPr id="3" name="Text 1"/>
          <p:cNvSpPr/>
          <p:nvPr/>
        </p:nvSpPr>
        <p:spPr>
          <a:xfrm>
            <a:off x="594360" y="1325880"/>
            <a:ext cx="5212080" cy="320040"/>
          </a:xfrm>
          <a:prstGeom prst="rect">
            <a:avLst/>
          </a:prstGeom>
          <a:noFill/>
          <a:ln/>
        </p:spPr>
        <p:txBody>
          <a:bodyPr wrap="square" lIns="0" tIns="0" rIns="0" bIns="0" rtlCol="0" anchor="ctr"/>
          <a:lstStyle/>
          <a:p>
            <a:pPr indent="0" marL="0">
              <a:buNone/>
            </a:pPr>
            <a:r>
              <a:rPr lang="en-US" sz="1700" b="1" dirty="0">
                <a:solidFill>
                  <a:srgbClr val="0F6B78"/>
                </a:solidFill>
                <a:latin typeface="Aptos" pitchFamily="34" charset="0"/>
                <a:ea typeface="Aptos" pitchFamily="34" charset="-122"/>
                <a:cs typeface="Aptos" pitchFamily="34" charset="-120"/>
              </a:rPr>
              <a:t>Functional Skills English Level 1 Reading</a:t>
            </a:r>
            <a:endParaRPr lang="en-US" sz="1700" dirty="0"/>
          </a:p>
        </p:txBody>
      </p:sp>
      <p:sp>
        <p:nvSpPr>
          <p:cNvPr id="4" name="Text 2"/>
          <p:cNvSpPr/>
          <p:nvPr/>
        </p:nvSpPr>
        <p:spPr>
          <a:xfrm>
            <a:off x="594360" y="1874520"/>
            <a:ext cx="4389120" cy="164592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Lesson focus:</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Can I prove it?</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Or is it a view?</a:t>
            </a:r>
            <a:endParaRPr lang="en-US" sz="1700" dirty="0"/>
          </a:p>
        </p:txBody>
      </p:sp>
      <p:pic>
        <p:nvPicPr>
          <p:cNvPr id="5" name="Image 0" descr="/mnt/data/l1_fact_opinion_pack/L1_Fact_and_Opinion_Thumbnail_750x563.png">    </p:cNvPr>
          <p:cNvPicPr>
            <a:picLocks noChangeAspect="1"/>
          </p:cNvPicPr>
          <p:nvPr/>
        </p:nvPicPr>
        <p:blipFill>
          <a:blip r:embed="rId1"/>
          <a:srcRect l="0" r="0" t="891" b="891"/>
          <a:stretch/>
        </p:blipFill>
        <p:spPr>
          <a:xfrm>
            <a:off x="6172200" y="1143000"/>
            <a:ext cx="5394960" cy="3977640"/>
          </a:xfrm>
          <a:prstGeom prst="rect">
            <a:avLst/>
          </a:prstGeom>
        </p:spPr>
      </p:pic>
      <p:sp>
        <p:nvSpPr>
          <p:cNvPr id="6" name="Text 3"/>
          <p:cNvSpPr/>
          <p:nvPr/>
        </p:nvSpPr>
        <p:spPr>
          <a:xfrm>
            <a:off x="594360" y="3886200"/>
            <a:ext cx="4754880" cy="777240"/>
          </a:xfrm>
          <a:prstGeom prst="rect">
            <a:avLst/>
          </a:prstGeom>
          <a:solidFill>
            <a:srgbClr val="DFF1FF"/>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Read carefully • Find evidence • Explain your answer</a:t>
            </a:r>
            <a:endParaRPr lang="en-US" sz="2000" dirty="0"/>
          </a:p>
        </p:txBody>
      </p:sp>
      <p:pic>
        <p:nvPicPr>
          <p:cNvPr id="7" name="Image 1" descr="/mnt/data/l1_fact_opinion_pack/template_media/esol/ppt/media/image-16-1.png">    </p:cNvPr>
          <p:cNvPicPr>
            <a:picLocks noChangeAspect="1"/>
          </p:cNvPicPr>
          <p:nvPr/>
        </p:nvPicPr>
        <p:blipFill>
          <a:blip r:embed="rId2"/>
          <a:stretch>
            <a:fillRect/>
          </a:stretch>
        </p:blipFill>
        <p:spPr>
          <a:xfrm>
            <a:off x="10716768" y="118872"/>
            <a:ext cx="1115568" cy="978408"/>
          </a:xfrm>
          <a:prstGeom prst="rect">
            <a:avLst/>
          </a:prstGeom>
        </p:spPr>
      </p:pic>
      <p:sp>
        <p:nvSpPr>
          <p:cNvPr id="8" name="Text 4"/>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9" name="Text 5"/>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Session aims</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577840" cy="411480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By the end of the lesson, you will be able to:
</a:t>
            </a:r>
            <a:pPr indent="0" marL="0">
              <a:buNone/>
            </a:pPr>
            <a:r>
              <a:rPr lang="en-US" sz="1800" dirty="0">
                <a:solidFill>
                  <a:srgbClr val="12345B"/>
                </a:solidFill>
                <a:latin typeface="Aptos" pitchFamily="34" charset="0"/>
                <a:ea typeface="Aptos" pitchFamily="34" charset="-122"/>
                <a:cs typeface="Aptos" pitchFamily="34" charset="-120"/>
              </a:rPr>
              <a:t>• explain the difference between a fact and an opinion
</a:t>
            </a:r>
            <a:pPr indent="0" marL="0">
              <a:buNone/>
            </a:pPr>
            <a:r>
              <a:rPr lang="en-US" sz="1800" dirty="0">
                <a:solidFill>
                  <a:srgbClr val="12345B"/>
                </a:solidFill>
                <a:latin typeface="Aptos" pitchFamily="34" charset="0"/>
                <a:ea typeface="Aptos" pitchFamily="34" charset="-122"/>
                <a:cs typeface="Aptos" pitchFamily="34" charset="-120"/>
              </a:rPr>
              <a:t>• identify facts and opinions in Level 1 reading texts
</a:t>
            </a:r>
            <a:pPr indent="0" marL="0">
              <a:buNone/>
            </a:pPr>
            <a:r>
              <a:rPr lang="en-US" sz="1800" dirty="0">
                <a:solidFill>
                  <a:srgbClr val="12345B"/>
                </a:solidFill>
                <a:latin typeface="Aptos" pitchFamily="34" charset="0"/>
                <a:ea typeface="Aptos" pitchFamily="34" charset="-122"/>
                <a:cs typeface="Aptos" pitchFamily="34" charset="-120"/>
              </a:rPr>
              <a:t>• use clue words and evidence to justify your answer
</a:t>
            </a:r>
            <a:pPr indent="0" marL="0">
              <a:buNone/>
            </a:pPr>
            <a:r>
              <a:rPr lang="en-US" sz="1800" dirty="0">
                <a:solidFill>
                  <a:srgbClr val="12345B"/>
                </a:solidFill>
                <a:latin typeface="Aptos" pitchFamily="34" charset="0"/>
                <a:ea typeface="Aptos" pitchFamily="34" charset="-122"/>
                <a:cs typeface="Aptos" pitchFamily="34" charset="-120"/>
              </a:rPr>
              <a:t>• answer Pearson-style questions with more confidence
</a:t>
            </a:r>
            <a:endParaRPr lang="en-US" sz="1800" dirty="0"/>
          </a:p>
        </p:txBody>
      </p:sp>
      <p:sp>
        <p:nvSpPr>
          <p:cNvPr id="6" name="Text 3"/>
          <p:cNvSpPr/>
          <p:nvPr/>
        </p:nvSpPr>
        <p:spPr>
          <a:xfrm>
            <a:off x="6720840" y="1417320"/>
            <a:ext cx="4389120" cy="12801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Key question:</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“Can I prove or check this?”</a:t>
            </a:r>
            <a:endParaRPr lang="en-US" sz="1700" dirty="0"/>
          </a:p>
        </p:txBody>
      </p:sp>
      <p:sp>
        <p:nvSpPr>
          <p:cNvPr id="7" name="Text 4"/>
          <p:cNvSpPr/>
          <p:nvPr/>
        </p:nvSpPr>
        <p:spPr>
          <a:xfrm>
            <a:off x="6720840" y="3063240"/>
            <a:ext cx="4389120" cy="12801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Exam habit:</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Do not guess.</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Find evidence in the text.</a:t>
            </a:r>
            <a:endParaRPr lang="en-US" sz="17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Warm-up: fact or opinion?</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143000"/>
            <a:ext cx="9738360" cy="50292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Read each sentence. Hold up F for fact or O for opinion.</a:t>
            </a:r>
            <a:endParaRPr lang="en-US" sz="2000" dirty="0"/>
          </a:p>
        </p:txBody>
      </p:sp>
      <p:sp>
        <p:nvSpPr>
          <p:cNvPr id="6" name="Text 3"/>
          <p:cNvSpPr/>
          <p:nvPr/>
        </p:nvSpPr>
        <p:spPr>
          <a:xfrm>
            <a:off x="777240" y="1828800"/>
            <a:ext cx="4800600" cy="713232"/>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The bus leaves at 8:15 am.</a:t>
            </a:r>
            <a:endParaRPr lang="en-US" sz="1700" dirty="0"/>
          </a:p>
        </p:txBody>
      </p:sp>
      <p:sp>
        <p:nvSpPr>
          <p:cNvPr id="7" name="Text 4"/>
          <p:cNvSpPr/>
          <p:nvPr/>
        </p:nvSpPr>
        <p:spPr>
          <a:xfrm>
            <a:off x="6080760" y="1828800"/>
            <a:ext cx="4800600" cy="713232"/>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This bus route is the best.</a:t>
            </a:r>
            <a:endParaRPr lang="en-US" sz="1700" dirty="0"/>
          </a:p>
        </p:txBody>
      </p:sp>
      <p:sp>
        <p:nvSpPr>
          <p:cNvPr id="8" name="Text 5"/>
          <p:cNvSpPr/>
          <p:nvPr/>
        </p:nvSpPr>
        <p:spPr>
          <a:xfrm>
            <a:off x="777240" y="2880360"/>
            <a:ext cx="4800600" cy="713232"/>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The ticket costs £2.80.</a:t>
            </a:r>
            <a:endParaRPr lang="en-US" sz="1700" dirty="0"/>
          </a:p>
        </p:txBody>
      </p:sp>
      <p:sp>
        <p:nvSpPr>
          <p:cNvPr id="9" name="Text 6"/>
          <p:cNvSpPr/>
          <p:nvPr/>
        </p:nvSpPr>
        <p:spPr>
          <a:xfrm>
            <a:off x="6080760" y="2880360"/>
            <a:ext cx="4800600" cy="713232"/>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The journey is too long.</a:t>
            </a:r>
            <a:endParaRPr lang="en-US" sz="1700" dirty="0"/>
          </a:p>
        </p:txBody>
      </p:sp>
      <p:sp>
        <p:nvSpPr>
          <p:cNvPr id="10" name="Text 7"/>
          <p:cNvSpPr/>
          <p:nvPr/>
        </p:nvSpPr>
        <p:spPr>
          <a:xfrm>
            <a:off x="777240" y="3931920"/>
            <a:ext cx="4800600" cy="713232"/>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The café has 12 tables.</a:t>
            </a:r>
            <a:endParaRPr lang="en-US" sz="1700" dirty="0"/>
          </a:p>
        </p:txBody>
      </p:sp>
      <p:sp>
        <p:nvSpPr>
          <p:cNvPr id="11" name="Text 8"/>
          <p:cNvSpPr/>
          <p:nvPr/>
        </p:nvSpPr>
        <p:spPr>
          <a:xfrm>
            <a:off x="6080760" y="3931920"/>
            <a:ext cx="4800600" cy="713232"/>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The food is delicious.</a:t>
            </a:r>
            <a:endParaRPr lang="en-US" sz="1700" dirty="0"/>
          </a:p>
        </p:txBody>
      </p:sp>
      <p:sp>
        <p:nvSpPr>
          <p:cNvPr id="12" name="Text 9"/>
          <p:cNvSpPr/>
          <p:nvPr/>
        </p:nvSpPr>
        <p:spPr>
          <a:xfrm>
            <a:off x="777240" y="5257800"/>
            <a:ext cx="10104120" cy="685800"/>
          </a:xfrm>
          <a:prstGeom prst="rect">
            <a:avLst/>
          </a:prstGeom>
          <a:solidFill>
            <a:srgbClr val="DFF1FF"/>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Pair talk: How did you decide?</a:t>
            </a:r>
            <a:endParaRPr lang="en-US" sz="2000" dirty="0"/>
          </a:p>
        </p:txBody>
      </p:sp>
      <p:sp>
        <p:nvSpPr>
          <p:cNvPr id="13" name="Text 10"/>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14" name="Text 11"/>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What is a fact?</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097280"/>
            <a:ext cx="10698480" cy="100584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 fact is something that can be checked or proved. It is based on evidence, not personal feelings.</a:t>
            </a:r>
            <a:endParaRPr lang="en-US" sz="1700" dirty="0"/>
          </a:p>
        </p:txBody>
      </p:sp>
      <p:sp>
        <p:nvSpPr>
          <p:cNvPr id="6" name="Text 3"/>
          <p:cNvSpPr/>
          <p:nvPr/>
        </p:nvSpPr>
        <p:spPr>
          <a:xfrm>
            <a:off x="731520" y="2423160"/>
            <a:ext cx="5303520" cy="292608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Facts often include:
</a:t>
            </a:r>
            <a:pPr indent="0" marL="0">
              <a:buNone/>
            </a:pPr>
            <a:r>
              <a:rPr lang="en-US" sz="1800" dirty="0">
                <a:solidFill>
                  <a:srgbClr val="12345B"/>
                </a:solidFill>
                <a:latin typeface="Aptos" pitchFamily="34" charset="0"/>
                <a:ea typeface="Aptos" pitchFamily="34" charset="-122"/>
                <a:cs typeface="Aptos" pitchFamily="34" charset="-120"/>
              </a:rPr>
              <a:t>• dates and times
</a:t>
            </a:r>
            <a:pPr indent="0" marL="0">
              <a:buNone/>
            </a:pPr>
            <a:r>
              <a:rPr lang="en-US" sz="1800" dirty="0">
                <a:solidFill>
                  <a:srgbClr val="12345B"/>
                </a:solidFill>
                <a:latin typeface="Aptos" pitchFamily="34" charset="0"/>
                <a:ea typeface="Aptos" pitchFamily="34" charset="-122"/>
                <a:cs typeface="Aptos" pitchFamily="34" charset="-120"/>
              </a:rPr>
              <a:t>• numbers, prices and measurements
</a:t>
            </a:r>
            <a:pPr indent="0" marL="0">
              <a:buNone/>
            </a:pPr>
            <a:r>
              <a:rPr lang="en-US" sz="1800" dirty="0">
                <a:solidFill>
                  <a:srgbClr val="12345B"/>
                </a:solidFill>
                <a:latin typeface="Aptos" pitchFamily="34" charset="0"/>
                <a:ea typeface="Aptos" pitchFamily="34" charset="-122"/>
                <a:cs typeface="Aptos" pitchFamily="34" charset="-120"/>
              </a:rPr>
              <a:t>• names of people or places
</a:t>
            </a:r>
            <a:pPr indent="0" marL="0">
              <a:buNone/>
            </a:pPr>
            <a:r>
              <a:rPr lang="en-US" sz="1800" dirty="0">
                <a:solidFill>
                  <a:srgbClr val="12345B"/>
                </a:solidFill>
                <a:latin typeface="Aptos" pitchFamily="34" charset="0"/>
                <a:ea typeface="Aptos" pitchFamily="34" charset="-122"/>
                <a:cs typeface="Aptos" pitchFamily="34" charset="-120"/>
              </a:rPr>
              <a:t>• information you can check
</a:t>
            </a:r>
            <a:endParaRPr lang="en-US" sz="1800" dirty="0"/>
          </a:p>
        </p:txBody>
      </p:sp>
      <p:sp>
        <p:nvSpPr>
          <p:cNvPr id="7" name="Text 4"/>
          <p:cNvSpPr/>
          <p:nvPr/>
        </p:nvSpPr>
        <p:spPr>
          <a:xfrm>
            <a:off x="6400800" y="2423160"/>
            <a:ext cx="4800600" cy="2926080"/>
          </a:xfrm>
          <a:prstGeom prst="rect">
            <a:avLst/>
          </a:prstGeom>
          <a:solidFill>
            <a:srgbClr val="FFF4C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Examples:
</a:t>
            </a:r>
            <a:pPr indent="0" marL="0">
              <a:buNone/>
            </a:pPr>
            <a:r>
              <a:rPr lang="en-US" sz="1800" dirty="0">
                <a:solidFill>
                  <a:srgbClr val="12345B"/>
                </a:solidFill>
                <a:latin typeface="Aptos" pitchFamily="34" charset="0"/>
                <a:ea typeface="Aptos" pitchFamily="34" charset="-122"/>
                <a:cs typeface="Aptos" pitchFamily="34" charset="-120"/>
              </a:rPr>
              <a:t>• The course starts on 3 September.
</a:t>
            </a:r>
            <a:pPr indent="0" marL="0">
              <a:buNone/>
            </a:pPr>
            <a:r>
              <a:rPr lang="en-US" sz="1800" dirty="0">
                <a:solidFill>
                  <a:srgbClr val="12345B"/>
                </a:solidFill>
                <a:latin typeface="Aptos" pitchFamily="34" charset="0"/>
                <a:ea typeface="Aptos" pitchFamily="34" charset="-122"/>
                <a:cs typeface="Aptos" pitchFamily="34" charset="-120"/>
              </a:rPr>
              <a:t>• The website had 5,000 visitors in June.
</a:t>
            </a:r>
            <a:pPr indent="0" marL="0">
              <a:buNone/>
            </a:pPr>
            <a:r>
              <a:rPr lang="en-US" sz="1800" dirty="0">
                <a:solidFill>
                  <a:srgbClr val="12345B"/>
                </a:solidFill>
                <a:latin typeface="Aptos" pitchFamily="34" charset="0"/>
                <a:ea typeface="Aptos" pitchFamily="34" charset="-122"/>
                <a:cs typeface="Aptos" pitchFamily="34" charset="-120"/>
              </a:rPr>
              <a:t>• The meeting is in Room 4.
</a:t>
            </a:r>
            <a:endParaRPr lang="en-US" sz="18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What is an opinion?</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097280"/>
            <a:ext cx="10698480" cy="100584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An opinion is what someone thinks, feels or believes. It may sound strong, but it cannot be proved in the same way as a fact.</a:t>
            </a:r>
            <a:endParaRPr lang="en-US" sz="1700" dirty="0"/>
          </a:p>
        </p:txBody>
      </p:sp>
      <p:sp>
        <p:nvSpPr>
          <p:cNvPr id="6" name="Text 3"/>
          <p:cNvSpPr/>
          <p:nvPr/>
        </p:nvSpPr>
        <p:spPr>
          <a:xfrm>
            <a:off x="731520" y="2423160"/>
            <a:ext cx="5303520" cy="292608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Opinion clue words:
</a:t>
            </a:r>
            <a:pPr indent="0" marL="0">
              <a:buNone/>
            </a:pPr>
            <a:r>
              <a:rPr lang="en-US" sz="1800" dirty="0">
                <a:solidFill>
                  <a:srgbClr val="12345B"/>
                </a:solidFill>
                <a:latin typeface="Aptos" pitchFamily="34" charset="0"/>
                <a:ea typeface="Aptos" pitchFamily="34" charset="-122"/>
                <a:cs typeface="Aptos" pitchFamily="34" charset="-120"/>
              </a:rPr>
              <a:t>• best, worst, better, nicer
</a:t>
            </a:r>
            <a:pPr indent="0" marL="0">
              <a:buNone/>
            </a:pPr>
            <a:r>
              <a:rPr lang="en-US" sz="1800" dirty="0">
                <a:solidFill>
                  <a:srgbClr val="12345B"/>
                </a:solidFill>
                <a:latin typeface="Aptos" pitchFamily="34" charset="0"/>
                <a:ea typeface="Aptos" pitchFamily="34" charset="-122"/>
                <a:cs typeface="Aptos" pitchFamily="34" charset="-120"/>
              </a:rPr>
              <a:t>• delicious, boring, excellent, terrible
</a:t>
            </a:r>
            <a:pPr indent="0" marL="0">
              <a:buNone/>
            </a:pPr>
            <a:r>
              <a:rPr lang="en-US" sz="1800" dirty="0">
                <a:solidFill>
                  <a:srgbClr val="12345B"/>
                </a:solidFill>
                <a:latin typeface="Aptos" pitchFamily="34" charset="0"/>
                <a:ea typeface="Aptos" pitchFamily="34" charset="-122"/>
                <a:cs typeface="Aptos" pitchFamily="34" charset="-120"/>
              </a:rPr>
              <a:t>• I think, I believe, in my view
</a:t>
            </a:r>
            <a:pPr indent="0" marL="0">
              <a:buNone/>
            </a:pPr>
            <a:r>
              <a:rPr lang="en-US" sz="1800" dirty="0">
                <a:solidFill>
                  <a:srgbClr val="12345B"/>
                </a:solidFill>
                <a:latin typeface="Aptos" pitchFamily="34" charset="0"/>
                <a:ea typeface="Aptos" pitchFamily="34" charset="-122"/>
                <a:cs typeface="Aptos" pitchFamily="34" charset="-120"/>
              </a:rPr>
              <a:t>• should, must, need to
</a:t>
            </a:r>
            <a:endParaRPr lang="en-US" sz="1800" dirty="0"/>
          </a:p>
        </p:txBody>
      </p:sp>
      <p:sp>
        <p:nvSpPr>
          <p:cNvPr id="7" name="Text 4"/>
          <p:cNvSpPr/>
          <p:nvPr/>
        </p:nvSpPr>
        <p:spPr>
          <a:xfrm>
            <a:off x="6400800" y="2423160"/>
            <a:ext cx="4800600" cy="2926080"/>
          </a:xfrm>
          <a:prstGeom prst="rect">
            <a:avLst/>
          </a:prstGeom>
          <a:solidFill>
            <a:srgbClr val="FFF4C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Examples:
</a:t>
            </a:r>
            <a:pPr indent="0" marL="0">
              <a:buNone/>
            </a:pPr>
            <a:r>
              <a:rPr lang="en-US" sz="1800" dirty="0">
                <a:solidFill>
                  <a:srgbClr val="12345B"/>
                </a:solidFill>
                <a:latin typeface="Aptos" pitchFamily="34" charset="0"/>
                <a:ea typeface="Aptos" pitchFamily="34" charset="-122"/>
                <a:cs typeface="Aptos" pitchFamily="34" charset="-120"/>
              </a:rPr>
              <a:t>• This is the best course.
</a:t>
            </a:r>
            <a:pPr indent="0" marL="0">
              <a:buNone/>
            </a:pPr>
            <a:r>
              <a:rPr lang="en-US" sz="1800" dirty="0">
                <a:solidFill>
                  <a:srgbClr val="12345B"/>
                </a:solidFill>
                <a:latin typeface="Aptos" pitchFamily="34" charset="0"/>
                <a:ea typeface="Aptos" pitchFamily="34" charset="-122"/>
                <a:cs typeface="Aptos" pitchFamily="34" charset="-120"/>
              </a:rPr>
              <a:t>• The canteen food is delicious.
</a:t>
            </a:r>
            <a:pPr indent="0" marL="0">
              <a:buNone/>
            </a:pPr>
            <a:r>
              <a:rPr lang="en-US" sz="1800" dirty="0">
                <a:solidFill>
                  <a:srgbClr val="12345B"/>
                </a:solidFill>
                <a:latin typeface="Aptos" pitchFamily="34" charset="0"/>
                <a:ea typeface="Aptos" pitchFamily="34" charset="-122"/>
                <a:cs typeface="Aptos" pitchFamily="34" charset="-120"/>
              </a:rPr>
              <a:t>• Online lessons are better than classroom lessons.
</a:t>
            </a:r>
            <a:endParaRPr lang="en-US" sz="18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Fact vs opinion: quick comparison</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43000"/>
            <a:ext cx="5257800" cy="502920"/>
          </a:xfrm>
          <a:prstGeom prst="rect">
            <a:avLst/>
          </a:prstGeom>
          <a:solidFill>
            <a:srgbClr val="0F6B78"/>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FACT</a:t>
            </a:r>
            <a:endParaRPr lang="en-US" sz="2000" dirty="0"/>
          </a:p>
        </p:txBody>
      </p:sp>
      <p:sp>
        <p:nvSpPr>
          <p:cNvPr id="6" name="Text 3"/>
          <p:cNvSpPr/>
          <p:nvPr/>
        </p:nvSpPr>
        <p:spPr>
          <a:xfrm>
            <a:off x="6263640" y="1143000"/>
            <a:ext cx="5166360" cy="5029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OPINION</a:t>
            </a:r>
            <a:endParaRPr lang="en-US" sz="2000" dirty="0"/>
          </a:p>
        </p:txBody>
      </p:sp>
      <p:sp>
        <p:nvSpPr>
          <p:cNvPr id="7" name="Text 4"/>
          <p:cNvSpPr/>
          <p:nvPr/>
        </p:nvSpPr>
        <p:spPr>
          <a:xfrm>
            <a:off x="731520" y="1828800"/>
            <a:ext cx="5257800" cy="324612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Fact:
</a:t>
            </a:r>
            <a:pPr indent="0" marL="0">
              <a:buNone/>
            </a:pPr>
            <a:r>
              <a:rPr lang="en-US" sz="1800" dirty="0">
                <a:solidFill>
                  <a:srgbClr val="12345B"/>
                </a:solidFill>
                <a:latin typeface="Aptos" pitchFamily="34" charset="0"/>
                <a:ea typeface="Aptos" pitchFamily="34" charset="-122"/>
                <a:cs typeface="Aptos" pitchFamily="34" charset="-120"/>
              </a:rPr>
              <a:t>• Can be checked or proved
</a:t>
            </a:r>
            <a:pPr indent="0" marL="0">
              <a:buNone/>
            </a:pPr>
            <a:r>
              <a:rPr lang="en-US" sz="1800" dirty="0">
                <a:solidFill>
                  <a:srgbClr val="12345B"/>
                </a:solidFill>
                <a:latin typeface="Aptos" pitchFamily="34" charset="0"/>
                <a:ea typeface="Aptos" pitchFamily="34" charset="-122"/>
                <a:cs typeface="Aptos" pitchFamily="34" charset="-120"/>
              </a:rPr>
              <a:t>• Uses evidence: dates, times, numbers, names
</a:t>
            </a:r>
            <a:pPr indent="0" marL="0">
              <a:buNone/>
            </a:pPr>
            <a:r>
              <a:rPr lang="en-US" sz="1800" dirty="0">
                <a:solidFill>
                  <a:srgbClr val="12345B"/>
                </a:solidFill>
                <a:latin typeface="Aptos" pitchFamily="34" charset="0"/>
                <a:ea typeface="Aptos" pitchFamily="34" charset="-122"/>
                <a:cs typeface="Aptos" pitchFamily="34" charset="-120"/>
              </a:rPr>
              <a:t>• Usually the same for everyone
</a:t>
            </a:r>
            <a:pPr indent="0" marL="0">
              <a:buNone/>
            </a:pPr>
            <a:r>
              <a:rPr lang="en-US" sz="1800" dirty="0">
                <a:solidFill>
                  <a:srgbClr val="12345B"/>
                </a:solidFill>
                <a:latin typeface="Aptos" pitchFamily="34" charset="0"/>
                <a:ea typeface="Aptos" pitchFamily="34" charset="-122"/>
                <a:cs typeface="Aptos" pitchFamily="34" charset="-120"/>
              </a:rPr>
              <a:t>• Example: “The club has 300 members.”
</a:t>
            </a:r>
            <a:endParaRPr lang="en-US" sz="1800" dirty="0"/>
          </a:p>
        </p:txBody>
      </p:sp>
      <p:sp>
        <p:nvSpPr>
          <p:cNvPr id="8" name="Text 5"/>
          <p:cNvSpPr/>
          <p:nvPr/>
        </p:nvSpPr>
        <p:spPr>
          <a:xfrm>
            <a:off x="6263640" y="1828800"/>
            <a:ext cx="5166360" cy="324612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Opinion:
</a:t>
            </a:r>
            <a:pPr indent="0" marL="0">
              <a:buNone/>
            </a:pPr>
            <a:r>
              <a:rPr lang="en-US" sz="1800" dirty="0">
                <a:solidFill>
                  <a:srgbClr val="12345B"/>
                </a:solidFill>
                <a:latin typeface="Aptos" pitchFamily="34" charset="0"/>
                <a:ea typeface="Aptos" pitchFamily="34" charset="-122"/>
                <a:cs typeface="Aptos" pitchFamily="34" charset="-120"/>
              </a:rPr>
              <a:t>• Shows a view, feeling or judgement
</a:t>
            </a:r>
            <a:pPr indent="0" marL="0">
              <a:buNone/>
            </a:pPr>
            <a:r>
              <a:rPr lang="en-US" sz="1800" dirty="0">
                <a:solidFill>
                  <a:srgbClr val="12345B"/>
                </a:solidFill>
                <a:latin typeface="Aptos" pitchFamily="34" charset="0"/>
                <a:ea typeface="Aptos" pitchFamily="34" charset="-122"/>
                <a:cs typeface="Aptos" pitchFamily="34" charset="-120"/>
              </a:rPr>
              <a:t>• Uses words like best, worst, should, nice
</a:t>
            </a:r>
            <a:pPr indent="0" marL="0">
              <a:buNone/>
            </a:pPr>
            <a:r>
              <a:rPr lang="en-US" sz="1800" dirty="0">
                <a:solidFill>
                  <a:srgbClr val="12345B"/>
                </a:solidFill>
                <a:latin typeface="Aptos" pitchFamily="34" charset="0"/>
                <a:ea typeface="Aptos" pitchFamily="34" charset="-122"/>
                <a:cs typeface="Aptos" pitchFamily="34" charset="-120"/>
              </a:rPr>
              <a:t>• Can be different for different people
</a:t>
            </a:r>
            <a:pPr indent="0" marL="0">
              <a:buNone/>
            </a:pPr>
            <a:r>
              <a:rPr lang="en-US" sz="1800" dirty="0">
                <a:solidFill>
                  <a:srgbClr val="12345B"/>
                </a:solidFill>
                <a:latin typeface="Aptos" pitchFamily="34" charset="0"/>
                <a:ea typeface="Aptos" pitchFamily="34" charset="-122"/>
                <a:cs typeface="Aptos" pitchFamily="34" charset="-120"/>
              </a:rPr>
              <a:t>• Example: “The club is very popular.”
</a:t>
            </a:r>
            <a:endParaRPr lang="en-US" sz="1800" dirty="0"/>
          </a:p>
        </p:txBody>
      </p:sp>
      <p:sp>
        <p:nvSpPr>
          <p:cNvPr id="9" name="Text 6"/>
          <p:cNvSpPr/>
          <p:nvPr/>
        </p:nvSpPr>
        <p:spPr>
          <a:xfrm>
            <a:off x="822960" y="5669280"/>
            <a:ext cx="10515600" cy="50292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1800" b="1" dirty="0">
                <a:solidFill>
                  <a:srgbClr val="12345B"/>
                </a:solidFill>
                <a:latin typeface="Aptos" pitchFamily="34" charset="0"/>
                <a:ea typeface="Aptos" pitchFamily="34" charset="-122"/>
                <a:cs typeface="Aptos" pitchFamily="34" charset="-120"/>
              </a:rPr>
              <a:t>Level 1 tip: A fact can support an opinion. Look at how evidence is being used.</a:t>
            </a:r>
            <a:endParaRPr lang="en-US" sz="18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What does Pearson-style reading ask you to do?</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394960" cy="402336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In Level 1 Reading, you may need to:
</a:t>
            </a:r>
            <a:pPr indent="0" marL="0">
              <a:buNone/>
            </a:pPr>
            <a:r>
              <a:rPr lang="en-US" sz="1800" dirty="0">
                <a:solidFill>
                  <a:srgbClr val="12345B"/>
                </a:solidFill>
                <a:latin typeface="Aptos" pitchFamily="34" charset="0"/>
                <a:ea typeface="Aptos" pitchFamily="34" charset="-122"/>
                <a:cs typeface="Aptos" pitchFamily="34" charset="-120"/>
              </a:rPr>
              <a:t>• identify a fact or an opinion
</a:t>
            </a:r>
            <a:pPr indent="0" marL="0">
              <a:buNone/>
            </a:pPr>
            <a:r>
              <a:rPr lang="en-US" sz="1800" dirty="0">
                <a:solidFill>
                  <a:srgbClr val="12345B"/>
                </a:solidFill>
                <a:latin typeface="Aptos" pitchFamily="34" charset="0"/>
                <a:ea typeface="Aptos" pitchFamily="34" charset="-122"/>
                <a:cs typeface="Aptos" pitchFamily="34" charset="-120"/>
              </a:rPr>
              <a:t>• copy a quotation that shows a view
</a:t>
            </a:r>
            <a:pPr indent="0" marL="0">
              <a:buNone/>
            </a:pPr>
            <a:r>
              <a:rPr lang="en-US" sz="1800" dirty="0">
                <a:solidFill>
                  <a:srgbClr val="12345B"/>
                </a:solidFill>
                <a:latin typeface="Aptos" pitchFamily="34" charset="0"/>
                <a:ea typeface="Aptos" pitchFamily="34" charset="-122"/>
                <a:cs typeface="Aptos" pitchFamily="34" charset="-120"/>
              </a:rPr>
              <a:t>• explain why a sentence is a fact or an opinion
</a:t>
            </a:r>
            <a:pPr indent="0" marL="0">
              <a:buNone/>
            </a:pPr>
            <a:r>
              <a:rPr lang="en-US" sz="1800" dirty="0">
                <a:solidFill>
                  <a:srgbClr val="12345B"/>
                </a:solidFill>
                <a:latin typeface="Aptos" pitchFamily="34" charset="0"/>
                <a:ea typeface="Aptos" pitchFamily="34" charset="-122"/>
                <a:cs typeface="Aptos" pitchFamily="34" charset="-120"/>
              </a:rPr>
              <a:t>• spot clue words and use evidence from the text
</a:t>
            </a:r>
            <a:endParaRPr lang="en-US" sz="1800" dirty="0"/>
          </a:p>
        </p:txBody>
      </p:sp>
      <p:sp>
        <p:nvSpPr>
          <p:cNvPr id="6" name="Text 3"/>
          <p:cNvSpPr/>
          <p:nvPr/>
        </p:nvSpPr>
        <p:spPr>
          <a:xfrm>
            <a:off x="6446520" y="1325880"/>
            <a:ext cx="4892040" cy="15087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Good answer:</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“This is an opinion because the word ‘best’ shows a judgement. Different readers may not agree.”</a:t>
            </a:r>
            <a:endParaRPr lang="en-US" sz="1700" dirty="0"/>
          </a:p>
        </p:txBody>
      </p:sp>
      <p:sp>
        <p:nvSpPr>
          <p:cNvPr id="7" name="Text 4"/>
          <p:cNvSpPr/>
          <p:nvPr/>
        </p:nvSpPr>
        <p:spPr>
          <a:xfrm>
            <a:off x="6446520" y="3337560"/>
            <a:ext cx="4892040" cy="132588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Weak answer:</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“It is an opinion because I think so.”</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 No evidence from the text.</a:t>
            </a:r>
            <a:endParaRPr lang="en-US" sz="17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Clues that help you decide</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280160"/>
            <a:ext cx="5074920" cy="411480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Fact clues:
</a:t>
            </a:r>
            <a:pPr indent="0" marL="0">
              <a:buNone/>
            </a:pPr>
            <a:r>
              <a:rPr lang="en-US" sz="1800" dirty="0">
                <a:solidFill>
                  <a:srgbClr val="12345B"/>
                </a:solidFill>
                <a:latin typeface="Aptos" pitchFamily="34" charset="0"/>
                <a:ea typeface="Aptos" pitchFamily="34" charset="-122"/>
                <a:cs typeface="Aptos" pitchFamily="34" charset="-120"/>
              </a:rPr>
              <a:t>• a date, time or year
</a:t>
            </a:r>
            <a:pPr indent="0" marL="0">
              <a:buNone/>
            </a:pPr>
            <a:r>
              <a:rPr lang="en-US" sz="1800" dirty="0">
                <a:solidFill>
                  <a:srgbClr val="12345B"/>
                </a:solidFill>
                <a:latin typeface="Aptos" pitchFamily="34" charset="0"/>
                <a:ea typeface="Aptos" pitchFamily="34" charset="-122"/>
                <a:cs typeface="Aptos" pitchFamily="34" charset="-120"/>
              </a:rPr>
              <a:t>• a number, price or measurement
</a:t>
            </a:r>
            <a:pPr indent="0" marL="0">
              <a:buNone/>
            </a:pPr>
            <a:r>
              <a:rPr lang="en-US" sz="1800" dirty="0">
                <a:solidFill>
                  <a:srgbClr val="12345B"/>
                </a:solidFill>
                <a:latin typeface="Aptos" pitchFamily="34" charset="0"/>
                <a:ea typeface="Aptos" pitchFamily="34" charset="-122"/>
                <a:cs typeface="Aptos" pitchFamily="34" charset="-120"/>
              </a:rPr>
              <a:t>• a named place or person
</a:t>
            </a:r>
            <a:pPr indent="0" marL="0">
              <a:buNone/>
            </a:pPr>
            <a:r>
              <a:rPr lang="en-US" sz="1800" dirty="0">
                <a:solidFill>
                  <a:srgbClr val="12345B"/>
                </a:solidFill>
                <a:latin typeface="Aptos" pitchFamily="34" charset="0"/>
                <a:ea typeface="Aptos" pitchFamily="34" charset="-122"/>
                <a:cs typeface="Aptos" pitchFamily="34" charset="-120"/>
              </a:rPr>
              <a:t>• information that can be checked
</a:t>
            </a:r>
            <a:endParaRPr lang="en-US" sz="1800" dirty="0"/>
          </a:p>
        </p:txBody>
      </p:sp>
      <p:sp>
        <p:nvSpPr>
          <p:cNvPr id="6" name="Text 3"/>
          <p:cNvSpPr/>
          <p:nvPr/>
        </p:nvSpPr>
        <p:spPr>
          <a:xfrm>
            <a:off x="6355080" y="1280160"/>
            <a:ext cx="5074920" cy="411480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Opinion clues:
</a:t>
            </a:r>
            <a:pPr indent="0" marL="0">
              <a:buNone/>
            </a:pPr>
            <a:r>
              <a:rPr lang="en-US" sz="1800" dirty="0">
                <a:solidFill>
                  <a:srgbClr val="12345B"/>
                </a:solidFill>
                <a:latin typeface="Aptos" pitchFamily="34" charset="0"/>
                <a:ea typeface="Aptos" pitchFamily="34" charset="-122"/>
                <a:cs typeface="Aptos" pitchFamily="34" charset="-120"/>
              </a:rPr>
              <a:t>• judgement words
</a:t>
            </a:r>
            <a:pPr indent="0" marL="0">
              <a:buNone/>
            </a:pPr>
            <a:r>
              <a:rPr lang="en-US" sz="1800" dirty="0">
                <a:solidFill>
                  <a:srgbClr val="12345B"/>
                </a:solidFill>
                <a:latin typeface="Aptos" pitchFamily="34" charset="0"/>
                <a:ea typeface="Aptos" pitchFamily="34" charset="-122"/>
                <a:cs typeface="Aptos" pitchFamily="34" charset="-120"/>
              </a:rPr>
              <a:t>• feeling words
</a:t>
            </a:r>
            <a:pPr indent="0" marL="0">
              <a:buNone/>
            </a:pPr>
            <a:r>
              <a:rPr lang="en-US" sz="1800" dirty="0">
                <a:solidFill>
                  <a:srgbClr val="12345B"/>
                </a:solidFill>
                <a:latin typeface="Aptos" pitchFamily="34" charset="0"/>
                <a:ea typeface="Aptos" pitchFamily="34" charset="-122"/>
                <a:cs typeface="Aptos" pitchFamily="34" charset="-120"/>
              </a:rPr>
              <a:t>• modal verbs such as should/must
</a:t>
            </a:r>
            <a:pPr indent="0" marL="0">
              <a:buNone/>
            </a:pPr>
            <a:r>
              <a:rPr lang="en-US" sz="1800" dirty="0">
                <a:solidFill>
                  <a:srgbClr val="12345B"/>
                </a:solidFill>
                <a:latin typeface="Aptos" pitchFamily="34" charset="0"/>
                <a:ea typeface="Aptos" pitchFamily="34" charset="-122"/>
                <a:cs typeface="Aptos" pitchFamily="34" charset="-120"/>
              </a:rPr>
              <a:t>• phrases such as I think / I believe
</a:t>
            </a:r>
            <a:endParaRPr lang="en-US" sz="1800" dirty="0"/>
          </a:p>
        </p:txBody>
      </p:sp>
      <p:sp>
        <p:nvSpPr>
          <p:cNvPr id="7" name="Text 4"/>
          <p:cNvSpPr/>
          <p:nvPr/>
        </p:nvSpPr>
        <p:spPr>
          <a:xfrm>
            <a:off x="822960" y="5715000"/>
            <a:ext cx="10561320" cy="54864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1900" b="1" dirty="0">
                <a:solidFill>
                  <a:srgbClr val="12345B"/>
                </a:solidFill>
                <a:latin typeface="Aptos" pitchFamily="34" charset="0"/>
                <a:ea typeface="Aptos" pitchFamily="34" charset="-122"/>
                <a:cs typeface="Aptos" pitchFamily="34" charset="-120"/>
              </a:rPr>
              <a:t>Remember: check the whole sentence, not just one word.</a:t>
            </a:r>
            <a:endParaRPr lang="en-US" sz="19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Be careful: opinions can sound confident</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822960" y="1234440"/>
            <a:ext cx="5029200" cy="73152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“This is clearly the safest way to travel.”</a:t>
            </a:r>
            <a:endParaRPr lang="en-US" sz="1700" dirty="0"/>
          </a:p>
        </p:txBody>
      </p:sp>
      <p:sp>
        <p:nvSpPr>
          <p:cNvPr id="6" name="Text 3"/>
          <p:cNvSpPr/>
          <p:nvPr/>
        </p:nvSpPr>
        <p:spPr>
          <a:xfrm>
            <a:off x="6263640" y="1234440"/>
            <a:ext cx="4937760" cy="73152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It sounds strong, but it is still an opinion. “Safest” needs evidence.</a:t>
            </a:r>
            <a:endParaRPr lang="en-US" sz="1700" dirty="0"/>
          </a:p>
        </p:txBody>
      </p:sp>
      <p:sp>
        <p:nvSpPr>
          <p:cNvPr id="7" name="Text 4"/>
          <p:cNvSpPr/>
          <p:nvPr/>
        </p:nvSpPr>
        <p:spPr>
          <a:xfrm>
            <a:off x="822960" y="2560320"/>
            <a:ext cx="5029200" cy="73152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“The train has CCTV in every carriage.”</a:t>
            </a:r>
            <a:endParaRPr lang="en-US" sz="1700" dirty="0"/>
          </a:p>
        </p:txBody>
      </p:sp>
      <p:sp>
        <p:nvSpPr>
          <p:cNvPr id="8" name="Text 5"/>
          <p:cNvSpPr/>
          <p:nvPr/>
        </p:nvSpPr>
        <p:spPr>
          <a:xfrm>
            <a:off x="6263640" y="2560320"/>
            <a:ext cx="4937760" cy="73152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This is a fact if it can be checked. It may support an opinion about safety.</a:t>
            </a:r>
            <a:endParaRPr lang="en-US" sz="1700" dirty="0"/>
          </a:p>
        </p:txBody>
      </p:sp>
      <p:sp>
        <p:nvSpPr>
          <p:cNvPr id="9" name="Text 6"/>
          <p:cNvSpPr/>
          <p:nvPr/>
        </p:nvSpPr>
        <p:spPr>
          <a:xfrm>
            <a:off x="822960" y="4160520"/>
            <a:ext cx="10378440" cy="7315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200" b="1" dirty="0">
                <a:solidFill>
                  <a:srgbClr val="FFFFFF"/>
                </a:solidFill>
                <a:latin typeface="Aptos" pitchFamily="34" charset="0"/>
                <a:ea typeface="Aptos" pitchFamily="34" charset="-122"/>
                <a:cs typeface="Aptos" pitchFamily="34" charset="-120"/>
              </a:rPr>
              <a:t>Exam question habit: Ask “What words prove my answer?”</a:t>
            </a:r>
            <a:endParaRPr lang="en-US" sz="22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Class reading: find the facts and opinions</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143000"/>
            <a:ext cx="9692640" cy="5029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Text: The New Community Food Club</a:t>
            </a:r>
            <a:endParaRPr lang="en-US" sz="2000" dirty="0"/>
          </a:p>
        </p:txBody>
      </p:sp>
      <p:sp>
        <p:nvSpPr>
          <p:cNvPr id="6" name="Text 3"/>
          <p:cNvSpPr/>
          <p:nvPr/>
        </p:nvSpPr>
        <p:spPr>
          <a:xfrm>
            <a:off x="777240" y="1828800"/>
            <a:ext cx="10744200" cy="2788920"/>
          </a:xfrm>
          <a:prstGeom prst="rect">
            <a:avLst/>
          </a:prstGeom>
          <a:solidFill>
            <a:srgbClr val="FFFFFF"/>
          </a:solidFill>
          <a:ln w="12700">
            <a:solidFill>
              <a:srgbClr val="C9D4E2"/>
            </a:solidFill>
          </a:ln>
        </p:spPr>
        <p:txBody>
          <a:bodyPr wrap="square" lIns="2032" tIns="2032" rIns="2032" bIns="2032" rtlCol="0" anchor="t">
            <a:normAutofit/>
          </a:bodyPr>
          <a:lstStyle/>
          <a:p>
            <a:pPr indent="0" marL="0">
              <a:buNone/>
            </a:pPr>
            <a:r>
              <a:rPr lang="en-US" sz="1700" dirty="0">
                <a:solidFill>
                  <a:srgbClr val="12345B"/>
                </a:solidFill>
                <a:latin typeface="Aptos" pitchFamily="34" charset="0"/>
                <a:ea typeface="Aptos" pitchFamily="34" charset="-122"/>
                <a:cs typeface="Aptos" pitchFamily="34" charset="-120"/>
              </a:rPr>
              <a:t>A new community food club opened in Hill Road on 4 March. It is open every Tuesday and Thursday from 10 am to 2 pm. Members pay £3 each week and can choose up to ten food items. The club has 85 members and is supported by six volunteers. Local resident Amina says, “This club is the most helpful service in our area because it saves families money.” Another member believes the opening hours are too short, but most people said the staff were kind and welcoming.</a:t>
            </a:r>
            <a:endParaRPr lang="en-US" sz="1700" dirty="0"/>
          </a:p>
        </p:txBody>
      </p:sp>
      <p:sp>
        <p:nvSpPr>
          <p:cNvPr id="7" name="Text 4"/>
          <p:cNvSpPr/>
          <p:nvPr/>
        </p:nvSpPr>
        <p:spPr>
          <a:xfrm>
            <a:off x="777240" y="4937760"/>
            <a:ext cx="10744200" cy="960120"/>
          </a:xfrm>
          <a:prstGeom prst="rect">
            <a:avLst/>
          </a:prstGeom>
          <a:solidFill>
            <a:srgbClr val="FFF4C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Your task:
</a:t>
            </a:r>
            <a:pPr indent="0" marL="0">
              <a:buNone/>
            </a:pPr>
            <a:r>
              <a:rPr lang="en-US" sz="1800" dirty="0">
                <a:solidFill>
                  <a:srgbClr val="12345B"/>
                </a:solidFill>
                <a:latin typeface="Aptos" pitchFamily="34" charset="0"/>
                <a:ea typeface="Aptos" pitchFamily="34" charset="-122"/>
                <a:cs typeface="Aptos" pitchFamily="34" charset="-120"/>
              </a:rPr>
              <a:t>• underline two facts
</a:t>
            </a:r>
            <a:pPr indent="0" marL="0">
              <a:buNone/>
            </a:pPr>
            <a:r>
              <a:rPr lang="en-US" sz="1800" dirty="0">
                <a:solidFill>
                  <a:srgbClr val="12345B"/>
                </a:solidFill>
                <a:latin typeface="Aptos" pitchFamily="34" charset="0"/>
                <a:ea typeface="Aptos" pitchFamily="34" charset="-122"/>
                <a:cs typeface="Aptos" pitchFamily="34" charset="-120"/>
              </a:rPr>
              <a:t>• circle two opinions
</a:t>
            </a:r>
            <a:pPr indent="0" marL="0">
              <a:buNone/>
            </a:pPr>
            <a:r>
              <a:rPr lang="en-US" sz="1800" dirty="0">
                <a:solidFill>
                  <a:srgbClr val="12345B"/>
                </a:solidFill>
                <a:latin typeface="Aptos" pitchFamily="34" charset="0"/>
                <a:ea typeface="Aptos" pitchFamily="34" charset="-122"/>
                <a:cs typeface="Aptos" pitchFamily="34" charset="-120"/>
              </a:rPr>
              <a:t>• explain one answer using evidence
</a:t>
            </a:r>
            <a:endParaRPr lang="en-US" sz="18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Answer check: explain your thinking</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88720"/>
            <a:ext cx="5394960" cy="393192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Facts:
</a:t>
            </a:r>
            <a:pPr indent="0" marL="0">
              <a:buNone/>
            </a:pPr>
            <a:r>
              <a:rPr lang="en-US" sz="1800" dirty="0">
                <a:solidFill>
                  <a:srgbClr val="12345B"/>
                </a:solidFill>
                <a:latin typeface="Aptos" pitchFamily="34" charset="0"/>
                <a:ea typeface="Aptos" pitchFamily="34" charset="-122"/>
                <a:cs typeface="Aptos" pitchFamily="34" charset="-120"/>
              </a:rPr>
              <a:t>• opened in Hill Road on 4 March
</a:t>
            </a:r>
            <a:pPr indent="0" marL="0">
              <a:buNone/>
            </a:pPr>
            <a:r>
              <a:rPr lang="en-US" sz="1800" dirty="0">
                <a:solidFill>
                  <a:srgbClr val="12345B"/>
                </a:solidFill>
                <a:latin typeface="Aptos" pitchFamily="34" charset="0"/>
                <a:ea typeface="Aptos" pitchFamily="34" charset="-122"/>
                <a:cs typeface="Aptos" pitchFamily="34" charset="-120"/>
              </a:rPr>
              <a:t>• open Tuesday and Thursday, 10 am to 2 pm
</a:t>
            </a:r>
            <a:pPr indent="0" marL="0">
              <a:buNone/>
            </a:pPr>
            <a:r>
              <a:rPr lang="en-US" sz="1800" dirty="0">
                <a:solidFill>
                  <a:srgbClr val="12345B"/>
                </a:solidFill>
                <a:latin typeface="Aptos" pitchFamily="34" charset="0"/>
                <a:ea typeface="Aptos" pitchFamily="34" charset="-122"/>
                <a:cs typeface="Aptos" pitchFamily="34" charset="-120"/>
              </a:rPr>
              <a:t>• members pay £3 each week
</a:t>
            </a:r>
            <a:pPr indent="0" marL="0">
              <a:buNone/>
            </a:pPr>
            <a:r>
              <a:rPr lang="en-US" sz="1800" dirty="0">
                <a:solidFill>
                  <a:srgbClr val="12345B"/>
                </a:solidFill>
                <a:latin typeface="Aptos" pitchFamily="34" charset="0"/>
                <a:ea typeface="Aptos" pitchFamily="34" charset="-122"/>
                <a:cs typeface="Aptos" pitchFamily="34" charset="-120"/>
              </a:rPr>
              <a:t>• 85 members / six volunteers
</a:t>
            </a:r>
            <a:endParaRPr lang="en-US" sz="1800" dirty="0"/>
          </a:p>
        </p:txBody>
      </p:sp>
      <p:sp>
        <p:nvSpPr>
          <p:cNvPr id="6" name="Text 3"/>
          <p:cNvSpPr/>
          <p:nvPr/>
        </p:nvSpPr>
        <p:spPr>
          <a:xfrm>
            <a:off x="6400800" y="1188720"/>
            <a:ext cx="5074920" cy="393192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Opinions:
</a:t>
            </a:r>
            <a:pPr indent="0" marL="0">
              <a:buNone/>
            </a:pPr>
            <a:r>
              <a:rPr lang="en-US" sz="1800" dirty="0">
                <a:solidFill>
                  <a:srgbClr val="12345B"/>
                </a:solidFill>
                <a:latin typeface="Aptos" pitchFamily="34" charset="0"/>
                <a:ea typeface="Aptos" pitchFamily="34" charset="-122"/>
                <a:cs typeface="Aptos" pitchFamily="34" charset="-120"/>
              </a:rPr>
              <a:t>• most helpful service in our area
</a:t>
            </a:r>
            <a:pPr indent="0" marL="0">
              <a:buNone/>
            </a:pPr>
            <a:r>
              <a:rPr lang="en-US" sz="1800" dirty="0">
                <a:solidFill>
                  <a:srgbClr val="12345B"/>
                </a:solidFill>
                <a:latin typeface="Aptos" pitchFamily="34" charset="0"/>
                <a:ea typeface="Aptos" pitchFamily="34" charset="-122"/>
                <a:cs typeface="Aptos" pitchFamily="34" charset="-120"/>
              </a:rPr>
              <a:t>• opening hours are too short
</a:t>
            </a:r>
            <a:pPr indent="0" marL="0">
              <a:buNone/>
            </a:pPr>
            <a:r>
              <a:rPr lang="en-US" sz="1800" dirty="0">
                <a:solidFill>
                  <a:srgbClr val="12345B"/>
                </a:solidFill>
                <a:latin typeface="Aptos" pitchFamily="34" charset="0"/>
                <a:ea typeface="Aptos" pitchFamily="34" charset="-122"/>
                <a:cs typeface="Aptos" pitchFamily="34" charset="-120"/>
              </a:rPr>
              <a:t>• staff were kind and welcoming
</a:t>
            </a:r>
            <a:endParaRPr lang="en-US" sz="1800" dirty="0"/>
          </a:p>
        </p:txBody>
      </p:sp>
      <p:sp>
        <p:nvSpPr>
          <p:cNvPr id="7" name="Text 4"/>
          <p:cNvSpPr/>
          <p:nvPr/>
        </p:nvSpPr>
        <p:spPr>
          <a:xfrm>
            <a:off x="777240" y="5623560"/>
            <a:ext cx="10607040" cy="594360"/>
          </a:xfrm>
          <a:prstGeom prst="rect">
            <a:avLst/>
          </a:prstGeom>
          <a:solidFill>
            <a:srgbClr val="DFF1FF"/>
          </a:solidFill>
          <a:ln w="12700">
            <a:solidFill>
              <a:srgbClr val="C9D4E2"/>
            </a:solidFill>
          </a:ln>
        </p:spPr>
        <p:txBody>
          <a:bodyPr wrap="square" lIns="2032" tIns="2032" rIns="2032" bIns="2032" rtlCol="0" anchor="ctr">
            <a:normAutofit/>
          </a:bodyPr>
          <a:lstStyle/>
          <a:p>
            <a:pPr indent="0" marL="0">
              <a:buNone/>
            </a:pPr>
            <a:r>
              <a:rPr lang="en-US" sz="1900" b="1" dirty="0">
                <a:solidFill>
                  <a:srgbClr val="12345B"/>
                </a:solidFill>
                <a:latin typeface="Aptos" pitchFamily="34" charset="0"/>
                <a:ea typeface="Aptos" pitchFamily="34" charset="-122"/>
                <a:cs typeface="Aptos" pitchFamily="34" charset="-120"/>
              </a:rPr>
              <a:t>Say why: “This is a fact because…” / “This is an opinion because…”</a:t>
            </a:r>
            <a:endParaRPr lang="en-US" sz="19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Level 1 exam-style practice</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43000"/>
            <a:ext cx="10698480" cy="5943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Question 1: Copy one sentence from the text that gives a fact about the food club.</a:t>
            </a:r>
            <a:endParaRPr lang="en-US" sz="1700" dirty="0"/>
          </a:p>
        </p:txBody>
      </p:sp>
      <p:sp>
        <p:nvSpPr>
          <p:cNvPr id="6" name="Text 3"/>
          <p:cNvSpPr/>
          <p:nvPr/>
        </p:nvSpPr>
        <p:spPr>
          <a:xfrm>
            <a:off x="731520" y="1965960"/>
            <a:ext cx="10698480" cy="59436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Question 2: Which word or phrase shows that Amina is giving an opinion?</a:t>
            </a:r>
            <a:endParaRPr lang="en-US" sz="1700" dirty="0"/>
          </a:p>
        </p:txBody>
      </p:sp>
      <p:sp>
        <p:nvSpPr>
          <p:cNvPr id="7" name="Text 4"/>
          <p:cNvSpPr/>
          <p:nvPr/>
        </p:nvSpPr>
        <p:spPr>
          <a:xfrm>
            <a:off x="731520" y="2788920"/>
            <a:ext cx="10698480" cy="59436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Question 3: Explain why “The club has 85 members” is a fact.</a:t>
            </a:r>
            <a:endParaRPr lang="en-US" sz="1700" dirty="0"/>
          </a:p>
        </p:txBody>
      </p:sp>
      <p:sp>
        <p:nvSpPr>
          <p:cNvPr id="8" name="Text 5"/>
          <p:cNvSpPr/>
          <p:nvPr/>
        </p:nvSpPr>
        <p:spPr>
          <a:xfrm>
            <a:off x="731520" y="3611880"/>
            <a:ext cx="10698480" cy="5943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Question 4: Explain why “the opening hours are too short” is an opinion.</a:t>
            </a:r>
            <a:endParaRPr lang="en-US" sz="1700" dirty="0"/>
          </a:p>
        </p:txBody>
      </p:sp>
      <p:sp>
        <p:nvSpPr>
          <p:cNvPr id="9" name="Text 6"/>
          <p:cNvSpPr/>
          <p:nvPr/>
        </p:nvSpPr>
        <p:spPr>
          <a:xfrm>
            <a:off x="777240" y="4892040"/>
            <a:ext cx="10607040" cy="68580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200" b="1" dirty="0">
                <a:solidFill>
                  <a:srgbClr val="FFFFFF"/>
                </a:solidFill>
                <a:latin typeface="Aptos" pitchFamily="34" charset="0"/>
                <a:ea typeface="Aptos" pitchFamily="34" charset="-122"/>
                <a:cs typeface="Aptos" pitchFamily="34" charset="-120"/>
              </a:rPr>
              <a:t>Answer in full sentences and use evidence from the text.</a:t>
            </a:r>
            <a:endParaRPr lang="en-US" sz="22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Common mistakes to avoid</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394960" cy="411480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Do not:
</a:t>
            </a:r>
            <a:pPr indent="0" marL="0">
              <a:buNone/>
            </a:pPr>
            <a:r>
              <a:rPr lang="en-US" sz="1800" dirty="0">
                <a:solidFill>
                  <a:srgbClr val="12345B"/>
                </a:solidFill>
                <a:latin typeface="Aptos" pitchFamily="34" charset="0"/>
                <a:ea typeface="Aptos" pitchFamily="34" charset="-122"/>
                <a:cs typeface="Aptos" pitchFamily="34" charset="-120"/>
              </a:rPr>
              <a:t>• call something a fact just because you agree with it
</a:t>
            </a:r>
            <a:pPr indent="0" marL="0">
              <a:buNone/>
            </a:pPr>
            <a:r>
              <a:rPr lang="en-US" sz="1800" dirty="0">
                <a:solidFill>
                  <a:srgbClr val="12345B"/>
                </a:solidFill>
                <a:latin typeface="Aptos" pitchFamily="34" charset="0"/>
                <a:ea typeface="Aptos" pitchFamily="34" charset="-122"/>
                <a:cs typeface="Aptos" pitchFamily="34" charset="-120"/>
              </a:rPr>
              <a:t>• call something an opinion just because it is negative
</a:t>
            </a:r>
            <a:pPr indent="0" marL="0">
              <a:buNone/>
            </a:pPr>
            <a:r>
              <a:rPr lang="en-US" sz="1800" dirty="0">
                <a:solidFill>
                  <a:srgbClr val="12345B"/>
                </a:solidFill>
                <a:latin typeface="Aptos" pitchFamily="34" charset="0"/>
                <a:ea typeface="Aptos" pitchFamily="34" charset="-122"/>
                <a:cs typeface="Aptos" pitchFamily="34" charset="-120"/>
              </a:rPr>
              <a:t>• forget to use evidence from the text
</a:t>
            </a:r>
            <a:pPr indent="0" marL="0">
              <a:buNone/>
            </a:pPr>
            <a:r>
              <a:rPr lang="en-US" sz="1800" dirty="0">
                <a:solidFill>
                  <a:srgbClr val="12345B"/>
                </a:solidFill>
                <a:latin typeface="Aptos" pitchFamily="34" charset="0"/>
                <a:ea typeface="Aptos" pitchFamily="34" charset="-122"/>
                <a:cs typeface="Aptos" pitchFamily="34" charset="-120"/>
              </a:rPr>
              <a:t>• write a long answer when a short, clear one is enough
</a:t>
            </a:r>
            <a:endParaRPr lang="en-US" sz="1800" dirty="0"/>
          </a:p>
        </p:txBody>
      </p:sp>
      <p:sp>
        <p:nvSpPr>
          <p:cNvPr id="6" name="Text 3"/>
          <p:cNvSpPr/>
          <p:nvPr/>
        </p:nvSpPr>
        <p:spPr>
          <a:xfrm>
            <a:off x="6400800" y="1234440"/>
            <a:ext cx="5074920" cy="411480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Do:
</a:t>
            </a:r>
            <a:pPr indent="0" marL="0">
              <a:buNone/>
            </a:pPr>
            <a:r>
              <a:rPr lang="en-US" sz="1800" dirty="0">
                <a:solidFill>
                  <a:srgbClr val="12345B"/>
                </a:solidFill>
                <a:latin typeface="Aptos" pitchFamily="34" charset="0"/>
                <a:ea typeface="Aptos" pitchFamily="34" charset="-122"/>
                <a:cs typeface="Aptos" pitchFamily="34" charset="-120"/>
              </a:rPr>
              <a:t>• look for checkable information
</a:t>
            </a:r>
            <a:pPr indent="0" marL="0">
              <a:buNone/>
            </a:pPr>
            <a:r>
              <a:rPr lang="en-US" sz="1800" dirty="0">
                <a:solidFill>
                  <a:srgbClr val="12345B"/>
                </a:solidFill>
                <a:latin typeface="Aptos" pitchFamily="34" charset="0"/>
                <a:ea typeface="Aptos" pitchFamily="34" charset="-122"/>
                <a:cs typeface="Aptos" pitchFamily="34" charset="-120"/>
              </a:rPr>
              <a:t>• look for judgement or feeling words
</a:t>
            </a:r>
            <a:pPr indent="0" marL="0">
              <a:buNone/>
            </a:pPr>
            <a:r>
              <a:rPr lang="en-US" sz="1800" dirty="0">
                <a:solidFill>
                  <a:srgbClr val="12345B"/>
                </a:solidFill>
                <a:latin typeface="Aptos" pitchFamily="34" charset="0"/>
                <a:ea typeface="Aptos" pitchFamily="34" charset="-122"/>
                <a:cs typeface="Aptos" pitchFamily="34" charset="-120"/>
              </a:rPr>
              <a:t>• copy short, exact evidence when needed
</a:t>
            </a:r>
            <a:pPr indent="0" marL="0">
              <a:buNone/>
            </a:pPr>
            <a:r>
              <a:rPr lang="en-US" sz="1800" dirty="0">
                <a:solidFill>
                  <a:srgbClr val="12345B"/>
                </a:solidFill>
                <a:latin typeface="Aptos" pitchFamily="34" charset="0"/>
                <a:ea typeface="Aptos" pitchFamily="34" charset="-122"/>
                <a:cs typeface="Aptos" pitchFamily="34" charset="-120"/>
              </a:rPr>
              <a:t>• explain your choice clearly
</a:t>
            </a:r>
            <a:endParaRPr lang="en-US" sz="1800" dirty="0"/>
          </a:p>
        </p:txBody>
      </p:sp>
      <p:sp>
        <p:nvSpPr>
          <p:cNvPr id="7" name="Text 4"/>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8" name="Text 5"/>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Mini recap and next step</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234440"/>
            <a:ext cx="4983480" cy="8229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 fact can be checked or proved.</a:t>
            </a:r>
            <a:endParaRPr lang="en-US" sz="1700" dirty="0"/>
          </a:p>
        </p:txBody>
      </p:sp>
      <p:sp>
        <p:nvSpPr>
          <p:cNvPr id="6" name="Text 3"/>
          <p:cNvSpPr/>
          <p:nvPr/>
        </p:nvSpPr>
        <p:spPr>
          <a:xfrm>
            <a:off x="6309360" y="1234440"/>
            <a:ext cx="4983480" cy="82296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An opinion shows what someone thinks, feels or believes.</a:t>
            </a:r>
            <a:endParaRPr lang="en-US" sz="1700" dirty="0"/>
          </a:p>
        </p:txBody>
      </p:sp>
      <p:sp>
        <p:nvSpPr>
          <p:cNvPr id="7" name="Text 4"/>
          <p:cNvSpPr/>
          <p:nvPr/>
        </p:nvSpPr>
        <p:spPr>
          <a:xfrm>
            <a:off x="777240" y="2606040"/>
            <a:ext cx="4983480" cy="82296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In the exam, use evidence from the text.</a:t>
            </a:r>
            <a:endParaRPr lang="en-US" sz="1700" dirty="0"/>
          </a:p>
        </p:txBody>
      </p:sp>
      <p:sp>
        <p:nvSpPr>
          <p:cNvPr id="8" name="Text 5"/>
          <p:cNvSpPr/>
          <p:nvPr/>
        </p:nvSpPr>
        <p:spPr>
          <a:xfrm>
            <a:off x="6309360" y="2606040"/>
            <a:ext cx="4983480" cy="8229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Ask: “Can I prove it?”</a:t>
            </a:r>
            <a:endParaRPr lang="en-US" sz="1700" dirty="0"/>
          </a:p>
        </p:txBody>
      </p:sp>
      <p:sp>
        <p:nvSpPr>
          <p:cNvPr id="9" name="Text 6"/>
          <p:cNvSpPr/>
          <p:nvPr/>
        </p:nvSpPr>
        <p:spPr>
          <a:xfrm>
            <a:off x="822960" y="4572000"/>
            <a:ext cx="10469880" cy="7315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100" b="1" dirty="0">
                <a:solidFill>
                  <a:srgbClr val="FFFFFF"/>
                </a:solidFill>
                <a:latin typeface="Aptos" pitchFamily="34" charset="0"/>
                <a:ea typeface="Aptos" pitchFamily="34" charset="-122"/>
                <a:cs typeface="Aptos" pitchFamily="34" charset="-120"/>
              </a:rPr>
              <a:t>Now complete the worksheet. Check your answers using the separate answer key.</a:t>
            </a:r>
            <a:endParaRPr lang="en-US" sz="21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Fact and Opinion</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ESOLish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 and Opinion - Level 1</dc:title>
  <dc:subject>Functional Skills English Level 1 - Fact and Opinion</dc:subject>
  <dc:creator>OpenAI</dc:creator>
  <cp:lastModifiedBy>OpenAI</cp:lastModifiedBy>
  <cp:revision>1</cp:revision>
  <dcterms:created xsi:type="dcterms:W3CDTF">2026-09-20T09:47:25Z</dcterms:created>
  <dcterms:modified xsi:type="dcterms:W3CDTF">2026-09-20T09:47:25Z</dcterms:modified>
</cp:coreProperties>
</file>