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5F3FA"/>
        </a:solidFill>
      </p:bgPr>
    </p:bg>
    <p:spTree>
      <p:nvGrpSpPr>
        <p:cNvPr id="1" name=""/>
        <p:cNvGrpSpPr/>
        <p:nvPr/>
      </p:nvGrpSpPr>
      <p:grpSpPr>
        <a:xfrm>
          <a:off x="0" y="0"/>
          <a:ext cx="0" cy="0"/>
          <a:chOff x="0" y="0"/>
          <a:chExt cx="0" cy="0"/>
        </a:xfrm>
      </p:grpSpPr>
      <p:sp>
        <p:nvSpPr>
          <p:cNvPr id="2" name="Text 0"/>
          <p:cNvSpPr/>
          <p:nvPr/>
        </p:nvSpPr>
        <p:spPr>
          <a:xfrm>
            <a:off x="548640" y="594360"/>
            <a:ext cx="5212080" cy="685800"/>
          </a:xfrm>
          <a:prstGeom prst="rect">
            <a:avLst/>
          </a:prstGeom>
          <a:noFill/>
          <a:ln/>
        </p:spPr>
        <p:txBody>
          <a:bodyPr wrap="square" lIns="0" tIns="0" rIns="0" bIns="0" rtlCol="0" anchor="ctr">
            <a:normAutofit/>
          </a:bodyPr>
          <a:lstStyle/>
          <a:p>
            <a:pPr indent="0" marL="0">
              <a:buNone/>
            </a:pPr>
            <a:r>
              <a:rPr lang="en-US" sz="3500" b="1" dirty="0">
                <a:solidFill>
                  <a:srgbClr val="6B3FA0"/>
                </a:solidFill>
                <a:latin typeface="Aptos Display" pitchFamily="34" charset="0"/>
                <a:ea typeface="Aptos Display" pitchFamily="34" charset="-122"/>
                <a:cs typeface="Aptos Display" pitchFamily="34" charset="-120"/>
              </a:rPr>
              <a:t>CONTEXT CLUES</a:t>
            </a:r>
            <a:endParaRPr lang="en-US" sz="3500" dirty="0"/>
          </a:p>
        </p:txBody>
      </p:sp>
      <p:sp>
        <p:nvSpPr>
          <p:cNvPr id="3" name="Text 1"/>
          <p:cNvSpPr/>
          <p:nvPr/>
        </p:nvSpPr>
        <p:spPr>
          <a:xfrm>
            <a:off x="594360" y="1371600"/>
            <a:ext cx="5212080" cy="320040"/>
          </a:xfrm>
          <a:prstGeom prst="rect">
            <a:avLst/>
          </a:prstGeom>
          <a:noFill/>
          <a:ln/>
        </p:spPr>
        <p:txBody>
          <a:bodyPr wrap="square" lIns="0" tIns="0" rIns="0" bIns="0" rtlCol="0" anchor="ctr"/>
          <a:lstStyle/>
          <a:p>
            <a:pPr indent="0" marL="0">
              <a:buNone/>
            </a:pPr>
            <a:r>
              <a:rPr lang="en-US" sz="1700" b="1" dirty="0">
                <a:solidFill>
                  <a:srgbClr val="0F6B78"/>
                </a:solidFill>
                <a:latin typeface="Aptos" pitchFamily="34" charset="0"/>
                <a:ea typeface="Aptos" pitchFamily="34" charset="-122"/>
                <a:cs typeface="Aptos" pitchFamily="34" charset="-120"/>
              </a:rPr>
              <a:t>Functional Skills English Level 1 Reading</a:t>
            </a:r>
            <a:endParaRPr lang="en-US" sz="1700" dirty="0"/>
          </a:p>
        </p:txBody>
      </p:sp>
      <p:sp>
        <p:nvSpPr>
          <p:cNvPr id="4" name="Text 2"/>
          <p:cNvSpPr/>
          <p:nvPr/>
        </p:nvSpPr>
        <p:spPr>
          <a:xfrm>
            <a:off x="594360" y="1874520"/>
            <a:ext cx="4434840" cy="155448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Lesson focus:</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Use the words around an unfamiliar word</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to work out its meaning.</a:t>
            </a:r>
            <a:endParaRPr lang="en-US" sz="1700" dirty="0"/>
          </a:p>
        </p:txBody>
      </p:sp>
      <p:pic>
        <p:nvPicPr>
          <p:cNvPr id="5" name="Image 0" descr="/mnt/data/l1_context_clues_pack/L1_Context_Clues_Thumbnail_750x563.png">    </p:cNvPr>
          <p:cNvPicPr>
            <a:picLocks noChangeAspect="1"/>
          </p:cNvPicPr>
          <p:nvPr/>
        </p:nvPicPr>
        <p:blipFill>
          <a:blip r:embed="rId1"/>
          <a:srcRect l="0" r="0" t="184" b="184"/>
          <a:stretch/>
        </p:blipFill>
        <p:spPr>
          <a:xfrm>
            <a:off x="6172200" y="1097280"/>
            <a:ext cx="5440680" cy="4069080"/>
          </a:xfrm>
          <a:prstGeom prst="rect">
            <a:avLst/>
          </a:prstGeom>
        </p:spPr>
      </p:pic>
      <p:sp>
        <p:nvSpPr>
          <p:cNvPr id="6" name="Text 3"/>
          <p:cNvSpPr/>
          <p:nvPr/>
        </p:nvSpPr>
        <p:spPr>
          <a:xfrm>
            <a:off x="594360" y="3913632"/>
            <a:ext cx="4983480" cy="777240"/>
          </a:xfrm>
          <a:prstGeom prst="rect">
            <a:avLst/>
          </a:prstGeom>
          <a:solidFill>
            <a:srgbClr val="DFF1FF"/>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Read around the word • Test a meaning • Check it fits</a:t>
            </a:r>
            <a:endParaRPr lang="en-US" sz="2000" dirty="0"/>
          </a:p>
        </p:txBody>
      </p:sp>
      <p:pic>
        <p:nvPicPr>
          <p:cNvPr id="7" name="Image 1" descr="/mnt/data/l1_fact_opinion_pack/template_media/esol/ppt/media/image-16-1.png">    </p:cNvPr>
          <p:cNvPicPr>
            <a:picLocks noChangeAspect="1"/>
          </p:cNvPicPr>
          <p:nvPr/>
        </p:nvPicPr>
        <p:blipFill>
          <a:blip r:embed="rId2"/>
          <a:stretch>
            <a:fillRect/>
          </a:stretch>
        </p:blipFill>
        <p:spPr>
          <a:xfrm>
            <a:off x="10716768" y="118872"/>
            <a:ext cx="1115568" cy="978408"/>
          </a:xfrm>
          <a:prstGeom prst="rect">
            <a:avLst/>
          </a:prstGeom>
        </p:spPr>
      </p:pic>
      <p:sp>
        <p:nvSpPr>
          <p:cNvPr id="8"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9"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Session aims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760720" cy="448056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By the end of the lesson, you will be able to:
</a:t>
            </a:r>
            <a:pPr indent="0" marL="0">
              <a:buNone/>
            </a:pPr>
            <a:r>
              <a:rPr lang="en-US" sz="1800" dirty="0">
                <a:solidFill>
                  <a:srgbClr val="12345B"/>
                </a:solidFill>
                <a:latin typeface="Aptos" pitchFamily="34" charset="0"/>
                <a:ea typeface="Aptos" pitchFamily="34" charset="-122"/>
                <a:cs typeface="Aptos" pitchFamily="34" charset="-120"/>
              </a:rPr>
              <a:t>• use surrounding words and sentences to work out meaning
</a:t>
            </a:r>
            <a:pPr indent="0" marL="0">
              <a:buNone/>
            </a:pPr>
            <a:r>
              <a:rPr lang="en-US" sz="1800" dirty="0">
                <a:solidFill>
                  <a:srgbClr val="12345B"/>
                </a:solidFill>
                <a:latin typeface="Aptos" pitchFamily="34" charset="0"/>
                <a:ea typeface="Aptos" pitchFamily="34" charset="-122"/>
                <a:cs typeface="Aptos" pitchFamily="34" charset="-120"/>
              </a:rPr>
              <a:t>• recognise common types of context clue
</a:t>
            </a:r>
            <a:pPr indent="0" marL="0">
              <a:buNone/>
            </a:pPr>
            <a:r>
              <a:rPr lang="en-US" sz="1800" dirty="0">
                <a:solidFill>
                  <a:srgbClr val="12345B"/>
                </a:solidFill>
                <a:latin typeface="Aptos" pitchFamily="34" charset="0"/>
                <a:ea typeface="Aptos" pitchFamily="34" charset="-122"/>
                <a:cs typeface="Aptos" pitchFamily="34" charset="-120"/>
              </a:rPr>
              <a:t>• use word type to narrow down possible meanings
</a:t>
            </a:r>
            <a:pPr indent="0" marL="0">
              <a:buNone/>
            </a:pPr>
            <a:r>
              <a:rPr lang="en-US" sz="1800" dirty="0">
                <a:solidFill>
                  <a:srgbClr val="12345B"/>
                </a:solidFill>
                <a:latin typeface="Aptos" pitchFamily="34" charset="0"/>
                <a:ea typeface="Aptos" pitchFamily="34" charset="-122"/>
                <a:cs typeface="Aptos" pitchFamily="34" charset="-120"/>
              </a:rPr>
              <a:t>• choose an alternative word or phrase that keeps the meaning the same
</a:t>
            </a:r>
            <a:pPr indent="0" marL="0">
              <a:buNone/>
            </a:pPr>
            <a:r>
              <a:rPr lang="en-US" sz="1800" dirty="0">
                <a:solidFill>
                  <a:srgbClr val="12345B"/>
                </a:solidFill>
                <a:latin typeface="Aptos" pitchFamily="34" charset="0"/>
                <a:ea typeface="Aptos" pitchFamily="34" charset="-122"/>
                <a:cs typeface="Aptos" pitchFamily="34" charset="-120"/>
              </a:rPr>
              <a:t>• answer Level 1 exam-style vocabulary questions with evidence
</a:t>
            </a:r>
            <a:endParaRPr lang="en-US" sz="1800" dirty="0"/>
          </a:p>
        </p:txBody>
      </p:sp>
      <p:sp>
        <p:nvSpPr>
          <p:cNvPr id="6" name="Text 3"/>
          <p:cNvSpPr/>
          <p:nvPr/>
        </p:nvSpPr>
        <p:spPr>
          <a:xfrm>
            <a:off x="6812280" y="1417320"/>
            <a:ext cx="4206240" cy="12801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Key question:</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“What nearby words help me understand this word?”</a:t>
            </a:r>
            <a:endParaRPr lang="en-US" sz="1700" dirty="0"/>
          </a:p>
        </p:txBody>
      </p:sp>
      <p:sp>
        <p:nvSpPr>
          <p:cNvPr id="7" name="Text 4"/>
          <p:cNvSpPr/>
          <p:nvPr/>
        </p:nvSpPr>
        <p:spPr>
          <a:xfrm>
            <a:off x="6812280" y="3154680"/>
            <a:ext cx="4206240" cy="141732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Exam habit:</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Replace the word with your answer.</a:t>
            </a:r>
            <a:endParaRPr lang="en-US" sz="1700" dirty="0"/>
          </a:p>
          <a:p>
            <a:pPr indent="0" marL="0">
              <a:buNone/>
            </a:pPr>
            <a:r>
              <a:rPr lang="en-US" sz="1700" dirty="0">
                <a:solidFill>
                  <a:srgbClr val="12345B"/>
                </a:solidFill>
                <a:latin typeface="Aptos" pitchFamily="34" charset="0"/>
                <a:ea typeface="Aptos" pitchFamily="34" charset="-122"/>
                <a:cs typeface="Aptos" pitchFamily="34" charset="-120"/>
              </a:rPr>
              <a:t>Does the sentence still make sense?</a:t>
            </a:r>
            <a:endParaRPr lang="en-US" sz="17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Warm-up: can you work it out?</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10058400" cy="530352"/>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2000" b="1" dirty="0">
                <a:solidFill>
                  <a:srgbClr val="12345B"/>
                </a:solidFill>
                <a:latin typeface="Aptos" pitchFamily="34" charset="0"/>
                <a:ea typeface="Aptos" pitchFamily="34" charset="-122"/>
                <a:cs typeface="Aptos" pitchFamily="34" charset="-120"/>
              </a:rPr>
              <a:t>Read each sentence. Guess the bold word from the clues around it.</a:t>
            </a:r>
            <a:endParaRPr lang="en-US" sz="2000" dirty="0"/>
          </a:p>
        </p:txBody>
      </p:sp>
      <p:sp>
        <p:nvSpPr>
          <p:cNvPr id="6" name="Text 3"/>
          <p:cNvSpPr/>
          <p:nvPr/>
        </p:nvSpPr>
        <p:spPr>
          <a:xfrm>
            <a:off x="822960" y="1874520"/>
            <a:ext cx="10424160" cy="73152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After walking for six hours, Amir was exhausted and needed to rest immediately.</a:t>
            </a:r>
            <a:endParaRPr lang="en-US" sz="1700" dirty="0"/>
          </a:p>
        </p:txBody>
      </p:sp>
      <p:sp>
        <p:nvSpPr>
          <p:cNvPr id="7" name="Text 4"/>
          <p:cNvSpPr/>
          <p:nvPr/>
        </p:nvSpPr>
        <p:spPr>
          <a:xfrm>
            <a:off x="822960" y="2880360"/>
            <a:ext cx="10424160" cy="73152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Tickets were scarce; only a few were left by lunchtime.</a:t>
            </a:r>
            <a:endParaRPr lang="en-US" sz="1700" dirty="0"/>
          </a:p>
        </p:txBody>
      </p:sp>
      <p:sp>
        <p:nvSpPr>
          <p:cNvPr id="8" name="Text 5"/>
          <p:cNvSpPr/>
          <p:nvPr/>
        </p:nvSpPr>
        <p:spPr>
          <a:xfrm>
            <a:off x="822960" y="3886200"/>
            <a:ext cx="10424160" cy="73152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Mina was reluctant to speak first, so she waited until someone else volunteered.</a:t>
            </a:r>
            <a:endParaRPr lang="en-US" sz="1700" dirty="0"/>
          </a:p>
        </p:txBody>
      </p:sp>
      <p:sp>
        <p:nvSpPr>
          <p:cNvPr id="9" name="Text 6"/>
          <p:cNvSpPr/>
          <p:nvPr/>
        </p:nvSpPr>
        <p:spPr>
          <a:xfrm>
            <a:off x="822960" y="5166360"/>
            <a:ext cx="10378440" cy="68580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100" b="1" dirty="0">
                <a:solidFill>
                  <a:srgbClr val="FFFFFF"/>
                </a:solidFill>
                <a:latin typeface="Aptos" pitchFamily="34" charset="0"/>
                <a:ea typeface="Aptos" pitchFamily="34" charset="-122"/>
                <a:cs typeface="Aptos" pitchFamily="34" charset="-120"/>
              </a:rPr>
              <a:t>Pair talk: Which words gave you the clue?</a:t>
            </a:r>
            <a:endParaRPr lang="en-US" sz="21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What are context clues?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10698480" cy="96012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Context clues are words, phrases or sentences around an unfamiliar word that help you work out its meaning.</a:t>
            </a:r>
            <a:endParaRPr lang="en-US" sz="1700" dirty="0"/>
          </a:p>
        </p:txBody>
      </p:sp>
      <p:sp>
        <p:nvSpPr>
          <p:cNvPr id="6" name="Text 3"/>
          <p:cNvSpPr/>
          <p:nvPr/>
        </p:nvSpPr>
        <p:spPr>
          <a:xfrm>
            <a:off x="731520" y="2468880"/>
            <a:ext cx="5303520" cy="301752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Good readers:
</a:t>
            </a:r>
            <a:pPr indent="0" marL="0">
              <a:buNone/>
            </a:pPr>
            <a:r>
              <a:rPr lang="en-US" sz="1800" dirty="0">
                <a:solidFill>
                  <a:srgbClr val="12345B"/>
                </a:solidFill>
                <a:latin typeface="Aptos" pitchFamily="34" charset="0"/>
                <a:ea typeface="Aptos" pitchFamily="34" charset="-122"/>
                <a:cs typeface="Aptos" pitchFamily="34" charset="-120"/>
              </a:rPr>
              <a:t>• read before and after the unfamiliar word
</a:t>
            </a:r>
            <a:pPr indent="0" marL="0">
              <a:buNone/>
            </a:pPr>
            <a:r>
              <a:rPr lang="en-US" sz="1800" dirty="0">
                <a:solidFill>
                  <a:srgbClr val="12345B"/>
                </a:solidFill>
                <a:latin typeface="Aptos" pitchFamily="34" charset="0"/>
                <a:ea typeface="Aptos" pitchFamily="34" charset="-122"/>
                <a:cs typeface="Aptos" pitchFamily="34" charset="-120"/>
              </a:rPr>
              <a:t>• look for explanations, examples or contrasts
</a:t>
            </a:r>
            <a:pPr indent="0" marL="0">
              <a:buNone/>
            </a:pPr>
            <a:r>
              <a:rPr lang="en-US" sz="1800" dirty="0">
                <a:solidFill>
                  <a:srgbClr val="12345B"/>
                </a:solidFill>
                <a:latin typeface="Aptos" pitchFamily="34" charset="0"/>
                <a:ea typeface="Aptos" pitchFamily="34" charset="-122"/>
                <a:cs typeface="Aptos" pitchFamily="34" charset="-120"/>
              </a:rPr>
              <a:t>• think about the word type: noun, verb, adjective or adverb
</a:t>
            </a:r>
            <a:pPr indent="0" marL="0">
              <a:buNone/>
            </a:pPr>
            <a:r>
              <a:rPr lang="en-US" sz="1800" dirty="0">
                <a:solidFill>
                  <a:srgbClr val="12345B"/>
                </a:solidFill>
                <a:latin typeface="Aptos" pitchFamily="34" charset="0"/>
                <a:ea typeface="Aptos" pitchFamily="34" charset="-122"/>
                <a:cs typeface="Aptos" pitchFamily="34" charset="-120"/>
              </a:rPr>
              <a:t>• try a possible meaning in the sentence
</a:t>
            </a:r>
            <a:endParaRPr lang="en-US" sz="1800" dirty="0"/>
          </a:p>
        </p:txBody>
      </p:sp>
      <p:sp>
        <p:nvSpPr>
          <p:cNvPr id="7" name="Text 4"/>
          <p:cNvSpPr/>
          <p:nvPr/>
        </p:nvSpPr>
        <p:spPr>
          <a:xfrm>
            <a:off x="6400800" y="2468880"/>
            <a:ext cx="4800600" cy="301752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Example:
</a:t>
            </a:r>
            <a:pPr indent="0" marL="0">
              <a:buNone/>
            </a:pPr>
            <a:r>
              <a:rPr lang="en-US" sz="1800" dirty="0">
                <a:solidFill>
                  <a:srgbClr val="12345B"/>
                </a:solidFill>
                <a:latin typeface="Aptos" pitchFamily="34" charset="0"/>
                <a:ea typeface="Aptos" pitchFamily="34" charset="-122"/>
                <a:cs typeface="Aptos" pitchFamily="34" charset="-120"/>
              </a:rPr>
              <a:t>• “The route was strenuous, so we stopped twice to rest.”
</a:t>
            </a:r>
            <a:pPr indent="0" marL="0">
              <a:buNone/>
            </a:pPr>
            <a:r>
              <a:rPr lang="en-US" sz="1800" dirty="0">
                <a:solidFill>
                  <a:srgbClr val="12345B"/>
                </a:solidFill>
                <a:latin typeface="Aptos" pitchFamily="34" charset="0"/>
                <a:ea typeface="Aptos" pitchFamily="34" charset="-122"/>
                <a:cs typeface="Aptos" pitchFamily="34" charset="-120"/>
              </a:rPr>
              <a:t>• The clue “stopped twice to rest” suggests strenuous means difficult or tiring.
</a:t>
            </a:r>
            <a:endParaRPr lang="en-US" sz="1800" dirty="0"/>
          </a:p>
        </p:txBody>
      </p:sp>
      <p:sp>
        <p:nvSpPr>
          <p:cNvPr id="8" name="Text 5"/>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9" name="Text 6"/>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Five useful types of context clue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10515600" cy="621792"/>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1. Definition / explanation: the text tells you what the word means.</a:t>
            </a:r>
            <a:endParaRPr lang="en-US" sz="1700" dirty="0"/>
          </a:p>
        </p:txBody>
      </p:sp>
      <p:sp>
        <p:nvSpPr>
          <p:cNvPr id="6" name="Text 3"/>
          <p:cNvSpPr/>
          <p:nvPr/>
        </p:nvSpPr>
        <p:spPr>
          <a:xfrm>
            <a:off x="777240" y="1920240"/>
            <a:ext cx="10515600" cy="621792"/>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2. Synonym / restatement: a nearby word gives a similar meaning.</a:t>
            </a:r>
            <a:endParaRPr lang="en-US" sz="1700" dirty="0"/>
          </a:p>
        </p:txBody>
      </p:sp>
      <p:sp>
        <p:nvSpPr>
          <p:cNvPr id="7" name="Text 4"/>
          <p:cNvSpPr/>
          <p:nvPr/>
        </p:nvSpPr>
        <p:spPr>
          <a:xfrm>
            <a:off x="777240" y="2697480"/>
            <a:ext cx="10515600" cy="621792"/>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3. Example clue: examples show what the word includes.</a:t>
            </a:r>
            <a:endParaRPr lang="en-US" sz="1700" dirty="0"/>
          </a:p>
        </p:txBody>
      </p:sp>
      <p:sp>
        <p:nvSpPr>
          <p:cNvPr id="8" name="Text 5"/>
          <p:cNvSpPr/>
          <p:nvPr/>
        </p:nvSpPr>
        <p:spPr>
          <a:xfrm>
            <a:off x="777240" y="3474720"/>
            <a:ext cx="10515600" cy="621792"/>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4. Contrast clue: words such as but, however, unlike or although show an opposite idea.</a:t>
            </a:r>
            <a:endParaRPr lang="en-US" sz="1700" dirty="0"/>
          </a:p>
        </p:txBody>
      </p:sp>
      <p:sp>
        <p:nvSpPr>
          <p:cNvPr id="9" name="Text 6"/>
          <p:cNvSpPr/>
          <p:nvPr/>
        </p:nvSpPr>
        <p:spPr>
          <a:xfrm>
            <a:off x="777240" y="4251960"/>
            <a:ext cx="10515600" cy="621792"/>
          </a:xfrm>
          <a:prstGeom prst="rect">
            <a:avLst/>
          </a:prstGeom>
          <a:solidFill>
            <a:srgbClr val="EFE6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5. Cause / result clue: what happens before or after helps reveal the meaning.</a:t>
            </a:r>
            <a:endParaRPr lang="en-US" sz="1700" dirty="0"/>
          </a:p>
        </p:txBody>
      </p:sp>
      <p:sp>
        <p:nvSpPr>
          <p:cNvPr id="10" name="Text 7"/>
          <p:cNvSpPr/>
          <p:nvPr/>
        </p:nvSpPr>
        <p:spPr>
          <a:xfrm>
            <a:off x="822960" y="5303520"/>
            <a:ext cx="10424160" cy="658368"/>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You do not need to name the clue type in the exam - you need to use it well.</a:t>
            </a:r>
            <a:endParaRPr lang="en-US" sz="2000" dirty="0"/>
          </a:p>
        </p:txBody>
      </p:sp>
      <p:sp>
        <p:nvSpPr>
          <p:cNvPr id="11" name="Text 8"/>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2" name="Text 9"/>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Word type matters</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5257800" cy="192024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Noun - person, place, thing or idea
</a:t>
            </a:r>
            <a:pPr indent="0" marL="0">
              <a:buNone/>
            </a:pPr>
            <a:r>
              <a:rPr lang="en-US" sz="1800" dirty="0">
                <a:solidFill>
                  <a:srgbClr val="12345B"/>
                </a:solidFill>
                <a:latin typeface="Aptos" pitchFamily="34" charset="0"/>
                <a:ea typeface="Aptos" pitchFamily="34" charset="-122"/>
                <a:cs typeface="Aptos" pitchFamily="34" charset="-120"/>
              </a:rPr>
              <a:t>• salary = pay / earnings
</a:t>
            </a:r>
            <a:pPr indent="0" marL="0">
              <a:buNone/>
            </a:pPr>
            <a:r>
              <a:rPr lang="en-US" sz="1800" dirty="0">
                <a:solidFill>
                  <a:srgbClr val="12345B"/>
                </a:solidFill>
                <a:latin typeface="Aptos" pitchFamily="34" charset="0"/>
                <a:ea typeface="Aptos" pitchFamily="34" charset="-122"/>
                <a:cs typeface="Aptos" pitchFamily="34" charset="-120"/>
              </a:rPr>
              <a:t>• variety = range / choice
</a:t>
            </a:r>
            <a:endParaRPr lang="en-US" sz="1800" dirty="0"/>
          </a:p>
        </p:txBody>
      </p:sp>
      <p:sp>
        <p:nvSpPr>
          <p:cNvPr id="6" name="Text 3"/>
          <p:cNvSpPr/>
          <p:nvPr/>
        </p:nvSpPr>
        <p:spPr>
          <a:xfrm>
            <a:off x="6263640" y="1143000"/>
            <a:ext cx="5166360" cy="192024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Verb - an action
</a:t>
            </a:r>
            <a:pPr indent="0" marL="0">
              <a:buNone/>
            </a:pPr>
            <a:r>
              <a:rPr lang="en-US" sz="1800" dirty="0">
                <a:solidFill>
                  <a:srgbClr val="12345B"/>
                </a:solidFill>
                <a:latin typeface="Aptos" pitchFamily="34" charset="0"/>
                <a:ea typeface="Aptos" pitchFamily="34" charset="-122"/>
                <a:cs typeface="Aptos" pitchFamily="34" charset="-120"/>
              </a:rPr>
              <a:t>• reduce = decrease / make less
</a:t>
            </a:r>
            <a:pPr indent="0" marL="0">
              <a:buNone/>
            </a:pPr>
            <a:r>
              <a:rPr lang="en-US" sz="1800" dirty="0">
                <a:solidFill>
                  <a:srgbClr val="12345B"/>
                </a:solidFill>
                <a:latin typeface="Aptos" pitchFamily="34" charset="0"/>
                <a:ea typeface="Aptos" pitchFamily="34" charset="-122"/>
                <a:cs typeface="Aptos" pitchFamily="34" charset="-120"/>
              </a:rPr>
              <a:t>• consider = think about
</a:t>
            </a:r>
            <a:endParaRPr lang="en-US" sz="1800" dirty="0"/>
          </a:p>
        </p:txBody>
      </p:sp>
      <p:sp>
        <p:nvSpPr>
          <p:cNvPr id="7" name="Text 4"/>
          <p:cNvSpPr/>
          <p:nvPr/>
        </p:nvSpPr>
        <p:spPr>
          <a:xfrm>
            <a:off x="731520" y="3429000"/>
            <a:ext cx="5257800" cy="192024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Adjective - describes a noun
</a:t>
            </a:r>
            <a:pPr indent="0" marL="0">
              <a:buNone/>
            </a:pPr>
            <a:r>
              <a:rPr lang="en-US" sz="1800" dirty="0">
                <a:solidFill>
                  <a:srgbClr val="12345B"/>
                </a:solidFill>
                <a:latin typeface="Aptos" pitchFamily="34" charset="0"/>
                <a:ea typeface="Aptos" pitchFamily="34" charset="-122"/>
                <a:cs typeface="Aptos" pitchFamily="34" charset="-120"/>
              </a:rPr>
              <a:t>• vital = essential / very important
</a:t>
            </a:r>
            <a:pPr indent="0" marL="0">
              <a:buNone/>
            </a:pPr>
            <a:r>
              <a:rPr lang="en-US" sz="1800" dirty="0">
                <a:solidFill>
                  <a:srgbClr val="12345B"/>
                </a:solidFill>
                <a:latin typeface="Aptos" pitchFamily="34" charset="0"/>
                <a:ea typeface="Aptos" pitchFamily="34" charset="-122"/>
                <a:cs typeface="Aptos" pitchFamily="34" charset="-120"/>
              </a:rPr>
              <a:t>• sizeable = large / considerable
</a:t>
            </a:r>
            <a:endParaRPr lang="en-US" sz="1800" dirty="0"/>
          </a:p>
        </p:txBody>
      </p:sp>
      <p:sp>
        <p:nvSpPr>
          <p:cNvPr id="8" name="Text 5"/>
          <p:cNvSpPr/>
          <p:nvPr/>
        </p:nvSpPr>
        <p:spPr>
          <a:xfrm>
            <a:off x="6263640" y="3429000"/>
            <a:ext cx="5166360" cy="192024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Adverb - describes how / when / how much
</a:t>
            </a:r>
            <a:pPr indent="0" marL="0">
              <a:buNone/>
            </a:pPr>
            <a:r>
              <a:rPr lang="en-US" sz="1800" dirty="0">
                <a:solidFill>
                  <a:srgbClr val="12345B"/>
                </a:solidFill>
                <a:latin typeface="Aptos" pitchFamily="34" charset="0"/>
                <a:ea typeface="Aptos" pitchFamily="34" charset="-122"/>
                <a:cs typeface="Aptos" pitchFamily="34" charset="-120"/>
              </a:rPr>
              <a:t>• especially = particularly / mainly
</a:t>
            </a:r>
            <a:pPr indent="0" marL="0">
              <a:buNone/>
            </a:pPr>
            <a:r>
              <a:rPr lang="en-US" sz="1800" dirty="0">
                <a:solidFill>
                  <a:srgbClr val="12345B"/>
                </a:solidFill>
                <a:latin typeface="Aptos" pitchFamily="34" charset="0"/>
                <a:ea typeface="Aptos" pitchFamily="34" charset="-122"/>
                <a:cs typeface="Aptos" pitchFamily="34" charset="-120"/>
              </a:rPr>
              <a:t>• gradually = slowly over time
</a:t>
            </a:r>
            <a:endParaRPr lang="en-US" sz="1800" dirty="0"/>
          </a:p>
        </p:txBody>
      </p:sp>
      <p:sp>
        <p:nvSpPr>
          <p:cNvPr id="9" name="Text 6"/>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0" name="Text 7"/>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The substitution test</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80160"/>
            <a:ext cx="192024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Step 1</a:t>
            </a:r>
            <a:endParaRPr lang="en-US" sz="2000" dirty="0"/>
          </a:p>
        </p:txBody>
      </p:sp>
      <p:sp>
        <p:nvSpPr>
          <p:cNvPr id="6" name="Text 3"/>
          <p:cNvSpPr/>
          <p:nvPr/>
        </p:nvSpPr>
        <p:spPr>
          <a:xfrm>
            <a:off x="2880360" y="1207008"/>
            <a:ext cx="8321040" cy="68580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Read the whole sentence and notice the unfamiliar word.</a:t>
            </a:r>
            <a:endParaRPr lang="en-US" sz="1700" dirty="0"/>
          </a:p>
        </p:txBody>
      </p:sp>
      <p:sp>
        <p:nvSpPr>
          <p:cNvPr id="7" name="Text 4"/>
          <p:cNvSpPr/>
          <p:nvPr/>
        </p:nvSpPr>
        <p:spPr>
          <a:xfrm>
            <a:off x="777240" y="2240280"/>
            <a:ext cx="192024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Step 2</a:t>
            </a:r>
            <a:endParaRPr lang="en-US" sz="2000" dirty="0"/>
          </a:p>
        </p:txBody>
      </p:sp>
      <p:sp>
        <p:nvSpPr>
          <p:cNvPr id="8" name="Text 5"/>
          <p:cNvSpPr/>
          <p:nvPr/>
        </p:nvSpPr>
        <p:spPr>
          <a:xfrm>
            <a:off x="2880360" y="2167128"/>
            <a:ext cx="8321040" cy="68580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Choose a possible synonym that matches the word type.</a:t>
            </a:r>
            <a:endParaRPr lang="en-US" sz="1700" dirty="0"/>
          </a:p>
        </p:txBody>
      </p:sp>
      <p:sp>
        <p:nvSpPr>
          <p:cNvPr id="9" name="Text 6"/>
          <p:cNvSpPr/>
          <p:nvPr/>
        </p:nvSpPr>
        <p:spPr>
          <a:xfrm>
            <a:off x="777240" y="3200400"/>
            <a:ext cx="192024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Step 3</a:t>
            </a:r>
            <a:endParaRPr lang="en-US" sz="2000" dirty="0"/>
          </a:p>
        </p:txBody>
      </p:sp>
      <p:sp>
        <p:nvSpPr>
          <p:cNvPr id="10" name="Text 7"/>
          <p:cNvSpPr/>
          <p:nvPr/>
        </p:nvSpPr>
        <p:spPr>
          <a:xfrm>
            <a:off x="2880360" y="3127248"/>
            <a:ext cx="8321040" cy="68580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Replace the original word with your synonym.</a:t>
            </a:r>
            <a:endParaRPr lang="en-US" sz="1700" dirty="0"/>
          </a:p>
        </p:txBody>
      </p:sp>
      <p:sp>
        <p:nvSpPr>
          <p:cNvPr id="11" name="Text 8"/>
          <p:cNvSpPr/>
          <p:nvPr/>
        </p:nvSpPr>
        <p:spPr>
          <a:xfrm>
            <a:off x="777240" y="4160520"/>
            <a:ext cx="192024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Step 4</a:t>
            </a:r>
            <a:endParaRPr lang="en-US" sz="2000" dirty="0"/>
          </a:p>
        </p:txBody>
      </p:sp>
      <p:sp>
        <p:nvSpPr>
          <p:cNvPr id="12" name="Text 9"/>
          <p:cNvSpPr/>
          <p:nvPr/>
        </p:nvSpPr>
        <p:spPr>
          <a:xfrm>
            <a:off x="2880360" y="4087368"/>
            <a:ext cx="8321040" cy="68580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Check: does the sentence keep the same meaning?</a:t>
            </a:r>
            <a:endParaRPr lang="en-US" sz="1700" dirty="0"/>
          </a:p>
        </p:txBody>
      </p:sp>
      <p:sp>
        <p:nvSpPr>
          <p:cNvPr id="13" name="Text 10"/>
          <p:cNvSpPr/>
          <p:nvPr/>
        </p:nvSpPr>
        <p:spPr>
          <a:xfrm>
            <a:off x="822960" y="5257800"/>
            <a:ext cx="10424160" cy="658368"/>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1900" b="1" dirty="0">
                <a:solidFill>
                  <a:srgbClr val="FFFFFF"/>
                </a:solidFill>
                <a:latin typeface="Aptos" pitchFamily="34" charset="0"/>
                <a:ea typeface="Aptos" pitchFamily="34" charset="-122"/>
                <a:cs typeface="Aptos" pitchFamily="34" charset="-120"/>
              </a:rPr>
              <a:t>Example: “Saving regularly is vital.”  vital → essential ✓  The meaning stays the same.</a:t>
            </a:r>
            <a:endParaRPr lang="en-US" sz="1900" dirty="0"/>
          </a:p>
        </p:txBody>
      </p:sp>
      <p:sp>
        <p:nvSpPr>
          <p:cNvPr id="14" name="Text 11"/>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5" name="Text 12"/>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Pearson-style vocabulary: set 1</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2011680" cy="5029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WORD</a:t>
            </a:r>
            <a:endParaRPr lang="en-US" sz="1800" dirty="0"/>
          </a:p>
        </p:txBody>
      </p:sp>
      <p:sp>
        <p:nvSpPr>
          <p:cNvPr id="6" name="Text 3"/>
          <p:cNvSpPr/>
          <p:nvPr/>
        </p:nvSpPr>
        <p:spPr>
          <a:xfrm>
            <a:off x="2880360" y="1143000"/>
            <a:ext cx="470916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POSSIBLE SAME-MEANING WORDS</a:t>
            </a:r>
            <a:endParaRPr lang="en-US" sz="1800" dirty="0"/>
          </a:p>
        </p:txBody>
      </p:sp>
      <p:sp>
        <p:nvSpPr>
          <p:cNvPr id="7" name="Text 4"/>
          <p:cNvSpPr/>
          <p:nvPr/>
        </p:nvSpPr>
        <p:spPr>
          <a:xfrm>
            <a:off x="7726680" y="1143000"/>
            <a:ext cx="3474720" cy="502920"/>
          </a:xfrm>
          <a:prstGeom prst="rect">
            <a:avLst/>
          </a:prstGeom>
          <a:solidFill>
            <a:srgbClr val="F4A340"/>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QUICK CHECK</a:t>
            </a:r>
            <a:endParaRPr lang="en-US" sz="1800" dirty="0"/>
          </a:p>
        </p:txBody>
      </p:sp>
      <p:sp>
        <p:nvSpPr>
          <p:cNvPr id="8" name="Text 5"/>
          <p:cNvSpPr/>
          <p:nvPr/>
        </p:nvSpPr>
        <p:spPr>
          <a:xfrm>
            <a:off x="731520" y="18745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vital</a:t>
            </a:r>
            <a:endParaRPr lang="en-US" sz="1700" dirty="0"/>
          </a:p>
        </p:txBody>
      </p:sp>
      <p:sp>
        <p:nvSpPr>
          <p:cNvPr id="9" name="Text 6"/>
          <p:cNvSpPr/>
          <p:nvPr/>
        </p:nvSpPr>
        <p:spPr>
          <a:xfrm>
            <a:off x="2880360" y="18745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essential • crucial • important</a:t>
            </a:r>
            <a:endParaRPr lang="en-US" sz="1700" dirty="0"/>
          </a:p>
        </p:txBody>
      </p:sp>
      <p:sp>
        <p:nvSpPr>
          <p:cNvPr id="10" name="Text 7"/>
          <p:cNvSpPr/>
          <p:nvPr/>
        </p:nvSpPr>
        <p:spPr>
          <a:xfrm>
            <a:off x="7726680" y="18745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Does it still mean necessary?</a:t>
            </a:r>
            <a:endParaRPr lang="en-US" sz="1700" dirty="0"/>
          </a:p>
        </p:txBody>
      </p:sp>
      <p:sp>
        <p:nvSpPr>
          <p:cNvPr id="11" name="Text 8"/>
          <p:cNvSpPr/>
          <p:nvPr/>
        </p:nvSpPr>
        <p:spPr>
          <a:xfrm>
            <a:off x="731520" y="27889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reduce</a:t>
            </a:r>
            <a:endParaRPr lang="en-US" sz="1700" dirty="0"/>
          </a:p>
        </p:txBody>
      </p:sp>
      <p:sp>
        <p:nvSpPr>
          <p:cNvPr id="12" name="Text 9"/>
          <p:cNvSpPr/>
          <p:nvPr/>
        </p:nvSpPr>
        <p:spPr>
          <a:xfrm>
            <a:off x="2880360" y="27889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decrease • lower • make less</a:t>
            </a:r>
            <a:endParaRPr lang="en-US" sz="1700" dirty="0"/>
          </a:p>
        </p:txBody>
      </p:sp>
      <p:sp>
        <p:nvSpPr>
          <p:cNvPr id="13" name="Text 10"/>
          <p:cNvSpPr/>
          <p:nvPr/>
        </p:nvSpPr>
        <p:spPr>
          <a:xfrm>
            <a:off x="7726680" y="27889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Is the amount becoming smaller?</a:t>
            </a:r>
            <a:endParaRPr lang="en-US" sz="1700" dirty="0"/>
          </a:p>
        </p:txBody>
      </p:sp>
      <p:sp>
        <p:nvSpPr>
          <p:cNvPr id="14" name="Text 11"/>
          <p:cNvSpPr/>
          <p:nvPr/>
        </p:nvSpPr>
        <p:spPr>
          <a:xfrm>
            <a:off x="731520" y="37033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top-class</a:t>
            </a:r>
            <a:endParaRPr lang="en-US" sz="1700" dirty="0"/>
          </a:p>
        </p:txBody>
      </p:sp>
      <p:sp>
        <p:nvSpPr>
          <p:cNvPr id="15" name="Text 12"/>
          <p:cNvSpPr/>
          <p:nvPr/>
        </p:nvSpPr>
        <p:spPr>
          <a:xfrm>
            <a:off x="2880360" y="37033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excellent • outstanding • first-rate</a:t>
            </a:r>
            <a:endParaRPr lang="en-US" sz="1700" dirty="0"/>
          </a:p>
        </p:txBody>
      </p:sp>
      <p:sp>
        <p:nvSpPr>
          <p:cNvPr id="16" name="Text 13"/>
          <p:cNvSpPr/>
          <p:nvPr/>
        </p:nvSpPr>
        <p:spPr>
          <a:xfrm>
            <a:off x="7726680" y="37033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Does it still mean very good?</a:t>
            </a:r>
            <a:endParaRPr lang="en-US" sz="1700" dirty="0"/>
          </a:p>
        </p:txBody>
      </p:sp>
      <p:sp>
        <p:nvSpPr>
          <p:cNvPr id="17" name="Text 14"/>
          <p:cNvSpPr/>
          <p:nvPr/>
        </p:nvSpPr>
        <p:spPr>
          <a:xfrm>
            <a:off x="731520" y="46177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focus</a:t>
            </a:r>
            <a:endParaRPr lang="en-US" sz="1700" dirty="0"/>
          </a:p>
        </p:txBody>
      </p:sp>
      <p:sp>
        <p:nvSpPr>
          <p:cNvPr id="18" name="Text 15"/>
          <p:cNvSpPr/>
          <p:nvPr/>
        </p:nvSpPr>
        <p:spPr>
          <a:xfrm>
            <a:off x="2880360" y="46177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concentrate • target • aim</a:t>
            </a:r>
            <a:endParaRPr lang="en-US" sz="1700" dirty="0"/>
          </a:p>
        </p:txBody>
      </p:sp>
      <p:sp>
        <p:nvSpPr>
          <p:cNvPr id="19" name="Text 16"/>
          <p:cNvSpPr/>
          <p:nvPr/>
        </p:nvSpPr>
        <p:spPr>
          <a:xfrm>
            <a:off x="7726680" y="46177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Does it fit the sentence grammar?</a:t>
            </a:r>
            <a:endParaRPr lang="en-US" sz="1700" dirty="0"/>
          </a:p>
        </p:txBody>
      </p:sp>
      <p:sp>
        <p:nvSpPr>
          <p:cNvPr id="20" name="Text 17"/>
          <p:cNvSpPr/>
          <p:nvPr/>
        </p:nvSpPr>
        <p:spPr>
          <a:xfrm>
            <a:off x="822960" y="5623560"/>
            <a:ext cx="1037844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1800" b="1" dirty="0">
                <a:solidFill>
                  <a:srgbClr val="12345B"/>
                </a:solidFill>
                <a:latin typeface="Aptos" pitchFamily="34" charset="0"/>
                <a:ea typeface="Aptos" pitchFamily="34" charset="-122"/>
                <a:cs typeface="Aptos" pitchFamily="34" charset="-120"/>
              </a:rPr>
              <a:t>These are the types of “alternative word or phrase” questions you need to practise.</a:t>
            </a:r>
            <a:endParaRPr lang="en-US" sz="1800" dirty="0"/>
          </a:p>
        </p:txBody>
      </p:sp>
      <p:sp>
        <p:nvSpPr>
          <p:cNvPr id="21" name="Text 18"/>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22" name="Text 19"/>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Pearson-style vocabulary: set 2</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143000"/>
            <a:ext cx="2011680" cy="5029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WORD</a:t>
            </a:r>
            <a:endParaRPr lang="en-US" sz="1800" dirty="0"/>
          </a:p>
        </p:txBody>
      </p:sp>
      <p:sp>
        <p:nvSpPr>
          <p:cNvPr id="6" name="Text 3"/>
          <p:cNvSpPr/>
          <p:nvPr/>
        </p:nvSpPr>
        <p:spPr>
          <a:xfrm>
            <a:off x="2880360" y="1143000"/>
            <a:ext cx="4709160" cy="502920"/>
          </a:xfrm>
          <a:prstGeom prst="rect">
            <a:avLst/>
          </a:prstGeom>
          <a:solidFill>
            <a:srgbClr val="0F6B78"/>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POSSIBLE SAME-MEANING WORDS</a:t>
            </a:r>
            <a:endParaRPr lang="en-US" sz="1800" dirty="0"/>
          </a:p>
        </p:txBody>
      </p:sp>
      <p:sp>
        <p:nvSpPr>
          <p:cNvPr id="7" name="Text 4"/>
          <p:cNvSpPr/>
          <p:nvPr/>
        </p:nvSpPr>
        <p:spPr>
          <a:xfrm>
            <a:off x="7726680" y="1143000"/>
            <a:ext cx="3474720" cy="502920"/>
          </a:xfrm>
          <a:prstGeom prst="rect">
            <a:avLst/>
          </a:prstGeom>
          <a:solidFill>
            <a:srgbClr val="F4A340"/>
          </a:solidFill>
          <a:ln w="12700">
            <a:solidFill>
              <a:srgbClr val="C9D4E2"/>
            </a:solidFill>
          </a:ln>
        </p:spPr>
        <p:txBody>
          <a:bodyPr wrap="square" lIns="2032" tIns="2032" rIns="2032" bIns="2032" rtlCol="0" anchor="ctr">
            <a:normAutofit/>
          </a:bodyPr>
          <a:lstStyle/>
          <a:p>
            <a:pPr indent="0" marL="0">
              <a:buNone/>
            </a:pPr>
            <a:r>
              <a:rPr lang="en-US" sz="1800" b="1" dirty="0">
                <a:solidFill>
                  <a:srgbClr val="FFFFFF"/>
                </a:solidFill>
                <a:latin typeface="Aptos" pitchFamily="34" charset="0"/>
                <a:ea typeface="Aptos" pitchFamily="34" charset="-122"/>
                <a:cs typeface="Aptos" pitchFamily="34" charset="-120"/>
              </a:rPr>
              <a:t>WORD TYPE</a:t>
            </a:r>
            <a:endParaRPr lang="en-US" sz="1800" dirty="0"/>
          </a:p>
        </p:txBody>
      </p:sp>
      <p:sp>
        <p:nvSpPr>
          <p:cNvPr id="8" name="Text 5"/>
          <p:cNvSpPr/>
          <p:nvPr/>
        </p:nvSpPr>
        <p:spPr>
          <a:xfrm>
            <a:off x="731520" y="18745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sizeable</a:t>
            </a:r>
            <a:endParaRPr lang="en-US" sz="1700" dirty="0"/>
          </a:p>
        </p:txBody>
      </p:sp>
      <p:sp>
        <p:nvSpPr>
          <p:cNvPr id="9" name="Text 6"/>
          <p:cNvSpPr/>
          <p:nvPr/>
        </p:nvSpPr>
        <p:spPr>
          <a:xfrm>
            <a:off x="2880360" y="18745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large • substantial • considerable</a:t>
            </a:r>
            <a:endParaRPr lang="en-US" sz="1700" dirty="0"/>
          </a:p>
        </p:txBody>
      </p:sp>
      <p:sp>
        <p:nvSpPr>
          <p:cNvPr id="10" name="Text 7"/>
          <p:cNvSpPr/>
          <p:nvPr/>
        </p:nvSpPr>
        <p:spPr>
          <a:xfrm>
            <a:off x="7726680" y="18745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adjective</a:t>
            </a:r>
            <a:endParaRPr lang="en-US" sz="1700" dirty="0"/>
          </a:p>
        </p:txBody>
      </p:sp>
      <p:sp>
        <p:nvSpPr>
          <p:cNvPr id="11" name="Text 8"/>
          <p:cNvSpPr/>
          <p:nvPr/>
        </p:nvSpPr>
        <p:spPr>
          <a:xfrm>
            <a:off x="731520" y="27889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consider</a:t>
            </a:r>
            <a:endParaRPr lang="en-US" sz="1700" dirty="0"/>
          </a:p>
        </p:txBody>
      </p:sp>
      <p:sp>
        <p:nvSpPr>
          <p:cNvPr id="12" name="Text 9"/>
          <p:cNvSpPr/>
          <p:nvPr/>
        </p:nvSpPr>
        <p:spPr>
          <a:xfrm>
            <a:off x="2880360" y="27889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think about • examine • keep in mind</a:t>
            </a:r>
            <a:endParaRPr lang="en-US" sz="1700" dirty="0"/>
          </a:p>
        </p:txBody>
      </p:sp>
      <p:sp>
        <p:nvSpPr>
          <p:cNvPr id="13" name="Text 10"/>
          <p:cNvSpPr/>
          <p:nvPr/>
        </p:nvSpPr>
        <p:spPr>
          <a:xfrm>
            <a:off x="7726680" y="27889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verb</a:t>
            </a:r>
            <a:endParaRPr lang="en-US" sz="1700" dirty="0"/>
          </a:p>
        </p:txBody>
      </p:sp>
      <p:sp>
        <p:nvSpPr>
          <p:cNvPr id="14" name="Text 11"/>
          <p:cNvSpPr/>
          <p:nvPr/>
        </p:nvSpPr>
        <p:spPr>
          <a:xfrm>
            <a:off x="731520" y="37033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salary</a:t>
            </a:r>
            <a:endParaRPr lang="en-US" sz="1700" dirty="0"/>
          </a:p>
        </p:txBody>
      </p:sp>
      <p:sp>
        <p:nvSpPr>
          <p:cNvPr id="15" name="Text 12"/>
          <p:cNvSpPr/>
          <p:nvPr/>
        </p:nvSpPr>
        <p:spPr>
          <a:xfrm>
            <a:off x="2880360" y="37033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pay • wages • earnings</a:t>
            </a:r>
            <a:endParaRPr lang="en-US" sz="1700" dirty="0"/>
          </a:p>
        </p:txBody>
      </p:sp>
      <p:sp>
        <p:nvSpPr>
          <p:cNvPr id="16" name="Text 13"/>
          <p:cNvSpPr/>
          <p:nvPr/>
        </p:nvSpPr>
        <p:spPr>
          <a:xfrm>
            <a:off x="7726680" y="37033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noun</a:t>
            </a:r>
            <a:endParaRPr lang="en-US" sz="1700" dirty="0"/>
          </a:p>
        </p:txBody>
      </p:sp>
      <p:sp>
        <p:nvSpPr>
          <p:cNvPr id="17" name="Text 14"/>
          <p:cNvSpPr/>
          <p:nvPr/>
        </p:nvSpPr>
        <p:spPr>
          <a:xfrm>
            <a:off x="731520" y="4617720"/>
            <a:ext cx="20116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especially</a:t>
            </a:r>
            <a:endParaRPr lang="en-US" sz="1700" dirty="0"/>
          </a:p>
        </p:txBody>
      </p:sp>
      <p:sp>
        <p:nvSpPr>
          <p:cNvPr id="18" name="Text 15"/>
          <p:cNvSpPr/>
          <p:nvPr/>
        </p:nvSpPr>
        <p:spPr>
          <a:xfrm>
            <a:off x="2880360" y="4617720"/>
            <a:ext cx="470916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particularly • mainly • in particular</a:t>
            </a:r>
            <a:endParaRPr lang="en-US" sz="1700" dirty="0"/>
          </a:p>
        </p:txBody>
      </p:sp>
      <p:sp>
        <p:nvSpPr>
          <p:cNvPr id="19" name="Text 16"/>
          <p:cNvSpPr/>
          <p:nvPr/>
        </p:nvSpPr>
        <p:spPr>
          <a:xfrm>
            <a:off x="7726680" y="4617720"/>
            <a:ext cx="347472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adverb</a:t>
            </a:r>
            <a:endParaRPr lang="en-US" sz="1700" dirty="0"/>
          </a:p>
        </p:txBody>
      </p:sp>
      <p:sp>
        <p:nvSpPr>
          <p:cNvPr id="20" name="Text 17"/>
          <p:cNvSpPr/>
          <p:nvPr/>
        </p:nvSpPr>
        <p:spPr>
          <a:xfrm>
            <a:off x="822960" y="5623560"/>
            <a:ext cx="10378440" cy="502920"/>
          </a:xfrm>
          <a:prstGeom prst="rect">
            <a:avLst/>
          </a:prstGeom>
          <a:solidFill>
            <a:srgbClr val="FFF4CC"/>
          </a:solidFill>
          <a:ln w="12700">
            <a:solidFill>
              <a:srgbClr val="C9D4E2"/>
            </a:solidFill>
          </a:ln>
        </p:spPr>
        <p:txBody>
          <a:bodyPr wrap="square" lIns="2032" tIns="2032" rIns="2032" bIns="2032" rtlCol="0" anchor="ctr">
            <a:normAutofit/>
          </a:bodyPr>
          <a:lstStyle/>
          <a:p>
            <a:pPr indent="0" marL="0">
              <a:buNone/>
            </a:pPr>
            <a:r>
              <a:rPr lang="en-US" sz="1800" b="1" dirty="0">
                <a:solidFill>
                  <a:srgbClr val="12345B"/>
                </a:solidFill>
                <a:latin typeface="Aptos" pitchFamily="34" charset="0"/>
                <a:ea typeface="Aptos" pitchFamily="34" charset="-122"/>
                <a:cs typeface="Aptos" pitchFamily="34" charset="-120"/>
              </a:rPr>
              <a:t>Exam tip: your answer must keep the meaning of the original sentence.</a:t>
            </a:r>
            <a:endParaRPr lang="en-US" sz="1800" dirty="0"/>
          </a:p>
        </p:txBody>
      </p:sp>
      <p:sp>
        <p:nvSpPr>
          <p:cNvPr id="21" name="Text 18"/>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22" name="Text 19"/>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Class reading: decode the vocabulary</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097280"/>
            <a:ext cx="9966960" cy="5029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1900" b="1" dirty="0">
                <a:solidFill>
                  <a:srgbClr val="FFFFFF"/>
                </a:solidFill>
                <a:latin typeface="Aptos" pitchFamily="34" charset="0"/>
                <a:ea typeface="Aptos" pitchFamily="34" charset="-122"/>
                <a:cs typeface="Aptos" pitchFamily="34" charset="-120"/>
              </a:rPr>
              <a:t>Text: The Community Repair Project</a:t>
            </a:r>
            <a:endParaRPr lang="en-US" sz="1900" dirty="0"/>
          </a:p>
        </p:txBody>
      </p:sp>
      <p:sp>
        <p:nvSpPr>
          <p:cNvPr id="6" name="Text 3"/>
          <p:cNvSpPr/>
          <p:nvPr/>
        </p:nvSpPr>
        <p:spPr>
          <a:xfrm>
            <a:off x="777240" y="1783080"/>
            <a:ext cx="10698480" cy="2423160"/>
          </a:xfrm>
          <a:prstGeom prst="rect">
            <a:avLst/>
          </a:prstGeom>
          <a:solidFill>
            <a:srgbClr val="FFFFFF"/>
          </a:solidFill>
          <a:ln w="12700">
            <a:solidFill>
              <a:srgbClr val="C9D4E2"/>
            </a:solidFill>
          </a:ln>
        </p:spPr>
        <p:txBody>
          <a:bodyPr wrap="square" lIns="2032" tIns="2032" rIns="2032" bIns="2032" rtlCol="0" anchor="t">
            <a:normAutofit/>
          </a:bodyPr>
          <a:lstStyle/>
          <a:p>
            <a:pPr indent="0" marL="0">
              <a:buNone/>
            </a:pPr>
            <a:r>
              <a:rPr lang="en-US" sz="1700" dirty="0">
                <a:solidFill>
                  <a:srgbClr val="12345B"/>
                </a:solidFill>
                <a:latin typeface="Aptos" pitchFamily="34" charset="0"/>
                <a:ea typeface="Aptos" pitchFamily="34" charset="-122"/>
                <a:cs typeface="Aptos" pitchFamily="34" charset="-120"/>
              </a:rPr>
              <a:t>The new repair project is designed to make household items last longer. Volunteers with considerable experience will show residents how to mend small electrical items and furniture. Booking is essential because places are limited. The project hopes to reduce waste and make repairs more accessible to local families. People should consider bringing one item that is safe to carry.</a:t>
            </a:r>
            <a:endParaRPr lang="en-US" sz="1700" dirty="0"/>
          </a:p>
        </p:txBody>
      </p:sp>
      <p:sp>
        <p:nvSpPr>
          <p:cNvPr id="7" name="Text 4"/>
          <p:cNvSpPr/>
          <p:nvPr/>
        </p:nvSpPr>
        <p:spPr>
          <a:xfrm>
            <a:off x="777240" y="4572000"/>
            <a:ext cx="4846320" cy="1325880"/>
          </a:xfrm>
          <a:prstGeom prst="rect">
            <a:avLst/>
          </a:prstGeom>
          <a:solidFill>
            <a:srgbClr val="FFF4C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Work out the meaning of:
</a:t>
            </a:r>
            <a:pPr indent="0" marL="0">
              <a:buNone/>
            </a:pPr>
            <a:r>
              <a:rPr lang="en-US" sz="1800" dirty="0">
                <a:solidFill>
                  <a:srgbClr val="12345B"/>
                </a:solidFill>
                <a:latin typeface="Aptos" pitchFamily="34" charset="0"/>
                <a:ea typeface="Aptos" pitchFamily="34" charset="-122"/>
                <a:cs typeface="Aptos" pitchFamily="34" charset="-120"/>
              </a:rPr>
              <a:t>• considerable
</a:t>
            </a:r>
            <a:pPr indent="0" marL="0">
              <a:buNone/>
            </a:pPr>
            <a:r>
              <a:rPr lang="en-US" sz="1800" dirty="0">
                <a:solidFill>
                  <a:srgbClr val="12345B"/>
                </a:solidFill>
                <a:latin typeface="Aptos" pitchFamily="34" charset="0"/>
                <a:ea typeface="Aptos" pitchFamily="34" charset="-122"/>
                <a:cs typeface="Aptos" pitchFamily="34" charset="-120"/>
              </a:rPr>
              <a:t>• essential
</a:t>
            </a:r>
            <a:pPr indent="0" marL="0">
              <a:buNone/>
            </a:pPr>
            <a:r>
              <a:rPr lang="en-US" sz="1800" dirty="0">
                <a:solidFill>
                  <a:srgbClr val="12345B"/>
                </a:solidFill>
                <a:latin typeface="Aptos" pitchFamily="34" charset="0"/>
                <a:ea typeface="Aptos" pitchFamily="34" charset="-122"/>
                <a:cs typeface="Aptos" pitchFamily="34" charset="-120"/>
              </a:rPr>
              <a:t>• reduce
</a:t>
            </a:r>
            <a:pPr indent="0" marL="0">
              <a:buNone/>
            </a:pPr>
            <a:r>
              <a:rPr lang="en-US" sz="1800" dirty="0">
                <a:solidFill>
                  <a:srgbClr val="12345B"/>
                </a:solidFill>
                <a:latin typeface="Aptos" pitchFamily="34" charset="0"/>
                <a:ea typeface="Aptos" pitchFamily="34" charset="-122"/>
                <a:cs typeface="Aptos" pitchFamily="34" charset="-120"/>
              </a:rPr>
              <a:t>• accessible
</a:t>
            </a:r>
            <a:pPr indent="0" marL="0">
              <a:buNone/>
            </a:pPr>
            <a:r>
              <a:rPr lang="en-US" sz="1800" dirty="0">
                <a:solidFill>
                  <a:srgbClr val="12345B"/>
                </a:solidFill>
                <a:latin typeface="Aptos" pitchFamily="34" charset="0"/>
                <a:ea typeface="Aptos" pitchFamily="34" charset="-122"/>
                <a:cs typeface="Aptos" pitchFamily="34" charset="-120"/>
              </a:rPr>
              <a:t>• consider
</a:t>
            </a:r>
            <a:endParaRPr lang="en-US" sz="1800" dirty="0"/>
          </a:p>
        </p:txBody>
      </p:sp>
      <p:sp>
        <p:nvSpPr>
          <p:cNvPr id="8" name="Text 5"/>
          <p:cNvSpPr/>
          <p:nvPr/>
        </p:nvSpPr>
        <p:spPr>
          <a:xfrm>
            <a:off x="5943600" y="4572000"/>
            <a:ext cx="5349240" cy="1325880"/>
          </a:xfrm>
          <a:prstGeom prst="rect">
            <a:avLst/>
          </a:prstGeom>
          <a:solidFill>
            <a:srgbClr val="DFF1FF"/>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For each word:
</a:t>
            </a:r>
            <a:pPr indent="0" marL="0">
              <a:buNone/>
            </a:pPr>
            <a:r>
              <a:rPr lang="en-US" sz="1800" dirty="0">
                <a:solidFill>
                  <a:srgbClr val="12345B"/>
                </a:solidFill>
                <a:latin typeface="Aptos" pitchFamily="34" charset="0"/>
                <a:ea typeface="Aptos" pitchFamily="34" charset="-122"/>
                <a:cs typeface="Aptos" pitchFamily="34" charset="-120"/>
              </a:rPr>
              <a:t>• underline the clue
</a:t>
            </a:r>
            <a:pPr indent="0" marL="0">
              <a:buNone/>
            </a:pPr>
            <a:r>
              <a:rPr lang="en-US" sz="1800" dirty="0">
                <a:solidFill>
                  <a:srgbClr val="12345B"/>
                </a:solidFill>
                <a:latin typeface="Aptos" pitchFamily="34" charset="0"/>
                <a:ea typeface="Aptos" pitchFamily="34" charset="-122"/>
                <a:cs typeface="Aptos" pitchFamily="34" charset="-120"/>
              </a:rPr>
              <a:t>• write a synonym
</a:t>
            </a:r>
            <a:pPr indent="0" marL="0">
              <a:buNone/>
            </a:pPr>
            <a:r>
              <a:rPr lang="en-US" sz="1800" dirty="0">
                <a:solidFill>
                  <a:srgbClr val="12345B"/>
                </a:solidFill>
                <a:latin typeface="Aptos" pitchFamily="34" charset="0"/>
                <a:ea typeface="Aptos" pitchFamily="34" charset="-122"/>
                <a:cs typeface="Aptos" pitchFamily="34" charset="-120"/>
              </a:rPr>
              <a:t>• check it fits the sentence
</a:t>
            </a:r>
            <a:endParaRPr lang="en-US" sz="1800" dirty="0"/>
          </a:p>
        </p:txBody>
      </p:sp>
      <p:sp>
        <p:nvSpPr>
          <p:cNvPr id="9" name="Text 6"/>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0" name="Text 7"/>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Answer check: how did the context help?</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143000"/>
            <a:ext cx="10469880" cy="64008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considerable = a large amount of / substantial</a:t>
            </a:r>
            <a:endParaRPr lang="en-US" sz="1700" dirty="0"/>
          </a:p>
        </p:txBody>
      </p:sp>
      <p:sp>
        <p:nvSpPr>
          <p:cNvPr id="6" name="Text 3"/>
          <p:cNvSpPr/>
          <p:nvPr/>
        </p:nvSpPr>
        <p:spPr>
          <a:xfrm>
            <a:off x="777240" y="1920240"/>
            <a:ext cx="10469880" cy="64008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essential = necessary / very important</a:t>
            </a:r>
            <a:endParaRPr lang="en-US" sz="1700" dirty="0"/>
          </a:p>
        </p:txBody>
      </p:sp>
      <p:sp>
        <p:nvSpPr>
          <p:cNvPr id="7" name="Text 4"/>
          <p:cNvSpPr/>
          <p:nvPr/>
        </p:nvSpPr>
        <p:spPr>
          <a:xfrm>
            <a:off x="777240" y="2697480"/>
            <a:ext cx="10469880" cy="64008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reduce = decrease / make less</a:t>
            </a:r>
            <a:endParaRPr lang="en-US" sz="1700" dirty="0"/>
          </a:p>
        </p:txBody>
      </p:sp>
      <p:sp>
        <p:nvSpPr>
          <p:cNvPr id="8" name="Text 5"/>
          <p:cNvSpPr/>
          <p:nvPr/>
        </p:nvSpPr>
        <p:spPr>
          <a:xfrm>
            <a:off x="777240" y="3474720"/>
            <a:ext cx="10469880" cy="64008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accessible = easy for people to use or obtain</a:t>
            </a:r>
            <a:endParaRPr lang="en-US" sz="1700" dirty="0"/>
          </a:p>
        </p:txBody>
      </p:sp>
      <p:sp>
        <p:nvSpPr>
          <p:cNvPr id="9" name="Text 6"/>
          <p:cNvSpPr/>
          <p:nvPr/>
        </p:nvSpPr>
        <p:spPr>
          <a:xfrm>
            <a:off x="777240" y="4251960"/>
            <a:ext cx="10469880" cy="640080"/>
          </a:xfrm>
          <a:prstGeom prst="rect">
            <a:avLst/>
          </a:prstGeom>
          <a:solidFill>
            <a:srgbClr val="EFE6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consider = think about</a:t>
            </a:r>
            <a:endParaRPr lang="en-US" sz="1700" dirty="0"/>
          </a:p>
        </p:txBody>
      </p:sp>
      <p:sp>
        <p:nvSpPr>
          <p:cNvPr id="10" name="Text 7"/>
          <p:cNvSpPr/>
          <p:nvPr/>
        </p:nvSpPr>
        <p:spPr>
          <a:xfrm>
            <a:off x="822960" y="5257800"/>
            <a:ext cx="10378440" cy="64008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000" b="1" dirty="0">
                <a:solidFill>
                  <a:srgbClr val="FFFFFF"/>
                </a:solidFill>
                <a:latin typeface="Aptos" pitchFamily="34" charset="0"/>
                <a:ea typeface="Aptos" pitchFamily="34" charset="-122"/>
                <a:cs typeface="Aptos" pitchFamily="34" charset="-120"/>
              </a:rPr>
              <a:t>Say the reason: “I chose ___ because the sentence shows…”</a:t>
            </a:r>
            <a:endParaRPr lang="en-US" sz="2000" dirty="0"/>
          </a:p>
        </p:txBody>
      </p:sp>
      <p:sp>
        <p:nvSpPr>
          <p:cNvPr id="11" name="Text 8"/>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2" name="Text 9"/>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Level 1 exam-style practice</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097280"/>
            <a:ext cx="10698480" cy="658368"/>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1. Give an alternative word or phrase for “scarce” that keeps the meaning the same.</a:t>
            </a:r>
            <a:endParaRPr lang="en-US" sz="1700" dirty="0"/>
          </a:p>
        </p:txBody>
      </p:sp>
      <p:sp>
        <p:nvSpPr>
          <p:cNvPr id="6" name="Text 3"/>
          <p:cNvSpPr/>
          <p:nvPr/>
        </p:nvSpPr>
        <p:spPr>
          <a:xfrm>
            <a:off x="731520" y="1920240"/>
            <a:ext cx="10698480" cy="658368"/>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2. In “The service is particularly useful for new learners”, give another word for “particularly”.</a:t>
            </a:r>
            <a:endParaRPr lang="en-US" sz="1700" dirty="0"/>
          </a:p>
        </p:txBody>
      </p:sp>
      <p:sp>
        <p:nvSpPr>
          <p:cNvPr id="7" name="Text 4"/>
          <p:cNvSpPr/>
          <p:nvPr/>
        </p:nvSpPr>
        <p:spPr>
          <a:xfrm>
            <a:off x="731520" y="2743200"/>
            <a:ext cx="10698480" cy="658368"/>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3. “The centre aims to promote healthy travel.” What could replace “promote”?</a:t>
            </a:r>
            <a:endParaRPr lang="en-US" sz="1700" dirty="0"/>
          </a:p>
        </p:txBody>
      </p:sp>
      <p:sp>
        <p:nvSpPr>
          <p:cNvPr id="8" name="Text 5"/>
          <p:cNvSpPr/>
          <p:nvPr/>
        </p:nvSpPr>
        <p:spPr>
          <a:xfrm>
            <a:off x="731520" y="3566160"/>
            <a:ext cx="10698480" cy="8229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4. Explain which words in “The path was slippery, so walkers moved slowly” help you understand “slippery”.</a:t>
            </a:r>
            <a:endParaRPr lang="en-US" sz="1700" dirty="0"/>
          </a:p>
        </p:txBody>
      </p:sp>
      <p:sp>
        <p:nvSpPr>
          <p:cNvPr id="9" name="Text 6"/>
          <p:cNvSpPr/>
          <p:nvPr/>
        </p:nvSpPr>
        <p:spPr>
          <a:xfrm>
            <a:off x="777240" y="4937760"/>
            <a:ext cx="10607040" cy="68580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200" b="1" dirty="0">
                <a:solidFill>
                  <a:srgbClr val="FFFFFF"/>
                </a:solidFill>
                <a:latin typeface="Aptos" pitchFamily="34" charset="0"/>
                <a:ea typeface="Aptos" pitchFamily="34" charset="-122"/>
                <a:cs typeface="Aptos" pitchFamily="34" charset="-120"/>
              </a:rPr>
              <a:t>Remember: meaning + grammar + context must all fit.</a:t>
            </a:r>
            <a:endParaRPr lang="en-US" sz="22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Common mistakes to avoid</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31520" y="1234440"/>
            <a:ext cx="5394960" cy="4114800"/>
          </a:xfrm>
          <a:prstGeom prst="rect">
            <a:avLst/>
          </a:prstGeom>
          <a:solidFill>
            <a:srgbClr val="FCE4EC"/>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not:
</a:t>
            </a:r>
            <a:pPr indent="0" marL="0">
              <a:buNone/>
            </a:pPr>
            <a:r>
              <a:rPr lang="en-US" sz="1800" dirty="0">
                <a:solidFill>
                  <a:srgbClr val="12345B"/>
                </a:solidFill>
                <a:latin typeface="Aptos" pitchFamily="34" charset="0"/>
                <a:ea typeface="Aptos" pitchFamily="34" charset="-122"/>
                <a:cs typeface="Aptos" pitchFamily="34" charset="-120"/>
              </a:rPr>
              <a:t>• guess from the unfamiliar word alone
</a:t>
            </a:r>
            <a:pPr indent="0" marL="0">
              <a:buNone/>
            </a:pPr>
            <a:r>
              <a:rPr lang="en-US" sz="1800" dirty="0">
                <a:solidFill>
                  <a:srgbClr val="12345B"/>
                </a:solidFill>
                <a:latin typeface="Aptos" pitchFamily="34" charset="0"/>
                <a:ea typeface="Aptos" pitchFamily="34" charset="-122"/>
                <a:cs typeface="Aptos" pitchFamily="34" charset="-120"/>
              </a:rPr>
              <a:t>• choose a synonym with the wrong word type
</a:t>
            </a:r>
            <a:pPr indent="0" marL="0">
              <a:buNone/>
            </a:pPr>
            <a:r>
              <a:rPr lang="en-US" sz="1800" dirty="0">
                <a:solidFill>
                  <a:srgbClr val="12345B"/>
                </a:solidFill>
                <a:latin typeface="Aptos" pitchFamily="34" charset="0"/>
                <a:ea typeface="Aptos" pitchFamily="34" charset="-122"/>
                <a:cs typeface="Aptos" pitchFamily="34" charset="-120"/>
              </a:rPr>
              <a:t>• use a word that changes the sentence meaning
</a:t>
            </a:r>
            <a:pPr indent="0" marL="0">
              <a:buNone/>
            </a:pPr>
            <a:r>
              <a:rPr lang="en-US" sz="1800" dirty="0">
                <a:solidFill>
                  <a:srgbClr val="12345B"/>
                </a:solidFill>
                <a:latin typeface="Aptos" pitchFamily="34" charset="0"/>
                <a:ea typeface="Aptos" pitchFamily="34" charset="-122"/>
                <a:cs typeface="Aptos" pitchFamily="34" charset="-120"/>
              </a:rPr>
              <a:t>• read only the same sentence when the clue may be nearby
</a:t>
            </a:r>
            <a:endParaRPr lang="en-US" sz="1800" dirty="0"/>
          </a:p>
        </p:txBody>
      </p:sp>
      <p:sp>
        <p:nvSpPr>
          <p:cNvPr id="6" name="Text 3"/>
          <p:cNvSpPr/>
          <p:nvPr/>
        </p:nvSpPr>
        <p:spPr>
          <a:xfrm>
            <a:off x="6400800" y="1234440"/>
            <a:ext cx="5074920" cy="4114800"/>
          </a:xfrm>
          <a:prstGeom prst="rect">
            <a:avLst/>
          </a:prstGeom>
          <a:solidFill>
            <a:srgbClr val="E7F5E8"/>
          </a:solidFill>
          <a:ln w="12700">
            <a:solidFill>
              <a:srgbClr val="C9D4E2"/>
            </a:solidFill>
          </a:ln>
        </p:spPr>
        <p:txBody>
          <a:bodyPr wrap="square" lIns="2286" tIns="2286" rIns="2286" bIns="2286" rtlCol="0" anchor="t">
            <a:normAutofit/>
          </a:bodyPr>
          <a:lstStyle/>
          <a:p>
            <a:pPr indent="0" marL="0">
              <a:buNone/>
            </a:pPr>
            <a:r>
              <a:rPr lang="en-US" sz="1800" b="1" dirty="0">
                <a:solidFill>
                  <a:srgbClr val="6B3FA0"/>
                </a:solidFill>
                <a:latin typeface="Aptos" pitchFamily="34" charset="0"/>
                <a:ea typeface="Aptos" pitchFamily="34" charset="-122"/>
                <a:cs typeface="Aptos" pitchFamily="34" charset="-120"/>
              </a:rPr>
              <a:t>Do:
</a:t>
            </a:r>
            <a:pPr indent="0" marL="0">
              <a:buNone/>
            </a:pPr>
            <a:r>
              <a:rPr lang="en-US" sz="1800" dirty="0">
                <a:solidFill>
                  <a:srgbClr val="12345B"/>
                </a:solidFill>
                <a:latin typeface="Aptos" pitchFamily="34" charset="0"/>
                <a:ea typeface="Aptos" pitchFamily="34" charset="-122"/>
                <a:cs typeface="Aptos" pitchFamily="34" charset="-120"/>
              </a:rPr>
              <a:t>• read one or two sentences around the word
</a:t>
            </a:r>
            <a:pPr indent="0" marL="0">
              <a:buNone/>
            </a:pPr>
            <a:r>
              <a:rPr lang="en-US" sz="1800" dirty="0">
                <a:solidFill>
                  <a:srgbClr val="12345B"/>
                </a:solidFill>
                <a:latin typeface="Aptos" pitchFamily="34" charset="0"/>
                <a:ea typeface="Aptos" pitchFamily="34" charset="-122"/>
                <a:cs typeface="Aptos" pitchFamily="34" charset="-120"/>
              </a:rPr>
              <a:t>• look for explanation, contrast, examples or results
</a:t>
            </a:r>
            <a:pPr indent="0" marL="0">
              <a:buNone/>
            </a:pPr>
            <a:r>
              <a:rPr lang="en-US" sz="1800" dirty="0">
                <a:solidFill>
                  <a:srgbClr val="12345B"/>
                </a:solidFill>
                <a:latin typeface="Aptos" pitchFamily="34" charset="0"/>
                <a:ea typeface="Aptos" pitchFamily="34" charset="-122"/>
                <a:cs typeface="Aptos" pitchFamily="34" charset="-120"/>
              </a:rPr>
              <a:t>• substitute your answer back into the sentence
</a:t>
            </a:r>
            <a:pPr indent="0" marL="0">
              <a:buNone/>
            </a:pPr>
            <a:r>
              <a:rPr lang="en-US" sz="1800" dirty="0">
                <a:solidFill>
                  <a:srgbClr val="12345B"/>
                </a:solidFill>
                <a:latin typeface="Aptos" pitchFamily="34" charset="0"/>
                <a:ea typeface="Aptos" pitchFamily="34" charset="-122"/>
                <a:cs typeface="Aptos" pitchFamily="34" charset="-120"/>
              </a:rPr>
              <a:t>• use a dictionary only when allowed and needed
</a:t>
            </a:r>
            <a:endParaRPr lang="en-US" sz="1800" dirty="0"/>
          </a:p>
        </p:txBody>
      </p:sp>
      <p:sp>
        <p:nvSpPr>
          <p:cNvPr id="7" name="Text 4"/>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8" name="Text 5"/>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7FA"/>
        </a:solidFill>
      </p:bgPr>
    </p:bg>
    <p:spTree>
      <p:nvGrpSpPr>
        <p:cNvPr id="1" name=""/>
        <p:cNvGrpSpPr/>
        <p:nvPr/>
      </p:nvGrpSpPr>
      <p:grpSpPr>
        <a:xfrm>
          <a:off x="0" y="0"/>
          <a:ext cx="0" cy="0"/>
          <a:chOff x="0" y="0"/>
          <a:chExt cx="0" cy="0"/>
        </a:xfrm>
      </p:grpSpPr>
      <p:sp>
        <p:nvSpPr>
          <p:cNvPr id="2" name="Text 0"/>
          <p:cNvSpPr/>
          <p:nvPr/>
        </p:nvSpPr>
        <p:spPr>
          <a:xfrm>
            <a:off x="502920" y="228600"/>
            <a:ext cx="9144000" cy="502920"/>
          </a:xfrm>
          <a:prstGeom prst="rect">
            <a:avLst/>
          </a:prstGeom>
          <a:noFill/>
          <a:ln/>
        </p:spPr>
        <p:txBody>
          <a:bodyPr wrap="square" lIns="254" tIns="254" rIns="254" bIns="254" rtlCol="0" anchor="ctr">
            <a:normAutofit/>
          </a:bodyPr>
          <a:lstStyle/>
          <a:p>
            <a:pPr indent="0" marL="0">
              <a:buNone/>
            </a:pPr>
            <a:r>
              <a:rPr lang="en-US" sz="2800" b="1" dirty="0">
                <a:solidFill>
                  <a:srgbClr val="6B3FA0"/>
                </a:solidFill>
                <a:latin typeface="Aptos Display" pitchFamily="34" charset="0"/>
                <a:ea typeface="Aptos Display" pitchFamily="34" charset="-122"/>
                <a:cs typeface="Aptos Display" pitchFamily="34" charset="-120"/>
              </a:rPr>
              <a:t>Mini recap and next step</a:t>
            </a:r>
            <a:endParaRPr lang="en-US" sz="2800" dirty="0"/>
          </a:p>
        </p:txBody>
      </p:sp>
      <p:sp>
        <p:nvSpPr>
          <p:cNvPr id="3" name="Shape 1"/>
          <p:cNvSpPr/>
          <p:nvPr/>
        </p:nvSpPr>
        <p:spPr>
          <a:xfrm>
            <a:off x="502920" y="841248"/>
            <a:ext cx="10241280" cy="0"/>
          </a:xfrm>
          <a:prstGeom prst="line">
            <a:avLst/>
          </a:prstGeom>
          <a:noFill/>
          <a:ln w="25400">
            <a:solidFill>
              <a:srgbClr val="F4A340"/>
            </a:solidFill>
            <a:prstDash val="solid"/>
          </a:ln>
        </p:spPr>
      </p:sp>
      <p:pic>
        <p:nvPicPr>
          <p:cNvPr id="4" name="Image 0" descr="/mnt/data/l1_fact_opinion_pack/template_media/esol/ppt/media/image-16-1.png">    </p:cNvPr>
          <p:cNvPicPr>
            <a:picLocks noChangeAspect="1"/>
          </p:cNvPicPr>
          <p:nvPr/>
        </p:nvPicPr>
        <p:blipFill>
          <a:blip r:embed="rId1"/>
          <a:stretch>
            <a:fillRect/>
          </a:stretch>
        </p:blipFill>
        <p:spPr>
          <a:xfrm>
            <a:off x="10716768" y="118872"/>
            <a:ext cx="1115568" cy="978408"/>
          </a:xfrm>
          <a:prstGeom prst="rect">
            <a:avLst/>
          </a:prstGeom>
        </p:spPr>
      </p:pic>
      <p:sp>
        <p:nvSpPr>
          <p:cNvPr id="5" name="Text 2"/>
          <p:cNvSpPr/>
          <p:nvPr/>
        </p:nvSpPr>
        <p:spPr>
          <a:xfrm>
            <a:off x="777240" y="1234440"/>
            <a:ext cx="4983480" cy="822960"/>
          </a:xfrm>
          <a:prstGeom prst="rect">
            <a:avLst/>
          </a:prstGeom>
          <a:solidFill>
            <a:srgbClr val="E7F5E8"/>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Context = the words and ideas around an unfamiliar word.</a:t>
            </a:r>
            <a:endParaRPr lang="en-US" sz="1700" dirty="0"/>
          </a:p>
        </p:txBody>
      </p:sp>
      <p:sp>
        <p:nvSpPr>
          <p:cNvPr id="6" name="Text 3"/>
          <p:cNvSpPr/>
          <p:nvPr/>
        </p:nvSpPr>
        <p:spPr>
          <a:xfrm>
            <a:off x="6309360" y="1234440"/>
            <a:ext cx="4983480" cy="822960"/>
          </a:xfrm>
          <a:prstGeom prst="rect">
            <a:avLst/>
          </a:prstGeom>
          <a:solidFill>
            <a:srgbClr val="FCE4E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Clues can be definitions, synonyms, examples, contrasts or results.</a:t>
            </a:r>
            <a:endParaRPr lang="en-US" sz="1700" dirty="0"/>
          </a:p>
        </p:txBody>
      </p:sp>
      <p:sp>
        <p:nvSpPr>
          <p:cNvPr id="7" name="Text 4"/>
          <p:cNvSpPr/>
          <p:nvPr/>
        </p:nvSpPr>
        <p:spPr>
          <a:xfrm>
            <a:off x="777240" y="2606040"/>
            <a:ext cx="4983480" cy="822960"/>
          </a:xfrm>
          <a:prstGeom prst="rect">
            <a:avLst/>
          </a:prstGeom>
          <a:solidFill>
            <a:srgbClr val="DFF1FF"/>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Word type helps you choose a suitable meaning.</a:t>
            </a:r>
            <a:endParaRPr lang="en-US" sz="1700" dirty="0"/>
          </a:p>
        </p:txBody>
      </p:sp>
      <p:sp>
        <p:nvSpPr>
          <p:cNvPr id="8" name="Text 5"/>
          <p:cNvSpPr/>
          <p:nvPr/>
        </p:nvSpPr>
        <p:spPr>
          <a:xfrm>
            <a:off x="6309360" y="2606040"/>
            <a:ext cx="4983480" cy="822960"/>
          </a:xfrm>
          <a:prstGeom prst="rect">
            <a:avLst/>
          </a:prstGeom>
          <a:solidFill>
            <a:srgbClr val="FFF4CC"/>
          </a:solidFill>
          <a:ln w="12700">
            <a:solidFill>
              <a:srgbClr val="CCD5E0"/>
            </a:solidFill>
          </a:ln>
        </p:spPr>
        <p:txBody>
          <a:bodyPr wrap="square" lIns="2032" tIns="2032" rIns="2032" bIns="2032" rtlCol="0" anchor="ctr">
            <a:normAutofit/>
          </a:bodyPr>
          <a:lstStyle/>
          <a:p>
            <a:pPr indent="0" marL="0">
              <a:buNone/>
            </a:pPr>
            <a:r>
              <a:rPr lang="en-US" sz="1700" dirty="0">
                <a:solidFill>
                  <a:srgbClr val="12345B"/>
                </a:solidFill>
                <a:latin typeface="Aptos" pitchFamily="34" charset="0"/>
                <a:ea typeface="Aptos" pitchFamily="34" charset="-122"/>
                <a:cs typeface="Aptos" pitchFamily="34" charset="-120"/>
              </a:rPr>
              <a:t>Use the substitution test: does your answer keep the meaning?</a:t>
            </a:r>
            <a:endParaRPr lang="en-US" sz="1700" dirty="0"/>
          </a:p>
        </p:txBody>
      </p:sp>
      <p:sp>
        <p:nvSpPr>
          <p:cNvPr id="9" name="Text 6"/>
          <p:cNvSpPr/>
          <p:nvPr/>
        </p:nvSpPr>
        <p:spPr>
          <a:xfrm>
            <a:off x="822960" y="4572000"/>
            <a:ext cx="10469880" cy="731520"/>
          </a:xfrm>
          <a:prstGeom prst="rect">
            <a:avLst/>
          </a:prstGeom>
          <a:solidFill>
            <a:srgbClr val="6B3FA0"/>
          </a:solidFill>
          <a:ln w="12700">
            <a:solidFill>
              <a:srgbClr val="C9D4E2"/>
            </a:solidFill>
          </a:ln>
        </p:spPr>
        <p:txBody>
          <a:bodyPr wrap="square" lIns="2032" tIns="2032" rIns="2032" bIns="2032" rtlCol="0" anchor="ctr">
            <a:normAutofit/>
          </a:bodyPr>
          <a:lstStyle/>
          <a:p>
            <a:pPr indent="0" marL="0">
              <a:buNone/>
            </a:pPr>
            <a:r>
              <a:rPr lang="en-US" sz="2100" b="1" dirty="0">
                <a:solidFill>
                  <a:srgbClr val="FFFFFF"/>
                </a:solidFill>
                <a:latin typeface="Aptos" pitchFamily="34" charset="0"/>
                <a:ea typeface="Aptos" pitchFamily="34" charset="-122"/>
                <a:cs typeface="Aptos" pitchFamily="34" charset="-120"/>
              </a:rPr>
              <a:t>Now complete the Level 1 worksheet. Use the separate answer key to check afterwards.</a:t>
            </a:r>
            <a:endParaRPr lang="en-US" sz="2100" dirty="0"/>
          </a:p>
        </p:txBody>
      </p:sp>
      <p:sp>
        <p:nvSpPr>
          <p:cNvPr id="10" name="Text 7"/>
          <p:cNvSpPr/>
          <p:nvPr/>
        </p:nvSpPr>
        <p:spPr>
          <a:xfrm>
            <a:off x="411480" y="6537960"/>
            <a:ext cx="8778240" cy="201168"/>
          </a:xfrm>
          <a:prstGeom prst="rect">
            <a:avLst/>
          </a:prstGeom>
          <a:noFill/>
          <a:ln/>
        </p:spPr>
        <p:txBody>
          <a:bodyPr wrap="square" lIns="0" tIns="0" rIns="0" bIns="0" rtlCol="0" anchor="ctr"/>
          <a:lstStyle/>
          <a:p>
            <a:pPr indent="0" marL="0">
              <a:buNone/>
            </a:pPr>
            <a:r>
              <a:rPr lang="en-US" sz="750" dirty="0">
                <a:solidFill>
                  <a:srgbClr val="12345B"/>
                </a:solidFill>
                <a:latin typeface="Aptos" pitchFamily="34" charset="0"/>
                <a:ea typeface="Aptos" pitchFamily="34" charset="-122"/>
                <a:cs typeface="Aptos" pitchFamily="34" charset="-120"/>
              </a:rPr>
              <a:t>Context Clues</a:t>
            </a:r>
            <a:endParaRPr lang="en-US" sz="750" dirty="0"/>
          </a:p>
        </p:txBody>
      </p:sp>
      <p:sp>
        <p:nvSpPr>
          <p:cNvPr id="11" name="Text 8"/>
          <p:cNvSpPr/>
          <p:nvPr/>
        </p:nvSpPr>
        <p:spPr>
          <a:xfrm>
            <a:off x="9326880" y="6537960"/>
            <a:ext cx="2468880" cy="201168"/>
          </a:xfrm>
          <a:prstGeom prst="rect">
            <a:avLst/>
          </a:prstGeom>
          <a:noFill/>
          <a:ln/>
        </p:spPr>
        <p:txBody>
          <a:bodyPr wrap="square" lIns="0" tIns="0" rIns="0" bIns="0" rtlCol="0" anchor="ctr"/>
          <a:lstStyle/>
          <a:p>
            <a:pPr algn="r" indent="0" marL="0">
              <a:buNone/>
            </a:pPr>
            <a:r>
              <a:rPr lang="en-US" sz="750" b="1" dirty="0">
                <a:solidFill>
                  <a:srgbClr val="12345B"/>
                </a:solidFill>
                <a:latin typeface="Aptos" pitchFamily="34" charset="0"/>
                <a:ea typeface="Aptos" pitchFamily="34" charset="-122"/>
                <a:cs typeface="Aptos" pitchFamily="34" charset="-120"/>
              </a:rPr>
              <a:t>Functional Skills English Level 1</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Context Clues - Level 1</dc:title>
  <dc:subject>Functional Skills English Level 1 - Context Clues</dc:subject>
  <dc:creator>OpenAI</dc:creator>
  <cp:lastModifiedBy>OpenAI</cp:lastModifiedBy>
  <cp:revision>1</cp:revision>
  <dcterms:created xsi:type="dcterms:W3CDTF">2026-09-20T10:53:27Z</dcterms:created>
  <dcterms:modified xsi:type="dcterms:W3CDTF">2026-09-20T10:53:27Z</dcterms:modified>
</cp:coreProperties>
</file>