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3FA"/>
        </a:solidFill>
      </p:bgPr>
    </p:bg>
    <p:spTree>
      <p:nvGrpSpPr>
        <p:cNvPr id="1" name=""/>
        <p:cNvGrpSpPr/>
        <p:nvPr/>
      </p:nvGrpSpPr>
      <p:grpSpPr>
        <a:xfrm>
          <a:off x="0" y="0"/>
          <a:ext cx="0" cy="0"/>
          <a:chOff x="0" y="0"/>
          <a:chExt cx="0" cy="0"/>
        </a:xfrm>
      </p:grpSpPr>
      <p:sp>
        <p:nvSpPr>
          <p:cNvPr id="2" name="Text 0"/>
          <p:cNvSpPr/>
          <p:nvPr/>
        </p:nvSpPr>
        <p:spPr>
          <a:xfrm>
            <a:off x="548640" y="594360"/>
            <a:ext cx="5212080" cy="685800"/>
          </a:xfrm>
          <a:prstGeom prst="rect">
            <a:avLst/>
          </a:prstGeom>
          <a:noFill/>
          <a:ln/>
        </p:spPr>
        <p:txBody>
          <a:bodyPr wrap="square" lIns="0" tIns="0" rIns="0" bIns="0" rtlCol="0" anchor="ctr">
            <a:normAutofit/>
          </a:bodyPr>
          <a:lstStyle/>
          <a:p>
            <a:pPr indent="0" marL="0">
              <a:buNone/>
            </a:pPr>
            <a:r>
              <a:rPr lang="en-US" sz="3400" b="1" dirty="0">
                <a:solidFill>
                  <a:srgbClr val="6B3FA0"/>
                </a:solidFill>
                <a:latin typeface="Aptos Display" pitchFamily="34" charset="0"/>
                <a:ea typeface="Aptos Display" pitchFamily="34" charset="-122"/>
                <a:cs typeface="Aptos Display" pitchFamily="34" charset="-120"/>
              </a:rPr>
              <a:t>COMPARING TEXTS</a:t>
            </a:r>
            <a:endParaRPr lang="en-US" sz="3400" dirty="0"/>
          </a:p>
        </p:txBody>
      </p:sp>
      <p:sp>
        <p:nvSpPr>
          <p:cNvPr id="3" name="Text 1"/>
          <p:cNvSpPr/>
          <p:nvPr/>
        </p:nvSpPr>
        <p:spPr>
          <a:xfrm>
            <a:off x="594360" y="1325880"/>
            <a:ext cx="5212080" cy="320040"/>
          </a:xfrm>
          <a:prstGeom prst="rect">
            <a:avLst/>
          </a:prstGeom>
          <a:noFill/>
          <a:ln/>
        </p:spPr>
        <p:txBody>
          <a:bodyPr wrap="square" lIns="0" tIns="0" rIns="0" bIns="0" rtlCol="0" anchor="ctr"/>
          <a:lstStyle/>
          <a:p>
            <a:pPr indent="0" marL="0">
              <a:buNone/>
            </a:pPr>
            <a:r>
              <a:rPr lang="en-US" sz="1700" b="1" dirty="0">
                <a:solidFill>
                  <a:srgbClr val="0F6B78"/>
                </a:solidFill>
                <a:latin typeface="Aptos" pitchFamily="34" charset="0"/>
                <a:ea typeface="Aptos" pitchFamily="34" charset="-122"/>
                <a:cs typeface="Aptos" pitchFamily="34" charset="-120"/>
              </a:rPr>
              <a:t>Functional Skills English Level 1 Reading</a:t>
            </a:r>
            <a:endParaRPr lang="en-US" sz="1700" dirty="0"/>
          </a:p>
        </p:txBody>
      </p:sp>
      <p:sp>
        <p:nvSpPr>
          <p:cNvPr id="4" name="Text 2"/>
          <p:cNvSpPr/>
          <p:nvPr/>
        </p:nvSpPr>
        <p:spPr>
          <a:xfrm>
            <a:off x="594360" y="1874520"/>
            <a:ext cx="4434840" cy="169164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Lesson focus:</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What is the same?</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What is different?</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What evidence proves it?</a:t>
            </a:r>
            <a:endParaRPr lang="en-US" sz="1700" dirty="0"/>
          </a:p>
        </p:txBody>
      </p:sp>
      <p:pic>
        <p:nvPicPr>
          <p:cNvPr id="5" name="Image 0" descr="/mnt/data/l1_comparing_texts_pack/L1_Comparing_Texts_Thumbnail_750x563.png">    </p:cNvPr>
          <p:cNvPicPr>
            <a:picLocks noChangeAspect="1"/>
          </p:cNvPicPr>
          <p:nvPr/>
        </p:nvPicPr>
        <p:blipFill>
          <a:blip r:embed="rId1"/>
          <a:srcRect l="0" r="0" t="184" b="184"/>
          <a:stretch/>
        </p:blipFill>
        <p:spPr>
          <a:xfrm>
            <a:off x="6172200" y="1097280"/>
            <a:ext cx="5440680" cy="4069080"/>
          </a:xfrm>
          <a:prstGeom prst="rect">
            <a:avLst/>
          </a:prstGeom>
        </p:spPr>
      </p:pic>
      <p:sp>
        <p:nvSpPr>
          <p:cNvPr id="6" name="Text 3"/>
          <p:cNvSpPr/>
          <p:nvPr/>
        </p:nvSpPr>
        <p:spPr>
          <a:xfrm>
            <a:off x="594360" y="4069080"/>
            <a:ext cx="4937760" cy="77724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Read both texts • Find evidence • Explain clearly</a:t>
            </a:r>
            <a:endParaRPr lang="en-US" sz="2000" dirty="0"/>
          </a:p>
        </p:txBody>
      </p:sp>
      <p:pic>
        <p:nvPicPr>
          <p:cNvPr id="7" name="Image 1" descr="/mnt/data/l1_fact_opinion_pack/template_media/esol/ppt/media/image-16-1.png">    </p:cNvPr>
          <p:cNvPicPr>
            <a:picLocks noChangeAspect="1"/>
          </p:cNvPicPr>
          <p:nvPr/>
        </p:nvPicPr>
        <p:blipFill>
          <a:blip r:embed="rId2"/>
          <a:stretch>
            <a:fillRect/>
          </a:stretch>
        </p:blipFill>
        <p:spPr>
          <a:xfrm>
            <a:off x="10716768" y="118872"/>
            <a:ext cx="1115568" cy="978408"/>
          </a:xfrm>
          <a:prstGeom prst="rect">
            <a:avLst/>
          </a:prstGeom>
        </p:spPr>
      </p:pic>
      <p:sp>
        <p:nvSpPr>
          <p:cNvPr id="8"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Session aims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669280" cy="411480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By the end of the lesson, you will be able to:
</a:t>
            </a:r>
            <a:pPr indent="0" marL="0">
              <a:buNone/>
            </a:pPr>
            <a:r>
              <a:rPr lang="en-US" sz="1800" dirty="0">
                <a:solidFill>
                  <a:srgbClr val="12345B"/>
                </a:solidFill>
                <a:latin typeface="Aptos" pitchFamily="34" charset="0"/>
                <a:ea typeface="Aptos" pitchFamily="34" charset="-122"/>
                <a:cs typeface="Aptos" pitchFamily="34" charset="-120"/>
              </a:rPr>
              <a:t>• identify information, ideas and opinions in two texts
</a:t>
            </a:r>
            <a:pPr indent="0" marL="0">
              <a:buNone/>
            </a:pPr>
            <a:r>
              <a:rPr lang="en-US" sz="1800" dirty="0">
                <a:solidFill>
                  <a:srgbClr val="12345B"/>
                </a:solidFill>
                <a:latin typeface="Aptos" pitchFamily="34" charset="0"/>
                <a:ea typeface="Aptos" pitchFamily="34" charset="-122"/>
                <a:cs typeface="Aptos" pitchFamily="34" charset="-120"/>
              </a:rPr>
              <a:t>• find similarities and differences between texts
</a:t>
            </a:r>
            <a:pPr indent="0" marL="0">
              <a:buNone/>
            </a:pPr>
            <a:r>
              <a:rPr lang="en-US" sz="1800" dirty="0">
                <a:solidFill>
                  <a:srgbClr val="12345B"/>
                </a:solidFill>
                <a:latin typeface="Aptos" pitchFamily="34" charset="0"/>
                <a:ea typeface="Aptos" pitchFamily="34" charset="-122"/>
                <a:cs typeface="Aptos" pitchFamily="34" charset="-120"/>
              </a:rPr>
              <a:t>• select evidence from both texts
</a:t>
            </a:r>
            <a:pPr indent="0" marL="0">
              <a:buNone/>
            </a:pPr>
            <a:r>
              <a:rPr lang="en-US" sz="1800" dirty="0">
                <a:solidFill>
                  <a:srgbClr val="12345B"/>
                </a:solidFill>
                <a:latin typeface="Aptos" pitchFamily="34" charset="0"/>
                <a:ea typeface="Aptos" pitchFamily="34" charset="-122"/>
                <a:cs typeface="Aptos" pitchFamily="34" charset="-120"/>
              </a:rPr>
              <a:t>• write a clear Level 1 comparison answer
</a:t>
            </a:r>
            <a:endParaRPr lang="en-US" sz="1800" dirty="0"/>
          </a:p>
        </p:txBody>
      </p:sp>
      <p:sp>
        <p:nvSpPr>
          <p:cNvPr id="6" name="Text 3"/>
          <p:cNvSpPr/>
          <p:nvPr/>
        </p:nvSpPr>
        <p:spPr>
          <a:xfrm>
            <a:off x="6766560" y="1417320"/>
            <a:ext cx="4343400" cy="12801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Key question:</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“What do both texts say, and how are they different?”</a:t>
            </a:r>
            <a:endParaRPr lang="en-US" sz="1700" dirty="0"/>
          </a:p>
        </p:txBody>
      </p:sp>
      <p:sp>
        <p:nvSpPr>
          <p:cNvPr id="7" name="Text 4"/>
          <p:cNvSpPr/>
          <p:nvPr/>
        </p:nvSpPr>
        <p:spPr>
          <a:xfrm>
            <a:off x="6766560" y="3063240"/>
            <a:ext cx="4343400" cy="137160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Exam habit:</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Use evidence from both texts. Do not only talk about one.</a:t>
            </a:r>
            <a:endParaRPr lang="en-US" sz="17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Warm-up: same or different?</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1005840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Compare these two short messages. What is the same? What is different?</a:t>
            </a:r>
            <a:endParaRPr lang="en-US" sz="2000" dirty="0"/>
          </a:p>
        </p:txBody>
      </p:sp>
      <p:sp>
        <p:nvSpPr>
          <p:cNvPr id="6" name="Text 3"/>
          <p:cNvSpPr/>
          <p:nvPr/>
        </p:nvSpPr>
        <p:spPr>
          <a:xfrm>
            <a:off x="777240" y="1874520"/>
            <a:ext cx="4892040" cy="12801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Text A: The local park is useful because people can exercise there. It also gives families a free place to relax.</a:t>
            </a:r>
            <a:endParaRPr lang="en-US" sz="1700" dirty="0"/>
          </a:p>
        </p:txBody>
      </p:sp>
      <p:sp>
        <p:nvSpPr>
          <p:cNvPr id="7" name="Text 4"/>
          <p:cNvSpPr/>
          <p:nvPr/>
        </p:nvSpPr>
        <p:spPr>
          <a:xfrm>
            <a:off x="6080760" y="1874520"/>
            <a:ext cx="5029200" cy="12801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Text B: The park is nice, but the council should spend more money on buses and street lights.</a:t>
            </a:r>
            <a:endParaRPr lang="en-US" sz="1700" dirty="0"/>
          </a:p>
        </p:txBody>
      </p:sp>
      <p:sp>
        <p:nvSpPr>
          <p:cNvPr id="8" name="Text 5"/>
          <p:cNvSpPr/>
          <p:nvPr/>
        </p:nvSpPr>
        <p:spPr>
          <a:xfrm>
            <a:off x="777240" y="3749040"/>
            <a:ext cx="10332720" cy="141732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Pair talk:
</a:t>
            </a:r>
            <a:pPr indent="0" marL="0">
              <a:buNone/>
            </a:pPr>
            <a:r>
              <a:rPr lang="en-US" sz="1800" dirty="0">
                <a:solidFill>
                  <a:srgbClr val="12345B"/>
                </a:solidFill>
                <a:latin typeface="Aptos" pitchFamily="34" charset="0"/>
                <a:ea typeface="Aptos" pitchFamily="34" charset="-122"/>
                <a:cs typeface="Aptos" pitchFamily="34" charset="-120"/>
              </a:rPr>
              <a:t>• What do both texts mention?
</a:t>
            </a:r>
            <a:pPr indent="0" marL="0">
              <a:buNone/>
            </a:pPr>
            <a:r>
              <a:rPr lang="en-US" sz="1800" dirty="0">
                <a:solidFill>
                  <a:srgbClr val="12345B"/>
                </a:solidFill>
                <a:latin typeface="Aptos" pitchFamily="34" charset="0"/>
                <a:ea typeface="Aptos" pitchFamily="34" charset="-122"/>
                <a:cs typeface="Aptos" pitchFamily="34" charset="-120"/>
              </a:rPr>
              <a:t>• What does only Text A say?
</a:t>
            </a:r>
            <a:pPr indent="0" marL="0">
              <a:buNone/>
            </a:pPr>
            <a:r>
              <a:rPr lang="en-US" sz="1800" dirty="0">
                <a:solidFill>
                  <a:srgbClr val="12345B"/>
                </a:solidFill>
                <a:latin typeface="Aptos" pitchFamily="34" charset="0"/>
                <a:ea typeface="Aptos" pitchFamily="34" charset="-122"/>
                <a:cs typeface="Aptos" pitchFamily="34" charset="-120"/>
              </a:rPr>
              <a:t>• What does only Text B say?
</a:t>
            </a:r>
            <a:endParaRPr lang="en-US" sz="1800" dirty="0"/>
          </a:p>
        </p:txBody>
      </p:sp>
      <p:sp>
        <p:nvSpPr>
          <p:cNvPr id="9" name="Text 6"/>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0" name="Text 7"/>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What does comparing texts mean?</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10698480" cy="91440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Comparing texts means looking at two texts together. You notice what is similar and what is different.</a:t>
            </a:r>
            <a:endParaRPr lang="en-US" sz="1700" dirty="0"/>
          </a:p>
        </p:txBody>
      </p:sp>
      <p:sp>
        <p:nvSpPr>
          <p:cNvPr id="6" name="Text 3"/>
          <p:cNvSpPr/>
          <p:nvPr/>
        </p:nvSpPr>
        <p:spPr>
          <a:xfrm>
            <a:off x="731520" y="2423160"/>
            <a:ext cx="5303520" cy="320040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You compare:
</a:t>
            </a:r>
            <a:pPr indent="0" marL="0">
              <a:buNone/>
            </a:pPr>
            <a:r>
              <a:rPr lang="en-US" sz="1800" dirty="0">
                <a:solidFill>
                  <a:srgbClr val="12345B"/>
                </a:solidFill>
                <a:latin typeface="Aptos" pitchFamily="34" charset="0"/>
                <a:ea typeface="Aptos" pitchFamily="34" charset="-122"/>
                <a:cs typeface="Aptos" pitchFamily="34" charset="-120"/>
              </a:rPr>
              <a:t>• information - facts and details
</a:t>
            </a:r>
            <a:pPr indent="0" marL="0">
              <a:buNone/>
            </a:pPr>
            <a:r>
              <a:rPr lang="en-US" sz="1800" dirty="0">
                <a:solidFill>
                  <a:srgbClr val="12345B"/>
                </a:solidFill>
                <a:latin typeface="Aptos" pitchFamily="34" charset="0"/>
                <a:ea typeface="Aptos" pitchFamily="34" charset="-122"/>
                <a:cs typeface="Aptos" pitchFamily="34" charset="-120"/>
              </a:rPr>
              <a:t>• ideas - what the writer thinks is important
</a:t>
            </a:r>
            <a:pPr indent="0" marL="0">
              <a:buNone/>
            </a:pPr>
            <a:r>
              <a:rPr lang="en-US" sz="1800" dirty="0">
                <a:solidFill>
                  <a:srgbClr val="12345B"/>
                </a:solidFill>
                <a:latin typeface="Aptos" pitchFamily="34" charset="0"/>
                <a:ea typeface="Aptos" pitchFamily="34" charset="-122"/>
                <a:cs typeface="Aptos" pitchFamily="34" charset="-120"/>
              </a:rPr>
              <a:t>• opinions - views and attitudes
</a:t>
            </a:r>
            <a:pPr indent="0" marL="0">
              <a:buNone/>
            </a:pPr>
            <a:r>
              <a:rPr lang="en-US" sz="1800" dirty="0">
                <a:solidFill>
                  <a:srgbClr val="12345B"/>
                </a:solidFill>
                <a:latin typeface="Aptos" pitchFamily="34" charset="0"/>
                <a:ea typeface="Aptos" pitchFamily="34" charset="-122"/>
                <a:cs typeface="Aptos" pitchFamily="34" charset="-120"/>
              </a:rPr>
              <a:t>• language - formal, informal, persuasive or descriptive
</a:t>
            </a:r>
            <a:endParaRPr lang="en-US" sz="1800" dirty="0"/>
          </a:p>
        </p:txBody>
      </p:sp>
      <p:sp>
        <p:nvSpPr>
          <p:cNvPr id="7" name="Text 4"/>
          <p:cNvSpPr/>
          <p:nvPr/>
        </p:nvSpPr>
        <p:spPr>
          <a:xfrm>
            <a:off x="6400800" y="2423160"/>
            <a:ext cx="4800600" cy="320040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You need to ask:
</a:t>
            </a:r>
            <a:pPr indent="0" marL="0">
              <a:buNone/>
            </a:pPr>
            <a:r>
              <a:rPr lang="en-US" sz="1800" dirty="0">
                <a:solidFill>
                  <a:srgbClr val="12345B"/>
                </a:solidFill>
                <a:latin typeface="Aptos" pitchFamily="34" charset="0"/>
                <a:ea typeface="Aptos" pitchFamily="34" charset="-122"/>
                <a:cs typeface="Aptos" pitchFamily="34" charset="-120"/>
              </a:rPr>
              <a:t>• What is the same in both texts?
</a:t>
            </a:r>
            <a:pPr indent="0" marL="0">
              <a:buNone/>
            </a:pPr>
            <a:r>
              <a:rPr lang="en-US" sz="1800" dirty="0">
                <a:solidFill>
                  <a:srgbClr val="12345B"/>
                </a:solidFill>
                <a:latin typeface="Aptos" pitchFamily="34" charset="0"/>
                <a:ea typeface="Aptos" pitchFamily="34" charset="-122"/>
                <a:cs typeface="Aptos" pitchFamily="34" charset="-120"/>
              </a:rPr>
              <a:t>• What is different?
</a:t>
            </a:r>
            <a:pPr indent="0" marL="0">
              <a:buNone/>
            </a:pPr>
            <a:r>
              <a:rPr lang="en-US" sz="1800" dirty="0">
                <a:solidFill>
                  <a:srgbClr val="12345B"/>
                </a:solidFill>
                <a:latin typeface="Aptos" pitchFamily="34" charset="0"/>
                <a:ea typeface="Aptos" pitchFamily="34" charset="-122"/>
                <a:cs typeface="Aptos" pitchFamily="34" charset="-120"/>
              </a:rPr>
              <a:t>• Which text gives stronger evidence?
</a:t>
            </a:r>
            <a:pPr indent="0" marL="0">
              <a:buNone/>
            </a:pPr>
            <a:r>
              <a:rPr lang="en-US" sz="1800" dirty="0">
                <a:solidFill>
                  <a:srgbClr val="12345B"/>
                </a:solidFill>
                <a:latin typeface="Aptos" pitchFamily="34" charset="0"/>
                <a:ea typeface="Aptos" pitchFamily="34" charset="-122"/>
                <a:cs typeface="Aptos" pitchFamily="34" charset="-120"/>
              </a:rPr>
              <a:t>• What words or phrases prove this?
</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Level 1 comparison questions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11480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In the exam, you may be asked to:
</a:t>
            </a:r>
            <a:pPr indent="0" marL="0">
              <a:buNone/>
            </a:pPr>
            <a:r>
              <a:rPr lang="en-US" sz="1800" dirty="0">
                <a:solidFill>
                  <a:srgbClr val="12345B"/>
                </a:solidFill>
                <a:latin typeface="Aptos" pitchFamily="34" charset="0"/>
                <a:ea typeface="Aptos" pitchFamily="34" charset="-122"/>
                <a:cs typeface="Aptos" pitchFamily="34" charset="-120"/>
              </a:rPr>
              <a:t>• compare information in two texts
</a:t>
            </a:r>
            <a:pPr indent="0" marL="0">
              <a:buNone/>
            </a:pPr>
            <a:r>
              <a:rPr lang="en-US" sz="1800" dirty="0">
                <a:solidFill>
                  <a:srgbClr val="12345B"/>
                </a:solidFill>
                <a:latin typeface="Aptos" pitchFamily="34" charset="0"/>
                <a:ea typeface="Aptos" pitchFamily="34" charset="-122"/>
                <a:cs typeface="Aptos" pitchFamily="34" charset="-120"/>
              </a:rPr>
              <a:t>• identify a shared idea or opinion
</a:t>
            </a:r>
            <a:pPr indent="0" marL="0">
              <a:buNone/>
            </a:pPr>
            <a:r>
              <a:rPr lang="en-US" sz="1800" dirty="0">
                <a:solidFill>
                  <a:srgbClr val="12345B"/>
                </a:solidFill>
                <a:latin typeface="Aptos" pitchFamily="34" charset="0"/>
                <a:ea typeface="Aptos" pitchFamily="34" charset="-122"/>
                <a:cs typeface="Aptos" pitchFamily="34" charset="-120"/>
              </a:rPr>
              <a:t>• explain a difference between the texts
</a:t>
            </a:r>
            <a:pPr indent="0" marL="0">
              <a:buNone/>
            </a:pPr>
            <a:r>
              <a:rPr lang="en-US" sz="1800" dirty="0">
                <a:solidFill>
                  <a:srgbClr val="12345B"/>
                </a:solidFill>
                <a:latin typeface="Aptos" pitchFamily="34" charset="0"/>
                <a:ea typeface="Aptos" pitchFamily="34" charset="-122"/>
                <a:cs typeface="Aptos" pitchFamily="34" charset="-120"/>
              </a:rPr>
              <a:t>• quote evidence from Text A and Text B
</a:t>
            </a:r>
            <a:endParaRPr lang="en-US" sz="1800" dirty="0"/>
          </a:p>
        </p:txBody>
      </p:sp>
      <p:sp>
        <p:nvSpPr>
          <p:cNvPr id="6" name="Text 3"/>
          <p:cNvSpPr/>
          <p:nvPr/>
        </p:nvSpPr>
        <p:spPr>
          <a:xfrm>
            <a:off x="6400800" y="1325880"/>
            <a:ext cx="4983480" cy="17373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Good answer:</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“Both texts say the park helps people exercise. Text A says people can ‘exercise there’, and Text B says parks encourage ‘healthy habits’.”</a:t>
            </a:r>
            <a:endParaRPr lang="en-US" sz="1700" dirty="0"/>
          </a:p>
        </p:txBody>
      </p:sp>
      <p:sp>
        <p:nvSpPr>
          <p:cNvPr id="7" name="Text 4"/>
          <p:cNvSpPr/>
          <p:nvPr/>
        </p:nvSpPr>
        <p:spPr>
          <a:xfrm>
            <a:off x="6400800" y="3520440"/>
            <a:ext cx="4983480" cy="123444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Weak answer:</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“They are both about parks.”</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 Too general. No evidence from both texts.</a:t>
            </a:r>
            <a:endParaRPr lang="en-US" sz="17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A simple comparison method</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88720"/>
            <a:ext cx="3383280" cy="64008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1. Read both texts</a:t>
            </a:r>
            <a:endParaRPr lang="en-US" sz="2000" dirty="0"/>
          </a:p>
        </p:txBody>
      </p:sp>
      <p:sp>
        <p:nvSpPr>
          <p:cNvPr id="6" name="Text 3"/>
          <p:cNvSpPr/>
          <p:nvPr/>
        </p:nvSpPr>
        <p:spPr>
          <a:xfrm>
            <a:off x="4434840" y="1188720"/>
            <a:ext cx="3383280" cy="64008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2. Find the topic</a:t>
            </a:r>
            <a:endParaRPr lang="en-US" sz="2000" dirty="0"/>
          </a:p>
        </p:txBody>
      </p:sp>
      <p:sp>
        <p:nvSpPr>
          <p:cNvPr id="7" name="Text 4"/>
          <p:cNvSpPr/>
          <p:nvPr/>
        </p:nvSpPr>
        <p:spPr>
          <a:xfrm>
            <a:off x="8092440" y="1188720"/>
            <a:ext cx="3383280" cy="640080"/>
          </a:xfrm>
          <a:prstGeom prst="rect">
            <a:avLst/>
          </a:prstGeom>
          <a:solidFill>
            <a:srgbClr val="E7F5E8"/>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3. Underline evidence</a:t>
            </a:r>
            <a:endParaRPr lang="en-US" sz="2000" dirty="0"/>
          </a:p>
        </p:txBody>
      </p:sp>
      <p:sp>
        <p:nvSpPr>
          <p:cNvPr id="8" name="Text 5"/>
          <p:cNvSpPr/>
          <p:nvPr/>
        </p:nvSpPr>
        <p:spPr>
          <a:xfrm>
            <a:off x="777240" y="2743200"/>
            <a:ext cx="3383280" cy="640080"/>
          </a:xfrm>
          <a:prstGeom prst="rect">
            <a:avLst/>
          </a:prstGeom>
          <a:solidFill>
            <a:srgbClr val="FCE4EC"/>
          </a:solidFill>
          <a:ln w="12700">
            <a:solidFill>
              <a:srgbClr val="C9D4E2"/>
            </a:solidFill>
          </a:ln>
        </p:spPr>
        <p:txBody>
          <a:bodyPr wrap="square" lIns="2032" tIns="2032" rIns="2032" bIns="2032" rtlCol="0" anchor="ctr">
            <a:normAutofit/>
          </a:bodyPr>
          <a:lstStyle/>
          <a:p>
            <a:pPr indent="0" marL="0">
              <a:buNone/>
            </a:pPr>
            <a:r>
              <a:rPr lang="en-US" sz="1900" b="1" dirty="0">
                <a:solidFill>
                  <a:srgbClr val="12345B"/>
                </a:solidFill>
                <a:latin typeface="Aptos" pitchFamily="34" charset="0"/>
                <a:ea typeface="Aptos" pitchFamily="34" charset="-122"/>
                <a:cs typeface="Aptos" pitchFamily="34" charset="-120"/>
              </a:rPr>
              <a:t>4. Decide: same or different?</a:t>
            </a:r>
            <a:endParaRPr lang="en-US" sz="1900" dirty="0"/>
          </a:p>
        </p:txBody>
      </p:sp>
      <p:sp>
        <p:nvSpPr>
          <p:cNvPr id="9" name="Text 6"/>
          <p:cNvSpPr/>
          <p:nvPr/>
        </p:nvSpPr>
        <p:spPr>
          <a:xfrm>
            <a:off x="4434840" y="2743200"/>
            <a:ext cx="3383280" cy="64008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5. Use both texts</a:t>
            </a:r>
            <a:endParaRPr lang="en-US" sz="2000" dirty="0"/>
          </a:p>
        </p:txBody>
      </p:sp>
      <p:sp>
        <p:nvSpPr>
          <p:cNvPr id="10" name="Text 7"/>
          <p:cNvSpPr/>
          <p:nvPr/>
        </p:nvSpPr>
        <p:spPr>
          <a:xfrm>
            <a:off x="8092440" y="2743200"/>
            <a:ext cx="3383280" cy="64008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6. Explain clearly</a:t>
            </a:r>
            <a:endParaRPr lang="en-US" sz="2000" dirty="0"/>
          </a:p>
        </p:txBody>
      </p:sp>
      <p:sp>
        <p:nvSpPr>
          <p:cNvPr id="11" name="Text 8"/>
          <p:cNvSpPr/>
          <p:nvPr/>
        </p:nvSpPr>
        <p:spPr>
          <a:xfrm>
            <a:off x="777240" y="4663440"/>
            <a:ext cx="10698480" cy="868680"/>
          </a:xfrm>
          <a:prstGeom prst="rect">
            <a:avLst/>
          </a:prstGeom>
          <a:solidFill>
            <a:srgbClr val="EEF0F4"/>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Sentence frame: Both texts say... Text A states... Text B also says... However, Text B is different because...</a:t>
            </a:r>
            <a:endParaRPr lang="en-US" sz="1700" dirty="0"/>
          </a:p>
        </p:txBody>
      </p:sp>
      <p:sp>
        <p:nvSpPr>
          <p:cNvPr id="12" name="Text 9"/>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3" name="Text 10"/>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Useful comparison words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80160"/>
            <a:ext cx="5303520" cy="416052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For similarities:
</a:t>
            </a:r>
            <a:pPr indent="0" marL="0">
              <a:buNone/>
            </a:pPr>
            <a:r>
              <a:rPr lang="en-US" sz="1800" dirty="0">
                <a:solidFill>
                  <a:srgbClr val="12345B"/>
                </a:solidFill>
                <a:latin typeface="Aptos" pitchFamily="34" charset="0"/>
                <a:ea typeface="Aptos" pitchFamily="34" charset="-122"/>
                <a:cs typeface="Aptos" pitchFamily="34" charset="-120"/>
              </a:rPr>
              <a:t>• both
</a:t>
            </a:r>
            <a:pPr indent="0" marL="0">
              <a:buNone/>
            </a:pPr>
            <a:r>
              <a:rPr lang="en-US" sz="1800" dirty="0">
                <a:solidFill>
                  <a:srgbClr val="12345B"/>
                </a:solidFill>
                <a:latin typeface="Aptos" pitchFamily="34" charset="0"/>
                <a:ea typeface="Aptos" pitchFamily="34" charset="-122"/>
                <a:cs typeface="Aptos" pitchFamily="34" charset="-120"/>
              </a:rPr>
              <a:t>• also
</a:t>
            </a:r>
            <a:pPr indent="0" marL="0">
              <a:buNone/>
            </a:pPr>
            <a:r>
              <a:rPr lang="en-US" sz="1800" dirty="0">
                <a:solidFill>
                  <a:srgbClr val="12345B"/>
                </a:solidFill>
                <a:latin typeface="Aptos" pitchFamily="34" charset="0"/>
                <a:ea typeface="Aptos" pitchFamily="34" charset="-122"/>
                <a:cs typeface="Aptos" pitchFamily="34" charset="-120"/>
              </a:rPr>
              <a:t>• similarly
</a:t>
            </a:r>
            <a:pPr indent="0" marL="0">
              <a:buNone/>
            </a:pPr>
            <a:r>
              <a:rPr lang="en-US" sz="1800" dirty="0">
                <a:solidFill>
                  <a:srgbClr val="12345B"/>
                </a:solidFill>
                <a:latin typeface="Aptos" pitchFamily="34" charset="0"/>
                <a:ea typeface="Aptos" pitchFamily="34" charset="-122"/>
                <a:cs typeface="Aptos" pitchFamily="34" charset="-120"/>
              </a:rPr>
              <a:t>• in the same way
</a:t>
            </a:r>
            <a:pPr indent="0" marL="0">
              <a:buNone/>
            </a:pPr>
            <a:r>
              <a:rPr lang="en-US" sz="1800" dirty="0">
                <a:solidFill>
                  <a:srgbClr val="12345B"/>
                </a:solidFill>
                <a:latin typeface="Aptos" pitchFamily="34" charset="0"/>
                <a:ea typeface="Aptos" pitchFamily="34" charset="-122"/>
                <a:cs typeface="Aptos" pitchFamily="34" charset="-120"/>
              </a:rPr>
              <a:t>• Text A and Text B both say...
</a:t>
            </a:r>
            <a:endParaRPr lang="en-US" sz="1800" dirty="0"/>
          </a:p>
        </p:txBody>
      </p:sp>
      <p:sp>
        <p:nvSpPr>
          <p:cNvPr id="6" name="Text 3"/>
          <p:cNvSpPr/>
          <p:nvPr/>
        </p:nvSpPr>
        <p:spPr>
          <a:xfrm>
            <a:off x="6400800" y="1280160"/>
            <a:ext cx="4937760" cy="416052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For differences:
</a:t>
            </a:r>
            <a:pPr indent="0" marL="0">
              <a:buNone/>
            </a:pPr>
            <a:r>
              <a:rPr lang="en-US" sz="1800" dirty="0">
                <a:solidFill>
                  <a:srgbClr val="12345B"/>
                </a:solidFill>
                <a:latin typeface="Aptos" pitchFamily="34" charset="0"/>
                <a:ea typeface="Aptos" pitchFamily="34" charset="-122"/>
                <a:cs typeface="Aptos" pitchFamily="34" charset="-120"/>
              </a:rPr>
              <a:t>• however
</a:t>
            </a:r>
            <a:pPr indent="0" marL="0">
              <a:buNone/>
            </a:pPr>
            <a:r>
              <a:rPr lang="en-US" sz="1800" dirty="0">
                <a:solidFill>
                  <a:srgbClr val="12345B"/>
                </a:solidFill>
                <a:latin typeface="Aptos" pitchFamily="34" charset="0"/>
                <a:ea typeface="Aptos" pitchFamily="34" charset="-122"/>
                <a:cs typeface="Aptos" pitchFamily="34" charset="-120"/>
              </a:rPr>
              <a:t>• but
</a:t>
            </a:r>
            <a:pPr indent="0" marL="0">
              <a:buNone/>
            </a:pPr>
            <a:r>
              <a:rPr lang="en-US" sz="1800" dirty="0">
                <a:solidFill>
                  <a:srgbClr val="12345B"/>
                </a:solidFill>
                <a:latin typeface="Aptos" pitchFamily="34" charset="0"/>
                <a:ea typeface="Aptos" pitchFamily="34" charset="-122"/>
                <a:cs typeface="Aptos" pitchFamily="34" charset="-120"/>
              </a:rPr>
              <a:t>• whereas
</a:t>
            </a:r>
            <a:pPr indent="0" marL="0">
              <a:buNone/>
            </a:pPr>
            <a:r>
              <a:rPr lang="en-US" sz="1800" dirty="0">
                <a:solidFill>
                  <a:srgbClr val="12345B"/>
                </a:solidFill>
                <a:latin typeface="Aptos" pitchFamily="34" charset="0"/>
                <a:ea typeface="Aptos" pitchFamily="34" charset="-122"/>
                <a:cs typeface="Aptos" pitchFamily="34" charset="-120"/>
              </a:rPr>
              <a:t>• on the other hand
</a:t>
            </a:r>
            <a:pPr indent="0" marL="0">
              <a:buNone/>
            </a:pPr>
            <a:r>
              <a:rPr lang="en-US" sz="1800" dirty="0">
                <a:solidFill>
                  <a:srgbClr val="12345B"/>
                </a:solidFill>
                <a:latin typeface="Aptos" pitchFamily="34" charset="0"/>
                <a:ea typeface="Aptos" pitchFamily="34" charset="-122"/>
                <a:cs typeface="Aptos" pitchFamily="34" charset="-120"/>
              </a:rPr>
              <a:t>• Text A says..., while Text B says...
</a:t>
            </a:r>
            <a:endParaRPr lang="en-US" sz="1800" dirty="0"/>
          </a:p>
        </p:txBody>
      </p:sp>
      <p:sp>
        <p:nvSpPr>
          <p:cNvPr id="7" name="Text 4"/>
          <p:cNvSpPr/>
          <p:nvPr/>
        </p:nvSpPr>
        <p:spPr>
          <a:xfrm>
            <a:off x="822960" y="5715000"/>
            <a:ext cx="1046988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1800" b="1" dirty="0">
                <a:solidFill>
                  <a:srgbClr val="12345B"/>
                </a:solidFill>
                <a:latin typeface="Aptos" pitchFamily="34" charset="0"/>
                <a:ea typeface="Aptos" pitchFamily="34" charset="-122"/>
                <a:cs typeface="Aptos" pitchFamily="34" charset="-120"/>
              </a:rPr>
              <a:t>Level 1 tip: a comparison answer should not become two separate summaries.</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Class reading: Text A and Text B</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34440"/>
            <a:ext cx="5166360" cy="45720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1700" b="1" dirty="0">
                <a:solidFill>
                  <a:srgbClr val="FFFFFF"/>
                </a:solidFill>
                <a:latin typeface="Aptos" pitchFamily="34" charset="0"/>
                <a:ea typeface="Aptos" pitchFamily="34" charset="-122"/>
                <a:cs typeface="Aptos" pitchFamily="34" charset="-120"/>
              </a:rPr>
              <a:t>Text A: Why community gardens matter</a:t>
            </a:r>
            <a:endParaRPr lang="en-US" sz="1700" dirty="0"/>
          </a:p>
        </p:txBody>
      </p:sp>
      <p:sp>
        <p:nvSpPr>
          <p:cNvPr id="6" name="Text 3"/>
          <p:cNvSpPr/>
          <p:nvPr/>
        </p:nvSpPr>
        <p:spPr>
          <a:xfrm>
            <a:off x="777240" y="1737360"/>
            <a:ext cx="5166360" cy="2148840"/>
          </a:xfrm>
          <a:prstGeom prst="rect">
            <a:avLst/>
          </a:prstGeom>
          <a:solidFill>
            <a:srgbClr val="FFFFFF"/>
          </a:solidFill>
          <a:ln w="12700">
            <a:solidFill>
              <a:srgbClr val="C9D4E2"/>
            </a:solidFill>
          </a:ln>
        </p:spPr>
        <p:txBody>
          <a:bodyPr wrap="square" lIns="2032" tIns="2032" rIns="2032" bIns="2032" rtlCol="0" anchor="t">
            <a:normAutofit/>
          </a:bodyPr>
          <a:lstStyle/>
          <a:p>
            <a:pPr indent="0" marL="0">
              <a:buNone/>
            </a:pPr>
            <a:r>
              <a:rPr lang="en-US" sz="1600" dirty="0">
                <a:solidFill>
                  <a:srgbClr val="12345B"/>
                </a:solidFill>
                <a:latin typeface="Aptos" pitchFamily="34" charset="0"/>
                <a:ea typeface="Aptos" pitchFamily="34" charset="-122"/>
                <a:cs typeface="Aptos" pitchFamily="34" charset="-120"/>
              </a:rPr>
              <a:t>Community gardens give people a place to grow fruit and vegetables. They help neighbours meet each other, and they can improve mental health. Volunteers say the gardens make streets look brighter and safer.</a:t>
            </a:r>
            <a:endParaRPr lang="en-US" sz="1600" dirty="0"/>
          </a:p>
        </p:txBody>
      </p:sp>
      <p:sp>
        <p:nvSpPr>
          <p:cNvPr id="7" name="Text 4"/>
          <p:cNvSpPr/>
          <p:nvPr/>
        </p:nvSpPr>
        <p:spPr>
          <a:xfrm>
            <a:off x="6172200" y="1234440"/>
            <a:ext cx="5166360" cy="45720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1700" b="1" dirty="0">
                <a:solidFill>
                  <a:srgbClr val="FFFFFF"/>
                </a:solidFill>
                <a:latin typeface="Aptos" pitchFamily="34" charset="0"/>
                <a:ea typeface="Aptos" pitchFamily="34" charset="-122"/>
                <a:cs typeface="Aptos" pitchFamily="34" charset="-120"/>
              </a:rPr>
              <a:t>Text B: Are gardens the best use of space?</a:t>
            </a:r>
            <a:endParaRPr lang="en-US" sz="1700" dirty="0"/>
          </a:p>
        </p:txBody>
      </p:sp>
      <p:sp>
        <p:nvSpPr>
          <p:cNvPr id="8" name="Text 5"/>
          <p:cNvSpPr/>
          <p:nvPr/>
        </p:nvSpPr>
        <p:spPr>
          <a:xfrm>
            <a:off x="6172200" y="1737360"/>
            <a:ext cx="5166360" cy="2148840"/>
          </a:xfrm>
          <a:prstGeom prst="rect">
            <a:avLst/>
          </a:prstGeom>
          <a:solidFill>
            <a:srgbClr val="FFFFFF"/>
          </a:solidFill>
          <a:ln w="12700">
            <a:solidFill>
              <a:srgbClr val="C9D4E2"/>
            </a:solidFill>
          </a:ln>
        </p:spPr>
        <p:txBody>
          <a:bodyPr wrap="square" lIns="2032" tIns="2032" rIns="2032" bIns="2032" rtlCol="0" anchor="t">
            <a:normAutofit/>
          </a:bodyPr>
          <a:lstStyle/>
          <a:p>
            <a:pPr indent="0" marL="0">
              <a:buNone/>
            </a:pPr>
            <a:r>
              <a:rPr lang="en-US" sz="1600" dirty="0">
                <a:solidFill>
                  <a:srgbClr val="12345B"/>
                </a:solidFill>
                <a:latin typeface="Aptos" pitchFamily="34" charset="0"/>
                <a:ea typeface="Aptos" pitchFamily="34" charset="-122"/>
                <a:cs typeface="Aptos" pitchFamily="34" charset="-120"/>
              </a:rPr>
              <a:t>Some residents like community gardens, but others think more space should be used for parking. They argue that families need safe roads and enough parking near their homes. They still agree that green spaces can help people relax.</a:t>
            </a:r>
            <a:endParaRPr lang="en-US" sz="1600" dirty="0"/>
          </a:p>
        </p:txBody>
      </p:sp>
      <p:sp>
        <p:nvSpPr>
          <p:cNvPr id="9" name="Text 6"/>
          <p:cNvSpPr/>
          <p:nvPr/>
        </p:nvSpPr>
        <p:spPr>
          <a:xfrm>
            <a:off x="777240" y="4389120"/>
            <a:ext cx="10561320" cy="114300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Task:
</a:t>
            </a:r>
            <a:pPr indent="0" marL="0">
              <a:buNone/>
            </a:pPr>
            <a:r>
              <a:rPr lang="en-US" sz="1800" dirty="0">
                <a:solidFill>
                  <a:srgbClr val="12345B"/>
                </a:solidFill>
                <a:latin typeface="Aptos" pitchFamily="34" charset="0"/>
                <a:ea typeface="Aptos" pitchFamily="34" charset="-122"/>
                <a:cs typeface="Aptos" pitchFamily="34" charset="-120"/>
              </a:rPr>
              <a:t>• highlight one shared idea
</a:t>
            </a:r>
            <a:pPr indent="0" marL="0">
              <a:buNone/>
            </a:pPr>
            <a:r>
              <a:rPr lang="en-US" sz="1800" dirty="0">
                <a:solidFill>
                  <a:srgbClr val="12345B"/>
                </a:solidFill>
                <a:latin typeface="Aptos" pitchFamily="34" charset="0"/>
                <a:ea typeface="Aptos" pitchFamily="34" charset="-122"/>
                <a:cs typeface="Aptos" pitchFamily="34" charset="-120"/>
              </a:rPr>
              <a:t>• underline one difference
</a:t>
            </a:r>
            <a:pPr indent="0" marL="0">
              <a:buNone/>
            </a:pPr>
            <a:r>
              <a:rPr lang="en-US" sz="1800" dirty="0">
                <a:solidFill>
                  <a:srgbClr val="12345B"/>
                </a:solidFill>
                <a:latin typeface="Aptos" pitchFamily="34" charset="0"/>
                <a:ea typeface="Aptos" pitchFamily="34" charset="-122"/>
                <a:cs typeface="Aptos" pitchFamily="34" charset="-120"/>
              </a:rPr>
              <a:t>• choose evidence from both texts
</a:t>
            </a:r>
            <a:endParaRPr lang="en-US" sz="18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Answer check: what can we compare?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16052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Similarity:
</a:t>
            </a:r>
            <a:pPr indent="0" marL="0">
              <a:buNone/>
            </a:pPr>
            <a:r>
              <a:rPr lang="en-US" sz="1800" dirty="0">
                <a:solidFill>
                  <a:srgbClr val="12345B"/>
                </a:solidFill>
                <a:latin typeface="Aptos" pitchFamily="34" charset="0"/>
                <a:ea typeface="Aptos" pitchFamily="34" charset="-122"/>
                <a:cs typeface="Aptos" pitchFamily="34" charset="-120"/>
              </a:rPr>
              <a:t>• Both texts say green spaces can help people.
</a:t>
            </a:r>
            <a:pPr indent="0" marL="0">
              <a:buNone/>
            </a:pPr>
            <a:r>
              <a:rPr lang="en-US" sz="1800" dirty="0">
                <a:solidFill>
                  <a:srgbClr val="12345B"/>
                </a:solidFill>
                <a:latin typeface="Aptos" pitchFamily="34" charset="0"/>
                <a:ea typeface="Aptos" pitchFamily="34" charset="-122"/>
                <a:cs typeface="Aptos" pitchFamily="34" charset="-120"/>
              </a:rPr>
              <a:t>• Text A says gardens “improve mental health”.
</a:t>
            </a:r>
            <a:pPr indent="0" marL="0">
              <a:buNone/>
            </a:pPr>
            <a:r>
              <a:rPr lang="en-US" sz="1800" dirty="0">
                <a:solidFill>
                  <a:srgbClr val="12345B"/>
                </a:solidFill>
                <a:latin typeface="Aptos" pitchFamily="34" charset="0"/>
                <a:ea typeface="Aptos" pitchFamily="34" charset="-122"/>
                <a:cs typeface="Aptos" pitchFamily="34" charset="-120"/>
              </a:rPr>
              <a:t>• Text B says green spaces “can help people relax”.
</a:t>
            </a:r>
            <a:endParaRPr lang="en-US" sz="1800" dirty="0"/>
          </a:p>
        </p:txBody>
      </p:sp>
      <p:sp>
        <p:nvSpPr>
          <p:cNvPr id="6" name="Text 3"/>
          <p:cNvSpPr/>
          <p:nvPr/>
        </p:nvSpPr>
        <p:spPr>
          <a:xfrm>
            <a:off x="6400800" y="1234440"/>
            <a:ext cx="5074920" cy="416052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Difference:
</a:t>
            </a:r>
            <a:pPr indent="0" marL="0">
              <a:buNone/>
            </a:pPr>
            <a:r>
              <a:rPr lang="en-US" sz="1800" dirty="0">
                <a:solidFill>
                  <a:srgbClr val="12345B"/>
                </a:solidFill>
                <a:latin typeface="Aptos" pitchFamily="34" charset="0"/>
                <a:ea typeface="Aptos" pitchFamily="34" charset="-122"/>
                <a:cs typeface="Aptos" pitchFamily="34" charset="-120"/>
              </a:rPr>
              <a:t>• Text A is positive about community gardens.
</a:t>
            </a:r>
            <a:pPr indent="0" marL="0">
              <a:buNone/>
            </a:pPr>
            <a:r>
              <a:rPr lang="en-US" sz="1800" dirty="0">
                <a:solidFill>
                  <a:srgbClr val="12345B"/>
                </a:solidFill>
                <a:latin typeface="Aptos" pitchFamily="34" charset="0"/>
                <a:ea typeface="Aptos" pitchFamily="34" charset="-122"/>
                <a:cs typeface="Aptos" pitchFamily="34" charset="-120"/>
              </a:rPr>
              <a:t>• Text B gives a different view about parking.
</a:t>
            </a:r>
            <a:pPr indent="0" marL="0">
              <a:buNone/>
            </a:pPr>
            <a:r>
              <a:rPr lang="en-US" sz="1800" dirty="0">
                <a:solidFill>
                  <a:srgbClr val="12345B"/>
                </a:solidFill>
                <a:latin typeface="Aptos" pitchFamily="34" charset="0"/>
                <a:ea typeface="Aptos" pitchFamily="34" charset="-122"/>
                <a:cs typeface="Aptos" pitchFamily="34" charset="-120"/>
              </a:rPr>
              <a:t>• Text B says “more space should be used for parking”.
</a:t>
            </a:r>
            <a:endParaRPr lang="en-US" sz="1800" dirty="0"/>
          </a:p>
        </p:txBody>
      </p:sp>
      <p:sp>
        <p:nvSpPr>
          <p:cNvPr id="7" name="Text 4"/>
          <p:cNvSpPr/>
          <p:nvPr/>
        </p:nvSpPr>
        <p:spPr>
          <a:xfrm>
            <a:off x="777240" y="5623560"/>
            <a:ext cx="10607040" cy="59436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100" b="1" dirty="0">
                <a:solidFill>
                  <a:srgbClr val="FFFFFF"/>
                </a:solidFill>
                <a:latin typeface="Aptos" pitchFamily="34" charset="0"/>
                <a:ea typeface="Aptos" pitchFamily="34" charset="-122"/>
                <a:cs typeface="Aptos" pitchFamily="34" charset="-120"/>
              </a:rPr>
              <a:t>Now turn this into a full comparison answer.</a:t>
            </a:r>
            <a:endParaRPr lang="en-US" sz="21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How to write a comparison answer</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10607040" cy="73152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Step 1: Start with the similarity.</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“Both texts suggest that green spaces are useful for people.”</a:t>
            </a:r>
            <a:endParaRPr lang="en-US" sz="1700" dirty="0"/>
          </a:p>
        </p:txBody>
      </p:sp>
      <p:sp>
        <p:nvSpPr>
          <p:cNvPr id="6" name="Text 3"/>
          <p:cNvSpPr/>
          <p:nvPr/>
        </p:nvSpPr>
        <p:spPr>
          <a:xfrm>
            <a:off x="777240" y="2057400"/>
            <a:ext cx="10607040" cy="73152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Step 2: Use evidence from Text A.</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“Text A says gardens can ‘improve mental health’.”</a:t>
            </a:r>
            <a:endParaRPr lang="en-US" sz="1700" dirty="0"/>
          </a:p>
        </p:txBody>
      </p:sp>
      <p:sp>
        <p:nvSpPr>
          <p:cNvPr id="7" name="Text 4"/>
          <p:cNvSpPr/>
          <p:nvPr/>
        </p:nvSpPr>
        <p:spPr>
          <a:xfrm>
            <a:off x="777240" y="2971800"/>
            <a:ext cx="10607040" cy="73152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Step 3: Use evidence from Text B.</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“Text B also says green spaces ‘can help people relax’.”</a:t>
            </a:r>
            <a:endParaRPr lang="en-US" sz="1700" dirty="0"/>
          </a:p>
        </p:txBody>
      </p:sp>
      <p:sp>
        <p:nvSpPr>
          <p:cNvPr id="8" name="Text 5"/>
          <p:cNvSpPr/>
          <p:nvPr/>
        </p:nvSpPr>
        <p:spPr>
          <a:xfrm>
            <a:off x="777240" y="3886200"/>
            <a:ext cx="10607040" cy="73152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Step 4: Add a difference if needed.</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“However, Text B also argues that some space should be used for parking.”</a:t>
            </a:r>
            <a:endParaRPr lang="en-US" sz="1700" dirty="0"/>
          </a:p>
        </p:txBody>
      </p:sp>
      <p:sp>
        <p:nvSpPr>
          <p:cNvPr id="9" name="Text 6"/>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0" name="Text 7"/>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Model answer</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868680" y="1188720"/>
            <a:ext cx="10424160" cy="1965960"/>
          </a:xfrm>
          <a:prstGeom prst="rect">
            <a:avLst/>
          </a:prstGeom>
          <a:solidFill>
            <a:srgbClr val="E7F5E8"/>
          </a:solidFill>
          <a:ln w="12700">
            <a:solidFill>
              <a:srgbClr val="C9D4E2"/>
            </a:solidFill>
          </a:ln>
        </p:spPr>
        <p:txBody>
          <a:bodyPr wrap="square" lIns="2032" tIns="2032" rIns="2032" bIns="2032" rtlCol="0" anchor="ctr">
            <a:normAutofit/>
          </a:bodyPr>
          <a:lstStyle/>
          <a:p>
            <a:pPr indent="0" marL="0">
              <a:buNone/>
            </a:pPr>
            <a:r>
              <a:rPr lang="en-US" sz="2000" dirty="0">
                <a:solidFill>
                  <a:srgbClr val="12345B"/>
                </a:solidFill>
                <a:latin typeface="Aptos" pitchFamily="34" charset="0"/>
                <a:ea typeface="Aptos" pitchFamily="34" charset="-122"/>
                <a:cs typeface="Aptos" pitchFamily="34" charset="-120"/>
              </a:rPr>
              <a:t>Both texts say that green spaces can help people. Text A says community gardens can “improve mental health”, and Text B says green spaces “can help people relax”. However, the texts are different because Text A is very positive about gardens, while Text B gives another view and says some space should be used for parking.</a:t>
            </a:r>
            <a:endParaRPr lang="en-US" sz="2000" dirty="0"/>
          </a:p>
        </p:txBody>
      </p:sp>
      <p:sp>
        <p:nvSpPr>
          <p:cNvPr id="6" name="Text 3"/>
          <p:cNvSpPr/>
          <p:nvPr/>
        </p:nvSpPr>
        <p:spPr>
          <a:xfrm>
            <a:off x="914400" y="3657600"/>
            <a:ext cx="10332720" cy="182880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Why this is a strong answer:
</a:t>
            </a:r>
            <a:pPr indent="0" marL="0">
              <a:buNone/>
            </a:pPr>
            <a:r>
              <a:rPr lang="en-US" sz="1800" dirty="0">
                <a:solidFill>
                  <a:srgbClr val="12345B"/>
                </a:solidFill>
                <a:latin typeface="Aptos" pitchFamily="34" charset="0"/>
                <a:ea typeface="Aptos" pitchFamily="34" charset="-122"/>
                <a:cs typeface="Aptos" pitchFamily="34" charset="-120"/>
              </a:rPr>
              <a:t>• it compares the two texts
</a:t>
            </a:r>
            <a:pPr indent="0" marL="0">
              <a:buNone/>
            </a:pPr>
            <a:r>
              <a:rPr lang="en-US" sz="1800" dirty="0">
                <a:solidFill>
                  <a:srgbClr val="12345B"/>
                </a:solidFill>
                <a:latin typeface="Aptos" pitchFamily="34" charset="0"/>
                <a:ea typeface="Aptos" pitchFamily="34" charset="-122"/>
                <a:cs typeface="Aptos" pitchFamily="34" charset="-120"/>
              </a:rPr>
              <a:t>• it uses evidence from both texts
</a:t>
            </a:r>
            <a:pPr indent="0" marL="0">
              <a:buNone/>
            </a:pPr>
            <a:r>
              <a:rPr lang="en-US" sz="1800" dirty="0">
                <a:solidFill>
                  <a:srgbClr val="12345B"/>
                </a:solidFill>
                <a:latin typeface="Aptos" pitchFamily="34" charset="0"/>
                <a:ea typeface="Aptos" pitchFamily="34" charset="-122"/>
                <a:cs typeface="Aptos" pitchFamily="34" charset="-120"/>
              </a:rPr>
              <a:t>• it explains a similarity and a difference
</a:t>
            </a:r>
            <a:pPr indent="0" marL="0">
              <a:buNone/>
            </a:pPr>
            <a:r>
              <a:rPr lang="en-US" sz="1800" dirty="0">
                <a:solidFill>
                  <a:srgbClr val="12345B"/>
                </a:solidFill>
                <a:latin typeface="Aptos" pitchFamily="34" charset="0"/>
                <a:ea typeface="Aptos" pitchFamily="34" charset="-122"/>
                <a:cs typeface="Aptos" pitchFamily="34" charset="-120"/>
              </a:rPr>
              <a:t>• it uses linking words: both, and, however, while
</a:t>
            </a:r>
            <a:endParaRPr lang="en-US" sz="1800" dirty="0"/>
          </a:p>
        </p:txBody>
      </p:sp>
      <p:sp>
        <p:nvSpPr>
          <p:cNvPr id="7"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8"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Level 1 exam-style practice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10698480" cy="5943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1: Give one idea that both texts share.</a:t>
            </a:r>
            <a:endParaRPr lang="en-US" sz="1700" dirty="0"/>
          </a:p>
        </p:txBody>
      </p:sp>
      <p:sp>
        <p:nvSpPr>
          <p:cNvPr id="6" name="Text 3"/>
          <p:cNvSpPr/>
          <p:nvPr/>
        </p:nvSpPr>
        <p:spPr>
          <a:xfrm>
            <a:off x="731520" y="1965960"/>
            <a:ext cx="10698480" cy="59436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2: Copy one phrase from Text A and one phrase from Text B that support this shared idea.</a:t>
            </a:r>
            <a:endParaRPr lang="en-US" sz="1700" dirty="0"/>
          </a:p>
        </p:txBody>
      </p:sp>
      <p:sp>
        <p:nvSpPr>
          <p:cNvPr id="7" name="Text 4"/>
          <p:cNvSpPr/>
          <p:nvPr/>
        </p:nvSpPr>
        <p:spPr>
          <a:xfrm>
            <a:off x="731520" y="2788920"/>
            <a:ext cx="10698480" cy="5943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3: Explain one difference between the two texts.</a:t>
            </a:r>
            <a:endParaRPr lang="en-US" sz="1700" dirty="0"/>
          </a:p>
        </p:txBody>
      </p:sp>
      <p:sp>
        <p:nvSpPr>
          <p:cNvPr id="8" name="Text 5"/>
          <p:cNvSpPr/>
          <p:nvPr/>
        </p:nvSpPr>
        <p:spPr>
          <a:xfrm>
            <a:off x="731520" y="3611880"/>
            <a:ext cx="10698480" cy="5943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Question 4: Which text gives a more balanced view? Explain using evidence.</a:t>
            </a:r>
            <a:endParaRPr lang="en-US" sz="1700" dirty="0"/>
          </a:p>
        </p:txBody>
      </p:sp>
      <p:sp>
        <p:nvSpPr>
          <p:cNvPr id="9" name="Text 6"/>
          <p:cNvSpPr/>
          <p:nvPr/>
        </p:nvSpPr>
        <p:spPr>
          <a:xfrm>
            <a:off x="777240" y="4892040"/>
            <a:ext cx="10607040" cy="68580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200" b="1" dirty="0">
                <a:solidFill>
                  <a:srgbClr val="FFFFFF"/>
                </a:solidFill>
                <a:latin typeface="Aptos" pitchFamily="34" charset="0"/>
                <a:ea typeface="Aptos" pitchFamily="34" charset="-122"/>
                <a:cs typeface="Aptos" pitchFamily="34" charset="-120"/>
              </a:rPr>
              <a:t>Use both texts. Quote short evidence. Explain clearly.</a:t>
            </a:r>
            <a:endParaRPr lang="en-US" sz="22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Common mistakes to avoid</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11480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not:
</a:t>
            </a:r>
            <a:pPr indent="0" marL="0">
              <a:buNone/>
            </a:pPr>
            <a:r>
              <a:rPr lang="en-US" sz="1800" dirty="0">
                <a:solidFill>
                  <a:srgbClr val="12345B"/>
                </a:solidFill>
                <a:latin typeface="Aptos" pitchFamily="34" charset="0"/>
                <a:ea typeface="Aptos" pitchFamily="34" charset="-122"/>
                <a:cs typeface="Aptos" pitchFamily="34" charset="-120"/>
              </a:rPr>
              <a:t>• write about only one text
</a:t>
            </a:r>
            <a:pPr indent="0" marL="0">
              <a:buNone/>
            </a:pPr>
            <a:r>
              <a:rPr lang="en-US" sz="1800" dirty="0">
                <a:solidFill>
                  <a:srgbClr val="12345B"/>
                </a:solidFill>
                <a:latin typeface="Aptos" pitchFamily="34" charset="0"/>
                <a:ea typeface="Aptos" pitchFamily="34" charset="-122"/>
                <a:cs typeface="Aptos" pitchFamily="34" charset="-120"/>
              </a:rPr>
              <a:t>• copy long sections without explaining
</a:t>
            </a:r>
            <a:pPr indent="0" marL="0">
              <a:buNone/>
            </a:pPr>
            <a:r>
              <a:rPr lang="en-US" sz="1800" dirty="0">
                <a:solidFill>
                  <a:srgbClr val="12345B"/>
                </a:solidFill>
                <a:latin typeface="Aptos" pitchFamily="34" charset="0"/>
                <a:ea typeface="Aptos" pitchFamily="34" charset="-122"/>
                <a:cs typeface="Aptos" pitchFamily="34" charset="-120"/>
              </a:rPr>
              <a:t>• say “they are the same” without evidence
</a:t>
            </a:r>
            <a:pPr indent="0" marL="0">
              <a:buNone/>
            </a:pPr>
            <a:r>
              <a:rPr lang="en-US" sz="1800" dirty="0">
                <a:solidFill>
                  <a:srgbClr val="12345B"/>
                </a:solidFill>
                <a:latin typeface="Aptos" pitchFamily="34" charset="0"/>
                <a:ea typeface="Aptos" pitchFamily="34" charset="-122"/>
                <a:cs typeface="Aptos" pitchFamily="34" charset="-120"/>
              </a:rPr>
              <a:t>• confuse the topic with the writer’s view
</a:t>
            </a:r>
            <a:endParaRPr lang="en-US" sz="1800" dirty="0"/>
          </a:p>
        </p:txBody>
      </p:sp>
      <p:sp>
        <p:nvSpPr>
          <p:cNvPr id="6" name="Text 3"/>
          <p:cNvSpPr/>
          <p:nvPr/>
        </p:nvSpPr>
        <p:spPr>
          <a:xfrm>
            <a:off x="6400800" y="1234440"/>
            <a:ext cx="5074920" cy="411480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a:t>
            </a:r>
            <a:pPr indent="0" marL="0">
              <a:buNone/>
            </a:pPr>
            <a:r>
              <a:rPr lang="en-US" sz="1800" dirty="0">
                <a:solidFill>
                  <a:srgbClr val="12345B"/>
                </a:solidFill>
                <a:latin typeface="Aptos" pitchFamily="34" charset="0"/>
                <a:ea typeface="Aptos" pitchFamily="34" charset="-122"/>
                <a:cs typeface="Aptos" pitchFamily="34" charset="-120"/>
              </a:rPr>
              <a:t>• read both texts carefully
</a:t>
            </a:r>
            <a:pPr indent="0" marL="0">
              <a:buNone/>
            </a:pPr>
            <a:r>
              <a:rPr lang="en-US" sz="1800" dirty="0">
                <a:solidFill>
                  <a:srgbClr val="12345B"/>
                </a:solidFill>
                <a:latin typeface="Aptos" pitchFamily="34" charset="0"/>
                <a:ea typeface="Aptos" pitchFamily="34" charset="-122"/>
                <a:cs typeface="Aptos" pitchFamily="34" charset="-120"/>
              </a:rPr>
              <a:t>• find evidence from both texts
</a:t>
            </a:r>
            <a:pPr indent="0" marL="0">
              <a:buNone/>
            </a:pPr>
            <a:r>
              <a:rPr lang="en-US" sz="1800" dirty="0">
                <a:solidFill>
                  <a:srgbClr val="12345B"/>
                </a:solidFill>
                <a:latin typeface="Aptos" pitchFamily="34" charset="0"/>
                <a:ea typeface="Aptos" pitchFamily="34" charset="-122"/>
                <a:cs typeface="Aptos" pitchFamily="34" charset="-120"/>
              </a:rPr>
              <a:t>• use comparison words
</a:t>
            </a:r>
            <a:pPr indent="0" marL="0">
              <a:buNone/>
            </a:pPr>
            <a:r>
              <a:rPr lang="en-US" sz="1800" dirty="0">
                <a:solidFill>
                  <a:srgbClr val="12345B"/>
                </a:solidFill>
                <a:latin typeface="Aptos" pitchFamily="34" charset="0"/>
                <a:ea typeface="Aptos" pitchFamily="34" charset="-122"/>
                <a:cs typeface="Aptos" pitchFamily="34" charset="-120"/>
              </a:rPr>
              <a:t>• explain the similarity or difference
</a:t>
            </a:r>
            <a:endParaRPr lang="en-US" sz="1800" dirty="0"/>
          </a:p>
        </p:txBody>
      </p:sp>
      <p:sp>
        <p:nvSpPr>
          <p:cNvPr id="7"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8"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Mini recap and next step</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34440"/>
            <a:ext cx="4983480" cy="8229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Compare = look at two texts together.</a:t>
            </a:r>
            <a:endParaRPr lang="en-US" sz="1700" dirty="0"/>
          </a:p>
        </p:txBody>
      </p:sp>
      <p:sp>
        <p:nvSpPr>
          <p:cNvPr id="6" name="Text 3"/>
          <p:cNvSpPr/>
          <p:nvPr/>
        </p:nvSpPr>
        <p:spPr>
          <a:xfrm>
            <a:off x="6309360" y="1234440"/>
            <a:ext cx="4983480" cy="82296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Use evidence from Text A and Text B.</a:t>
            </a:r>
            <a:endParaRPr lang="en-US" sz="1700" dirty="0"/>
          </a:p>
        </p:txBody>
      </p:sp>
      <p:sp>
        <p:nvSpPr>
          <p:cNvPr id="7" name="Text 4"/>
          <p:cNvSpPr/>
          <p:nvPr/>
        </p:nvSpPr>
        <p:spPr>
          <a:xfrm>
            <a:off x="777240" y="2606040"/>
            <a:ext cx="4983480" cy="8229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Find similarities and differences.</a:t>
            </a:r>
            <a:endParaRPr lang="en-US" sz="1700" dirty="0"/>
          </a:p>
        </p:txBody>
      </p:sp>
      <p:sp>
        <p:nvSpPr>
          <p:cNvPr id="8" name="Text 5"/>
          <p:cNvSpPr/>
          <p:nvPr/>
        </p:nvSpPr>
        <p:spPr>
          <a:xfrm>
            <a:off x="6309360" y="2606040"/>
            <a:ext cx="4983480" cy="8229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Use words like both, also, however and whereas.</a:t>
            </a:r>
            <a:endParaRPr lang="en-US" sz="1700" dirty="0"/>
          </a:p>
        </p:txBody>
      </p:sp>
      <p:sp>
        <p:nvSpPr>
          <p:cNvPr id="9" name="Text 6"/>
          <p:cNvSpPr/>
          <p:nvPr/>
        </p:nvSpPr>
        <p:spPr>
          <a:xfrm>
            <a:off x="822960" y="4572000"/>
            <a:ext cx="10469880" cy="7315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100" b="1" dirty="0">
                <a:solidFill>
                  <a:srgbClr val="FFFFFF"/>
                </a:solidFill>
                <a:latin typeface="Aptos" pitchFamily="34" charset="0"/>
                <a:ea typeface="Aptos" pitchFamily="34" charset="-122"/>
                <a:cs typeface="Aptos" pitchFamily="34" charset="-120"/>
              </a:rPr>
              <a:t>Now complete the worksheet and check your answers with the separate answer key.</a:t>
            </a:r>
            <a:endParaRPr lang="en-US" sz="21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Comparing Texts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Texts - Level 1</dc:title>
  <dc:subject>Functional Skills English Level 1 - Comparing Texts</dc:subject>
  <dc:creator>OpenAI</dc:creator>
  <cp:lastModifiedBy>OpenAI</cp:lastModifiedBy>
  <cp:revision>1</cp:revision>
  <dcterms:created xsi:type="dcterms:W3CDTF">2026-09-20T11:07:57Z</dcterms:created>
  <dcterms:modified xsi:type="dcterms:W3CDTF">2026-09-20T11:07:57Z</dcterms:modified>
</cp:coreProperties>
</file>