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423" r:id="rId3"/>
    <p:sldId id="1224" r:id="rId4"/>
    <p:sldId id="430" r:id="rId5"/>
    <p:sldId id="259" r:id="rId6"/>
    <p:sldId id="1234" r:id="rId7"/>
    <p:sldId id="1226" r:id="rId8"/>
    <p:sldId id="433" r:id="rId9"/>
    <p:sldId id="1235" r:id="rId10"/>
    <p:sldId id="1236" r:id="rId11"/>
    <p:sldId id="436" r:id="rId12"/>
    <p:sldId id="1237" r:id="rId13"/>
    <p:sldId id="1238" r:id="rId14"/>
    <p:sldId id="1170" r:id="rId15"/>
    <p:sldId id="1223" r:id="rId16"/>
    <p:sldId id="267" r:id="rId17"/>
    <p:sldId id="1179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24" autoAdjust="0"/>
    <p:restoredTop sz="94660"/>
  </p:normalViewPr>
  <p:slideViewPr>
    <p:cSldViewPr snapToGrid="0">
      <p:cViewPr varScale="1">
        <p:scale>
          <a:sx n="78" d="100"/>
          <a:sy n="78" d="100"/>
        </p:scale>
        <p:origin x="64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22555-DE9B-AEEF-759C-2756ABD6E2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073D8E-F493-DC81-B589-B60A0C86E1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81D142-6015-ED63-7C15-538C182702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FEE2CE-4C8F-9DA8-2698-2AA93431C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9191B2-CA80-E29F-35EB-F15972013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4691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83F9E-987E-1A77-6787-D36122713F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386417-A300-E5CA-330C-EED731F50A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93817"/>
            <a:ext cx="9035473" cy="368314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2D3904-3D2E-E5C7-B414-0F4031D61C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7BF4D4-7A77-53C6-234B-C44A79FBE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541E90-2F47-3ED2-90AF-C21EDBCDC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1342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D4C74-959F-E2D8-6EF0-EAD26F755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305E7B-9661-695C-AFED-637C0E7994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FBB76D-C12F-2B65-0E36-E5F09723D8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8551CB-25F2-73DC-721E-D191F0C6B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41E876-123F-AF57-A844-9440CF7E9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2986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DB34A-D421-A661-15CE-57F90CCC3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494F31-E0FA-6093-595C-3F7E11328C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A0D491-BFC9-F100-70D4-9CE33BA878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F7CB90-4DB7-BDBB-8A7F-FBE92CB4C9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65FFB2-8B55-77DF-4140-C1309A064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4B5DEC-9939-7A6A-EE63-F71454453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8478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348AC-D03F-38B3-C063-4EAEB6BF9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D902DF-76AC-998E-8516-498F82CA4A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F645B8-4BD0-394D-E608-CE360823A5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41CA34-317F-8D2F-63FB-6D3B6DF5BD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E9427E-4F3E-DB05-B45A-D52704189E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8E18C63-B2B7-4C36-38DD-3F8BEF88B6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8B06B58-FA0E-E1B9-53B1-DE6143179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F6157E-A8D6-8FC2-0D76-E5C061DE2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2537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ABCE6-05A7-CBCC-4DA2-9FBE11FCF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B3ADFF-B61C-1C0D-0708-AB9767EF19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0B493D-C55F-3962-DD24-58EC571E0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10DDA7-9520-D04D-CC1F-4C4C64393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9244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72212C-D0F3-E6F9-9B61-2637ACFCBC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46CF8A-22B3-6AC1-E3F3-B1F8C861C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030059-D815-1D89-5DCB-2AEACA358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1054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4701EC-532E-7C70-4AE8-35FE7938B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53394D-CF62-E631-900F-B8C9544F6A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A28518-0B9A-92D6-5440-73876E1690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ADFA74-1865-5D9B-0419-26D8AC893B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BD8011-1FD6-2B6A-3684-C3AA34A3D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C83997-6E48-CFAE-FDFD-73D80E646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6925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9DCD7-F8AA-EC14-B3D8-14659EC34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00AB6C-2D3E-4027-9FE1-5C3316B3FB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00B026-3CF9-FA32-FED5-BB2121FF9D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AC1C9B-01DC-E149-A021-C7DCD23F45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65E94F-2AC1-4B09-7F33-3FAD06AFF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690046-233A-405D-5FAC-048A88D3D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4492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7687E-86C6-018B-B4E3-45E2F2D02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016E89-E38E-D0C8-C364-F1F3442BF9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2493817"/>
            <a:ext cx="9035473" cy="368314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DF9A2A-76DE-E3D4-5245-317CD25B47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3C6FBF-AA26-B2EA-D50A-9E2FC8C70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37A4F2-74D3-AE7C-07DE-DD0842A81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875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F59DD9B-6984-2859-2D2E-B9D481BEE3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7D3799-F73C-F51D-946A-FC2ACFD0FD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F97758-8DD0-B754-3EB4-5295576193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20/09/2026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D7815F-96E3-3E07-0FDA-D54E95082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EB836F-8CB6-0B80-0A34-8141C0DF2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6910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F26CECA-7507-59ED-1F74-7267AE39E54B}"/>
              </a:ext>
            </a:extLst>
          </p:cNvPr>
          <p:cNvSpPr/>
          <p:nvPr userDrawn="1"/>
        </p:nvSpPr>
        <p:spPr>
          <a:xfrm>
            <a:off x="286327" y="230909"/>
            <a:ext cx="11647055" cy="6373091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 descr="A logo for a company&#10;&#10;AI-generated content may be incorrect.">
            <a:extLst>
              <a:ext uri="{FF2B5EF4-FFF2-40B4-BE49-F238E27FC236}">
                <a16:creationId xmlns:a16="http://schemas.microsoft.com/office/drawing/2014/main" id="{E870D2A2-447F-D7D3-BE75-B19EF23AB09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8002" y="5122426"/>
            <a:ext cx="1542158" cy="1352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697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ABD20-2290-CC6F-BF1C-194DDB57AAD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C00000"/>
                </a:solidFill>
              </a:rPr>
              <a:t>Functional Skills English Entry 3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D51E56-B06F-3998-8F51-B6A9D674D01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4000" b="1" dirty="0">
                <a:solidFill>
                  <a:srgbClr val="0070C0"/>
                </a:solidFill>
              </a:rPr>
              <a:t>INFORMAL EMAIL WRITING</a:t>
            </a:r>
          </a:p>
        </p:txBody>
      </p:sp>
    </p:spTree>
    <p:extLst>
      <p:ext uri="{BB962C8B-B14F-4D97-AF65-F5344CB8AC3E}">
        <p14:creationId xmlns:p14="http://schemas.microsoft.com/office/powerpoint/2010/main" val="37050942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E2A41-97F8-F8D7-39EB-FB04228B0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C00000"/>
                </a:solidFill>
              </a:rPr>
              <a:t>Session Aims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C73350-781F-81E5-32E0-8380571DE5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7399" y="1690688"/>
            <a:ext cx="9035473" cy="4512685"/>
          </a:xfrm>
        </p:spPr>
        <p:txBody>
          <a:bodyPr/>
          <a:lstStyle/>
          <a:p>
            <a:pPr>
              <a:buNone/>
            </a:pPr>
            <a:r>
              <a:rPr lang="en-GB" dirty="0">
                <a:effectLst/>
              </a:rPr>
              <a:t>By the end of this session, learners will be able to: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dirty="0"/>
              <a:t>Understand the purpose of an informal email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dirty="0"/>
              <a:t>Use the correct layout for an informal email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dirty="0"/>
              <a:t>Write a friendly subject line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dirty="0"/>
              <a:t>Use informal but correct language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dirty="0"/>
              <a:t>Include bullet points when needed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dirty="0"/>
              <a:t>Write 8+ sentences with at least 3 compound sentences</a:t>
            </a:r>
          </a:p>
        </p:txBody>
      </p:sp>
    </p:spTree>
    <p:extLst>
      <p:ext uri="{BB962C8B-B14F-4D97-AF65-F5344CB8AC3E}">
        <p14:creationId xmlns:p14="http://schemas.microsoft.com/office/powerpoint/2010/main" val="17263965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C5EEB-FCE2-6A9B-4C7F-FAE42CFAA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C00000"/>
                </a:solidFill>
                <a:effectLst/>
              </a:rPr>
              <a:t>Warm-up</a:t>
            </a:r>
            <a:br>
              <a:rPr lang="en-GB" dirty="0">
                <a:effectLst/>
              </a:rPr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EBF196-080C-25AB-BB36-A700EE385E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70362"/>
            <a:ext cx="9035473" cy="3683145"/>
          </a:xfrm>
        </p:spPr>
        <p:txBody>
          <a:bodyPr/>
          <a:lstStyle/>
          <a:p>
            <a:pPr>
              <a:buNone/>
            </a:pPr>
            <a:r>
              <a:rPr lang="en-GB" sz="3600" dirty="0">
                <a:effectLst/>
              </a:rPr>
              <a:t>Discuss with a partner: </a:t>
            </a:r>
          </a:p>
          <a:p>
            <a:pPr>
              <a:buNone/>
            </a:pPr>
            <a:r>
              <a:rPr lang="en-GB" sz="3600" dirty="0">
                <a:effectLst/>
              </a:rPr>
              <a:t>Who do you usually write informal emails or messages to? Why? </a:t>
            </a:r>
          </a:p>
          <a:p>
            <a:pPr>
              <a:buNone/>
            </a:pPr>
            <a:r>
              <a:rPr lang="en-GB" dirty="0">
                <a:effectLst/>
              </a:rPr>
              <a:t>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404528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4586F4-E438-4EC6-5A59-406AC8A9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4400" b="1" dirty="0">
                <a:solidFill>
                  <a:srgbClr val="C00000"/>
                </a:solidFill>
                <a:latin typeface="+mj-lt"/>
              </a:rPr>
              <a:t>What is an Email? </a:t>
            </a:r>
            <a:br>
              <a:rPr lang="en-GB" b="1" dirty="0"/>
            </a:b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81F32F-181E-E42C-7B1B-15CBFFFC38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87399" y="1690688"/>
            <a:ext cx="9035473" cy="4689330"/>
          </a:xfrm>
        </p:spPr>
        <p:txBody>
          <a:bodyPr>
            <a:normAutofit fontScale="77500" lnSpcReduction="20000"/>
          </a:bodyPr>
          <a:lstStyle/>
          <a:p>
            <a:pPr marL="800105" indent="-571500">
              <a:buFont typeface="Wingdings" panose="05000000000000000000" pitchFamily="2" charset="2"/>
              <a:buChar char="Ø"/>
            </a:pPr>
            <a:r>
              <a:rPr lang="en-GB" sz="4000" dirty="0">
                <a:latin typeface="+mj-lt"/>
              </a:rPr>
              <a:t>A Digital Letter</a:t>
            </a:r>
          </a:p>
          <a:p>
            <a:r>
              <a:rPr lang="en-GB" sz="4000" dirty="0">
                <a:latin typeface="+mj-lt"/>
              </a:rPr>
              <a:t>Email stands for </a:t>
            </a:r>
            <a:r>
              <a:rPr lang="en-GB" sz="4000" b="1" dirty="0">
                <a:latin typeface="+mj-lt"/>
              </a:rPr>
              <a:t>Electronic Mail</a:t>
            </a:r>
            <a:r>
              <a:rPr lang="en-GB" sz="4000" dirty="0">
                <a:latin typeface="+mj-lt"/>
              </a:rPr>
              <a:t>. Think of it as sending a letter, but instead of using a pen, paper, and a stamp, you use a computer or phone.</a:t>
            </a:r>
          </a:p>
          <a:p>
            <a:r>
              <a:rPr lang="en-GB" sz="4000" b="1" dirty="0">
                <a:latin typeface="+mj-lt"/>
              </a:rPr>
              <a:t>Why do we use them?</a:t>
            </a:r>
            <a:endParaRPr lang="en-GB" sz="4000" dirty="0">
              <a:latin typeface="+mj-lt"/>
            </a:endParaRPr>
          </a:p>
          <a:p>
            <a:pPr marL="1257317" lvl="1" indent="-571500">
              <a:buFont typeface="Arial" panose="020B0604020202020204" pitchFamily="34" charset="0"/>
              <a:buChar char="•"/>
            </a:pPr>
            <a:r>
              <a:rPr lang="en-GB" sz="4000" b="1" dirty="0">
                <a:latin typeface="+mj-lt"/>
              </a:rPr>
              <a:t>Fast:</a:t>
            </a:r>
            <a:r>
              <a:rPr lang="en-GB" sz="4000" dirty="0">
                <a:latin typeface="+mj-lt"/>
              </a:rPr>
              <a:t> It arrives in seconds, not days.</a:t>
            </a:r>
          </a:p>
          <a:p>
            <a:pPr marL="1257317" lvl="1" indent="-571500">
              <a:buFont typeface="Arial" panose="020B0604020202020204" pitchFamily="34" charset="0"/>
              <a:buChar char="•"/>
            </a:pPr>
            <a:r>
              <a:rPr lang="en-GB" sz="4000" b="1" dirty="0">
                <a:latin typeface="+mj-lt"/>
              </a:rPr>
              <a:t>Free:</a:t>
            </a:r>
            <a:r>
              <a:rPr lang="en-GB" sz="4000" dirty="0">
                <a:latin typeface="+mj-lt"/>
              </a:rPr>
              <a:t> You don't need to buy a stamp!</a:t>
            </a:r>
          </a:p>
          <a:p>
            <a:pPr marL="1257317" lvl="1" indent="-571500">
              <a:buFont typeface="Arial" panose="020B0604020202020204" pitchFamily="34" charset="0"/>
              <a:buChar char="•"/>
            </a:pPr>
            <a:r>
              <a:rPr lang="en-GB" sz="4000" b="1" dirty="0">
                <a:latin typeface="+mj-lt"/>
              </a:rPr>
              <a:t>Universal:</a:t>
            </a:r>
            <a:r>
              <a:rPr lang="en-GB" sz="4000" dirty="0">
                <a:latin typeface="+mj-lt"/>
              </a:rPr>
              <a:t> You can send them to friends, family, or businesses anywhere in the world.</a:t>
            </a:r>
          </a:p>
          <a:p>
            <a:pPr algn="ctr"/>
            <a:r>
              <a:rPr lang="en-GB" sz="4000" b="1" dirty="0">
                <a:solidFill>
                  <a:srgbClr val="0070C0"/>
                </a:solidFill>
                <a:latin typeface="+mj-lt"/>
              </a:rPr>
              <a:t>Just like a real letter, it still needs an address (email address) and a message inside!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485760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97680" y="6519672"/>
            <a:ext cx="36576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737373"/>
                </a:solidFill>
                <a:latin typeface="Aptos"/>
              </a:rPr>
              <a:t>Informal Email Writing • Entry 3 • 4/12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274320"/>
            <a:ext cx="1074420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6F41A7"/>
                </a:solidFill>
                <a:latin typeface="Aptos"/>
              </a:rPr>
              <a:t>What is an informal email?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94944" y="786384"/>
            <a:ext cx="1042416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1C345B"/>
                </a:solidFill>
                <a:latin typeface="Aptos"/>
              </a:rPr>
              <a:t>Simple explanation for Entry 3 learners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1124712"/>
            <a:ext cx="10744200" cy="27432"/>
          </a:xfrm>
          <a:prstGeom prst="rect">
            <a:avLst/>
          </a:prstGeom>
          <a:solidFill>
            <a:srgbClr val="6F41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777240" y="1389888"/>
            <a:ext cx="5257800" cy="4434840"/>
          </a:xfrm>
          <a:prstGeom prst="roundRect">
            <a:avLst/>
          </a:prstGeom>
          <a:solidFill>
            <a:srgbClr val="F7F2FC"/>
          </a:solidFill>
          <a:ln w="11430">
            <a:solidFill>
              <a:srgbClr val="D4C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05256" y="1499616"/>
            <a:ext cx="5001768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6F41A7"/>
                </a:solidFill>
                <a:latin typeface="Aptos"/>
              </a:rPr>
              <a:t>Definition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6112" y="1901952"/>
            <a:ext cx="5020056" cy="38496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400" b="0">
                <a:solidFill>
                  <a:srgbClr val="1C345B"/>
                </a:solidFill>
                <a:latin typeface="Aptos"/>
              </a:rPr>
              <a:t>An informal email is a friendly message to someone you know, such as a friend, classmate or family member.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09360" y="1389888"/>
            <a:ext cx="2331720" cy="4434840"/>
          </a:xfrm>
          <a:prstGeom prst="roundRect">
            <a:avLst/>
          </a:prstGeom>
          <a:solidFill>
            <a:srgbClr val="EFF9F1"/>
          </a:solidFill>
          <a:ln w="11430">
            <a:solidFill>
              <a:srgbClr val="D4C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37376" y="1499616"/>
            <a:ext cx="2075687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6F41A7"/>
                </a:solidFill>
                <a:latin typeface="Aptos"/>
              </a:rPr>
              <a:t>Purpose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28232" y="1901952"/>
            <a:ext cx="2093976" cy="38496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• invite someone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• thank someone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• share news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• give simple information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915400" y="1389888"/>
            <a:ext cx="2331720" cy="4434840"/>
          </a:xfrm>
          <a:prstGeom prst="roundRect">
            <a:avLst/>
          </a:prstGeom>
          <a:solidFill>
            <a:srgbClr val="EEF6FD"/>
          </a:solidFill>
          <a:ln w="11430">
            <a:solidFill>
              <a:srgbClr val="D4C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043416" y="1499616"/>
            <a:ext cx="2075687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>
                <a:solidFill>
                  <a:srgbClr val="6F41A7"/>
                </a:solidFill>
                <a:latin typeface="Aptos"/>
              </a:rPr>
              <a:t>Audience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034272" y="1901952"/>
            <a:ext cx="2093976" cy="384962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• friend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• classmate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• relative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• someone you know well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600200" y="5989320"/>
            <a:ext cx="9052560" cy="420624"/>
          </a:xfrm>
          <a:prstGeom prst="roundRect">
            <a:avLst/>
          </a:prstGeom>
          <a:solidFill>
            <a:srgbClr val="FFF7E2"/>
          </a:solidFill>
          <a:ln w="8890">
            <a:solidFill>
              <a:srgbClr val="F49C1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755648" y="6062472"/>
            <a:ext cx="8741664" cy="246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1C345B"/>
                </a:solidFill>
                <a:latin typeface="Aptos"/>
              </a:rPr>
              <a:t>Purpose + audience + tone = better writing.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1C2EF-1293-E198-306E-67FFC3A57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C00000"/>
                </a:solidFill>
              </a:rPr>
              <a:t>Correct Layout (Informal Email)</a:t>
            </a:r>
            <a:br>
              <a:rPr lang="en-GB" b="1" dirty="0">
                <a:solidFill>
                  <a:srgbClr val="C00000"/>
                </a:solidFill>
              </a:rPr>
            </a:b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9AEEBD-F170-6961-5FAD-F0E41DE85A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7399" y="1766454"/>
            <a:ext cx="9035473" cy="4572001"/>
          </a:xfrm>
        </p:spPr>
        <p:txBody>
          <a:bodyPr/>
          <a:lstStyle/>
          <a:p>
            <a:pPr marL="342900" lvl="0" indent="-342900">
              <a:buFont typeface="+mj-lt"/>
              <a:buAutoNum type="arabicPeriod"/>
            </a:pPr>
            <a:r>
              <a:rPr lang="en-GB" b="1" dirty="0"/>
              <a:t>To:</a:t>
            </a:r>
            <a:r>
              <a:rPr lang="en-GB" dirty="0"/>
              <a:t> (friend’s or family member’s name)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GB" b="1" dirty="0"/>
              <a:t>From:</a:t>
            </a:r>
            <a:r>
              <a:rPr lang="en-GB" dirty="0"/>
              <a:t> (your name)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GB" b="1" dirty="0"/>
              <a:t>Subject:</a:t>
            </a:r>
            <a:r>
              <a:rPr lang="en-GB" dirty="0"/>
              <a:t> (short and friendly)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GB" b="1" dirty="0"/>
              <a:t>Greeting:</a:t>
            </a:r>
            <a:r>
              <a:rPr lang="en-GB" dirty="0"/>
              <a:t> Dear + first name / Hi + first name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GB" b="1" dirty="0"/>
              <a:t>Introduction</a:t>
            </a:r>
            <a:r>
              <a:rPr lang="en-GB" dirty="0"/>
              <a:t> (friendly opening)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GB" b="1" dirty="0"/>
              <a:t>Main points</a:t>
            </a:r>
            <a:r>
              <a:rPr lang="en-GB" dirty="0"/>
              <a:t> (use bullet points if giving details)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GB" b="1" dirty="0"/>
              <a:t>Closing</a:t>
            </a:r>
            <a:r>
              <a:rPr lang="en-GB" dirty="0"/>
              <a:t> (Kind regards, / Best wishes,)</a:t>
            </a:r>
          </a:p>
          <a:p>
            <a:pPr marL="342900" lvl="0" indent="-342900">
              <a:buFont typeface="+mj-lt"/>
              <a:buAutoNum type="arabicPeriod"/>
            </a:pPr>
            <a:r>
              <a:rPr lang="en-GB" b="1" dirty="0"/>
              <a:t>Your first name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6979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31F4C1-8217-0821-AE8D-584536ED6F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14F56-61D6-53FC-2047-EC5D7EC74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773" y="421409"/>
            <a:ext cx="8933873" cy="905597"/>
          </a:xfrm>
        </p:spPr>
        <p:txBody>
          <a:bodyPr/>
          <a:lstStyle/>
          <a:p>
            <a:r>
              <a:rPr lang="en-GB" sz="4000" b="1" dirty="0">
                <a:solidFill>
                  <a:srgbClr val="C00000"/>
                </a:solidFill>
              </a:rPr>
              <a:t>STRUCTURE OF AN EMAIL</a:t>
            </a:r>
            <a:r>
              <a:rPr lang="en-GB" sz="4000" dirty="0">
                <a:solidFill>
                  <a:srgbClr val="C00000"/>
                </a:solidFill>
              </a:rPr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FB7976-BD20-9625-B359-78632EA778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773" y="1210541"/>
            <a:ext cx="9035473" cy="2550968"/>
          </a:xfrm>
        </p:spPr>
        <p:txBody>
          <a:bodyPr/>
          <a:lstStyle/>
          <a:p>
            <a:pPr>
              <a:buNone/>
            </a:pPr>
            <a:r>
              <a:rPr lang="en-GB" sz="3200" b="1" dirty="0">
                <a:effectLst/>
              </a:rPr>
              <a:t>Note:</a:t>
            </a:r>
            <a:r>
              <a:rPr lang="en-GB" sz="3200" dirty="0">
                <a:effectLst/>
              </a:rPr>
              <a:t> </a:t>
            </a:r>
          </a:p>
          <a:p>
            <a:r>
              <a:rPr lang="en-GB" sz="3200" dirty="0">
                <a:effectLst/>
              </a:rPr>
              <a:t>In the Pearson Entry 3 exam, the </a:t>
            </a:r>
            <a:r>
              <a:rPr lang="en-GB" sz="3200" b="1" dirty="0">
                <a:effectLst/>
              </a:rPr>
              <a:t>To</a:t>
            </a:r>
            <a:r>
              <a:rPr lang="en-GB" sz="3200" dirty="0">
                <a:effectLst/>
              </a:rPr>
              <a:t> and </a:t>
            </a:r>
            <a:r>
              <a:rPr lang="en-GB" sz="3200" b="1" dirty="0">
                <a:effectLst/>
              </a:rPr>
              <a:t>From</a:t>
            </a:r>
            <a:r>
              <a:rPr lang="en-GB" sz="3200" dirty="0">
                <a:effectLst/>
              </a:rPr>
              <a:t> boxes are already given for you. </a:t>
            </a:r>
          </a:p>
          <a:p>
            <a:r>
              <a:rPr lang="en-GB" sz="3200" dirty="0">
                <a:effectLst/>
              </a:rPr>
              <a:t>You only need to write the </a:t>
            </a:r>
            <a:r>
              <a:rPr lang="en-GB" sz="3200" b="1" dirty="0">
                <a:effectLst/>
              </a:rPr>
              <a:t>Subject</a:t>
            </a:r>
            <a:r>
              <a:rPr lang="en-GB" sz="3200" dirty="0">
                <a:effectLst/>
              </a:rPr>
              <a:t> the </a:t>
            </a:r>
            <a:r>
              <a:rPr lang="en-GB" sz="3200" dirty="0"/>
              <a:t>message, and the </a:t>
            </a:r>
            <a:r>
              <a:rPr lang="en-GB" sz="3200" b="1" dirty="0"/>
              <a:t>bullet points</a:t>
            </a:r>
            <a:r>
              <a:rPr lang="en-GB" sz="3200" dirty="0"/>
              <a:t>. </a:t>
            </a:r>
            <a:endParaRPr lang="en-GB" sz="3200" dirty="0">
              <a:effectLst/>
            </a:endParaRPr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984B15-30B7-DB2D-DA6B-23EEC92AF6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600" y="4010684"/>
            <a:ext cx="8933873" cy="2425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848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17F92-ECA7-AE9E-B572-EE60A7EAB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>
                <a:solidFill>
                  <a:srgbClr val="C00000"/>
                </a:solidFill>
              </a:rPr>
              <a:t>The Subject Line </a:t>
            </a:r>
            <a:br>
              <a:rPr lang="en-GB" b="1" dirty="0"/>
            </a:br>
            <a:br>
              <a:rPr lang="en-GB" b="1" dirty="0"/>
            </a:b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597AD4-6003-9BF9-CB12-6079FB51D2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690689"/>
            <a:ext cx="9999518" cy="4486274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en-GB" sz="4000" b="1" dirty="0">
                <a:solidFill>
                  <a:schemeClr val="tx1"/>
                </a:solidFill>
                <a:latin typeface="+mj-lt"/>
              </a:rPr>
              <a:t>The Subject Line = The Book Title</a:t>
            </a:r>
          </a:p>
          <a:p>
            <a:r>
              <a:rPr lang="en-GB" sz="4000" dirty="0">
                <a:latin typeface="+mj-lt"/>
              </a:rPr>
              <a:t>It tells the reader what the email is about </a:t>
            </a:r>
            <a:r>
              <a:rPr lang="en-GB" sz="4000" i="1" dirty="0">
                <a:latin typeface="+mj-lt"/>
              </a:rPr>
              <a:t>before</a:t>
            </a:r>
            <a:r>
              <a:rPr lang="en-GB" sz="4000" dirty="0">
                <a:latin typeface="+mj-lt"/>
              </a:rPr>
              <a:t> they open it. </a:t>
            </a:r>
          </a:p>
          <a:p>
            <a:pPr marL="800105" indent="-571500">
              <a:buFont typeface="Arial" panose="020B0604020202020204" pitchFamily="34" charset="0"/>
              <a:buChar char="•"/>
            </a:pPr>
            <a:r>
              <a:rPr lang="en-GB" sz="4000" b="1" dirty="0">
                <a:latin typeface="+mj-lt"/>
              </a:rPr>
              <a:t>Rule:</a:t>
            </a:r>
            <a:r>
              <a:rPr lang="en-GB" sz="4000" dirty="0">
                <a:latin typeface="+mj-lt"/>
              </a:rPr>
              <a:t> Keep it short (3-6 words).</a:t>
            </a:r>
          </a:p>
          <a:p>
            <a:r>
              <a:rPr lang="en-GB" sz="4000" b="1" dirty="0">
                <a:latin typeface="+mj-lt"/>
              </a:rPr>
              <a:t>Examples:</a:t>
            </a:r>
            <a:endParaRPr lang="en-GB" sz="4000" dirty="0">
              <a:latin typeface="+mj-lt"/>
            </a:endParaRPr>
          </a:p>
          <a:p>
            <a:r>
              <a:rPr lang="en-GB" sz="4000" dirty="0">
                <a:latin typeface="+mj-lt"/>
              </a:rPr>
              <a:t>❌ </a:t>
            </a:r>
            <a:r>
              <a:rPr lang="en-GB" sz="4000" b="1" dirty="0">
                <a:latin typeface="+mj-lt"/>
              </a:rPr>
              <a:t>Bad:</a:t>
            </a:r>
            <a:r>
              <a:rPr lang="en-GB" sz="4000" dirty="0">
                <a:latin typeface="+mj-lt"/>
              </a:rPr>
              <a:t> "Hello how are you I want to ask about the party." (Too long!)</a:t>
            </a:r>
          </a:p>
          <a:p>
            <a:r>
              <a:rPr lang="en-GB" sz="4000" dirty="0">
                <a:latin typeface="+mj-lt"/>
              </a:rPr>
              <a:t>✅ </a:t>
            </a:r>
            <a:r>
              <a:rPr lang="en-GB" sz="4000" b="1" dirty="0">
                <a:latin typeface="+mj-lt"/>
              </a:rPr>
              <a:t>Good (Informal):</a:t>
            </a:r>
            <a:r>
              <a:rPr lang="en-GB" sz="4000" dirty="0">
                <a:latin typeface="+mj-lt"/>
              </a:rPr>
              <a:t> Invitation to my party</a:t>
            </a:r>
          </a:p>
          <a:p>
            <a:r>
              <a:rPr lang="en-GB" sz="4000" dirty="0">
                <a:latin typeface="+mj-lt"/>
              </a:rPr>
              <a:t>✅ </a:t>
            </a:r>
            <a:r>
              <a:rPr lang="en-GB" sz="4000" b="1" dirty="0">
                <a:latin typeface="+mj-lt"/>
              </a:rPr>
              <a:t>Good (Formal):</a:t>
            </a:r>
            <a:r>
              <a:rPr lang="en-GB" sz="4000" dirty="0">
                <a:latin typeface="+mj-lt"/>
              </a:rPr>
              <a:t> Complaint about broken TV</a:t>
            </a:r>
          </a:p>
          <a:p>
            <a:r>
              <a:rPr lang="en-GB" sz="4000" dirty="0">
                <a:latin typeface="+mj-lt"/>
              </a:rPr>
              <a:t>✅ </a:t>
            </a:r>
            <a:r>
              <a:rPr lang="en-GB" sz="4000" b="1" dirty="0">
                <a:latin typeface="+mj-lt"/>
              </a:rPr>
              <a:t>Good (Formal):</a:t>
            </a:r>
            <a:r>
              <a:rPr lang="en-GB" sz="4000" dirty="0">
                <a:latin typeface="+mj-lt"/>
              </a:rPr>
              <a:t> Job Application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089596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1FC76-DD9A-F51A-AAB9-4E82780A4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C00000"/>
                </a:solidFill>
              </a:rPr>
              <a:t>Informal Salutation (Greeting)</a:t>
            </a:r>
            <a:br>
              <a:rPr lang="en-GB" b="1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CD9096-8D86-EB87-BD41-A5FABE7076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6600" y="1984663"/>
            <a:ext cx="9035473" cy="3683145"/>
          </a:xfrm>
        </p:spPr>
        <p:txBody>
          <a:bodyPr/>
          <a:lstStyle/>
          <a:p>
            <a:pPr>
              <a:buNone/>
            </a:pPr>
            <a:r>
              <a:rPr lang="en-GB" sz="3200" dirty="0">
                <a:effectLst/>
              </a:rPr>
              <a:t>Use a friendly greeting: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3200" dirty="0"/>
              <a:t>Dear Sam,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3200" dirty="0"/>
              <a:t>Hi Sam,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3200" dirty="0"/>
              <a:t>Hello Sara,</a:t>
            </a:r>
          </a:p>
          <a:p>
            <a:pPr>
              <a:buNone/>
            </a:pPr>
            <a:r>
              <a:rPr lang="en-GB" sz="3200" dirty="0">
                <a:effectLst/>
              </a:rPr>
              <a:t>Always put a </a:t>
            </a:r>
            <a:r>
              <a:rPr lang="en-GB" sz="3200" b="1" dirty="0">
                <a:effectLst/>
              </a:rPr>
              <a:t>comma</a:t>
            </a:r>
            <a:r>
              <a:rPr lang="en-GB" sz="3200" dirty="0">
                <a:effectLst/>
              </a:rPr>
              <a:t> after the name.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088836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A5CF5C-5256-B56C-2B09-897D8E9852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C00000"/>
                </a:solidFill>
              </a:rPr>
              <a:t>Informal Opening Sentence</a:t>
            </a:r>
            <a:br>
              <a:rPr lang="en-GB" b="1" dirty="0">
                <a:solidFill>
                  <a:srgbClr val="C00000"/>
                </a:solidFill>
              </a:rPr>
            </a:b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D392E8-3D3C-69DD-1106-8E5BFF1497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7399" y="1859972"/>
            <a:ext cx="9035473" cy="3683145"/>
          </a:xfrm>
        </p:spPr>
        <p:txBody>
          <a:bodyPr/>
          <a:lstStyle/>
          <a:p>
            <a:pPr>
              <a:buNone/>
            </a:pPr>
            <a:r>
              <a:rPr lang="en-GB" sz="3200" dirty="0">
                <a:effectLst/>
              </a:rPr>
              <a:t>Start in a friendly way: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3200" dirty="0"/>
              <a:t>How are you?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3200" dirty="0"/>
              <a:t>I hope you are well.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3200" dirty="0"/>
              <a:t>It was nice to hear from you.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3200" dirty="0"/>
              <a:t>I just wanted to tell you about…</a:t>
            </a:r>
          </a:p>
          <a:p>
            <a:pPr>
              <a:buNone/>
            </a:pPr>
            <a:r>
              <a:rPr lang="en-GB" sz="3200" dirty="0">
                <a:effectLst/>
              </a:rPr>
              <a:t>Keep the tone friendly but correct.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56884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3C49EE-8694-5B92-5314-86E1F7FB96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728" y="359064"/>
            <a:ext cx="8933873" cy="905597"/>
          </a:xfrm>
        </p:spPr>
        <p:txBody>
          <a:bodyPr>
            <a:normAutofit fontScale="90000"/>
          </a:bodyPr>
          <a:lstStyle/>
          <a:p>
            <a:r>
              <a:rPr lang="en-GB" b="1" dirty="0">
                <a:solidFill>
                  <a:srgbClr val="C00000"/>
                </a:solidFill>
              </a:rPr>
              <a:t>The Body (The Important </a:t>
            </a:r>
            <a:r>
              <a:rPr lang="en-GB" sz="4400" b="1" dirty="0">
                <a:solidFill>
                  <a:srgbClr val="C00000"/>
                </a:solidFill>
                <a:latin typeface="+mj-lt"/>
              </a:rPr>
              <a:t>Bit!) </a:t>
            </a:r>
            <a:br>
              <a:rPr lang="en-GB" b="1" dirty="0"/>
            </a:b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5431C8-3A9A-F249-21DE-0939EAC06F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5419" y="1515358"/>
            <a:ext cx="4494245" cy="4714800"/>
          </a:xfrm>
        </p:spPr>
        <p:txBody>
          <a:bodyPr>
            <a:normAutofit fontScale="85000" lnSpcReduction="20000"/>
          </a:bodyPr>
          <a:lstStyle/>
          <a:p>
            <a:pPr marL="228605" indent="0" algn="ctr"/>
            <a:r>
              <a:rPr lang="en-GB" sz="4000" b="1" dirty="0">
                <a:solidFill>
                  <a:schemeClr val="accent1"/>
                </a:solidFill>
                <a:latin typeface="+mj-lt"/>
              </a:rPr>
              <a:t>The Shopping List Rule</a:t>
            </a:r>
          </a:p>
          <a:p>
            <a:pPr marL="800105" indent="-571500">
              <a:buFont typeface="Arial" panose="020B0604020202020204" pitchFamily="34" charset="0"/>
              <a:buChar char="•"/>
            </a:pPr>
            <a:r>
              <a:rPr lang="en-GB" sz="4000" dirty="0">
                <a:latin typeface="+mj-lt"/>
              </a:rPr>
              <a:t>Look at the </a:t>
            </a:r>
            <a:r>
              <a:rPr lang="en-GB" sz="4000" b="1" dirty="0">
                <a:latin typeface="+mj-lt"/>
              </a:rPr>
              <a:t>Bullet Points</a:t>
            </a:r>
            <a:r>
              <a:rPr lang="en-GB" sz="4000" dirty="0">
                <a:latin typeface="+mj-lt"/>
              </a:rPr>
              <a:t> in the exam question. </a:t>
            </a:r>
          </a:p>
          <a:p>
            <a:pPr marL="800105" indent="-571500">
              <a:buFont typeface="Arial" panose="020B0604020202020204" pitchFamily="34" charset="0"/>
              <a:buChar char="•"/>
            </a:pPr>
            <a:r>
              <a:rPr lang="en-GB" sz="4000" dirty="0">
                <a:latin typeface="+mj-lt"/>
              </a:rPr>
              <a:t>You </a:t>
            </a:r>
            <a:r>
              <a:rPr lang="en-GB" sz="4000" b="1" dirty="0">
                <a:latin typeface="+mj-lt"/>
              </a:rPr>
              <a:t>MUST</a:t>
            </a:r>
            <a:r>
              <a:rPr lang="en-GB" sz="4000" dirty="0">
                <a:latin typeface="+mj-lt"/>
              </a:rPr>
              <a:t> write one full sentence for every bullet point.</a:t>
            </a:r>
          </a:p>
          <a:p>
            <a:pPr algn="ctr"/>
            <a:r>
              <a:rPr lang="en-GB" sz="4000" b="1" dirty="0">
                <a:solidFill>
                  <a:schemeClr val="accent1"/>
                </a:solidFill>
                <a:latin typeface="+mj-lt"/>
              </a:rPr>
              <a:t>Don't skip any items on the list!</a:t>
            </a:r>
            <a:endParaRPr lang="en-GB" sz="4000" dirty="0">
              <a:solidFill>
                <a:schemeClr val="accent1"/>
              </a:solidFill>
              <a:latin typeface="+mj-lt"/>
            </a:endParaRPr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34FBC8-8825-1A97-038F-C0E86D3B76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3991" y="1144202"/>
            <a:ext cx="5453079" cy="4569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651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11B19-0D27-14DD-1AC3-CB1B64808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10217727" cy="905597"/>
          </a:xfrm>
        </p:spPr>
        <p:txBody>
          <a:bodyPr/>
          <a:lstStyle/>
          <a:p>
            <a:r>
              <a:rPr lang="en-GB" b="1" dirty="0">
                <a:solidFill>
                  <a:srgbClr val="C00000"/>
                </a:solidFill>
              </a:rPr>
              <a:t>INFORMAL CLOSING (GOODBYE)</a:t>
            </a:r>
            <a:br>
              <a:rPr lang="en-GB" b="1" dirty="0">
                <a:solidFill>
                  <a:srgbClr val="C00000"/>
                </a:solidFill>
              </a:rPr>
            </a:b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877BF5-BB7E-2C87-EA2E-DAB4AF6A2D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6600" y="1880754"/>
            <a:ext cx="9035473" cy="3683145"/>
          </a:xfrm>
        </p:spPr>
        <p:txBody>
          <a:bodyPr/>
          <a:lstStyle/>
          <a:p>
            <a:pPr>
              <a:buNone/>
            </a:pPr>
            <a:r>
              <a:rPr lang="en-GB" sz="3600" dirty="0">
                <a:effectLst/>
              </a:rPr>
              <a:t>End your email in a friendly way: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3600" dirty="0"/>
              <a:t>Kind regards,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3600" dirty="0"/>
              <a:t>Best wishes,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3600" dirty="0"/>
              <a:t>Take care,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3600" dirty="0"/>
              <a:t>See you soon,</a:t>
            </a:r>
          </a:p>
          <a:p>
            <a:pPr>
              <a:buNone/>
            </a:pPr>
            <a:r>
              <a:rPr lang="en-GB" sz="3600" dirty="0">
                <a:effectLst/>
              </a:rPr>
              <a:t>Then write your </a:t>
            </a:r>
            <a:r>
              <a:rPr lang="en-GB" sz="3600" b="1" dirty="0">
                <a:effectLst/>
              </a:rPr>
              <a:t>first name</a:t>
            </a:r>
            <a:r>
              <a:rPr lang="en-GB" sz="3600" dirty="0">
                <a:effectLst/>
              </a:rPr>
              <a:t>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318442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470DE-1661-F669-AFB5-66DE2E080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rgbClr val="C00000"/>
                </a:solidFill>
              </a:rPr>
              <a:t>USEFUL LANGUAGE</a:t>
            </a:r>
            <a:br>
              <a:rPr lang="en-GB" b="1" dirty="0">
                <a:solidFill>
                  <a:srgbClr val="C00000"/>
                </a:solidFill>
              </a:rPr>
            </a:b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157F95-FC2A-E0DF-591F-B8BF64E93C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dirty="0"/>
              <a:t>How are you?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dirty="0"/>
              <a:t>I hope you are well.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dirty="0"/>
              <a:t>Guess what?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dirty="0"/>
              <a:t>Let me know…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dirty="0"/>
              <a:t>Kind regards, / Best wishes,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689737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DA2BD90-F8F2-70AF-2ADC-72AAB42E84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953" y="1173981"/>
            <a:ext cx="6093118" cy="5106746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679C037-73CB-2FE8-2B4A-7C0C5E9C79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8591" y="462973"/>
            <a:ext cx="9500755" cy="905597"/>
          </a:xfrm>
        </p:spPr>
        <p:txBody>
          <a:bodyPr>
            <a:noAutofit/>
          </a:bodyPr>
          <a:lstStyle/>
          <a:p>
            <a:r>
              <a:rPr lang="en-GB" sz="40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EXAM </a:t>
            </a:r>
            <a:r>
              <a:rPr lang="en-GB" sz="4000" b="1" dirty="0">
                <a:solidFill>
                  <a:schemeClr val="accent3">
                    <a:lumMod val="75000"/>
                  </a:schemeClr>
                </a:solidFill>
              </a:rPr>
              <a:t>STYLE </a:t>
            </a:r>
            <a:r>
              <a:rPr lang="en-GB" sz="4000" b="1" dirty="0">
                <a:solidFill>
                  <a:schemeClr val="accent3">
                    <a:lumMod val="75000"/>
                  </a:schemeClr>
                </a:solidFill>
                <a:latin typeface="+mj-lt"/>
              </a:rPr>
              <a:t>QUESTION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7CCEFCD-547A-AA08-B6DC-6641E0CBC3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3100" y="2616923"/>
            <a:ext cx="5836617" cy="132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2471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E338B-FD4F-EEE9-CB03-CA257715C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682" y="390237"/>
            <a:ext cx="6258791" cy="596899"/>
          </a:xfrm>
        </p:spPr>
        <p:txBody>
          <a:bodyPr/>
          <a:lstStyle/>
          <a:p>
            <a:r>
              <a:rPr lang="en-GB" sz="4000" b="1" dirty="0">
                <a:solidFill>
                  <a:srgbClr val="C00000"/>
                </a:solidFill>
              </a:rPr>
              <a:t>Sample Email Answer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A8D75D-72D5-2DFC-71B3-841AA65B39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955" y="1067234"/>
            <a:ext cx="7007058" cy="5400529"/>
          </a:xfrm>
        </p:spPr>
        <p:txBody>
          <a:bodyPr/>
          <a:lstStyle/>
          <a:p>
            <a:pPr>
              <a:buNone/>
            </a:pPr>
            <a:r>
              <a:rPr lang="en-GB" sz="2000" b="1" dirty="0">
                <a:effectLst/>
              </a:rPr>
              <a:t>Subject:</a:t>
            </a:r>
            <a:r>
              <a:rPr lang="en-GB" sz="2000" dirty="0">
                <a:effectLst/>
              </a:rPr>
              <a:t> The party last Saturday</a:t>
            </a:r>
          </a:p>
          <a:p>
            <a:pPr>
              <a:buNone/>
            </a:pPr>
            <a:r>
              <a:rPr lang="en-GB" sz="2000" dirty="0">
                <a:effectLst/>
              </a:rPr>
              <a:t>Hi Sara,</a:t>
            </a:r>
          </a:p>
          <a:p>
            <a:pPr>
              <a:buNone/>
            </a:pPr>
            <a:r>
              <a:rPr lang="en-GB" sz="2000" dirty="0">
                <a:effectLst/>
              </a:rPr>
              <a:t>I went to a really nice party last Saturday. I had a great time and I want to tell you all about it. It was good to see so many friends again.</a:t>
            </a:r>
          </a:p>
          <a:p>
            <a:pPr>
              <a:buNone/>
            </a:pPr>
            <a:r>
              <a:rPr lang="en-GB" sz="2000" dirty="0">
                <a:effectLst/>
              </a:rPr>
              <a:t>Here are the details:</a:t>
            </a:r>
          </a:p>
          <a:p>
            <a:pPr>
              <a:buNone/>
            </a:pPr>
            <a:r>
              <a:rPr lang="en-GB" sz="2000" dirty="0">
                <a:effectLst/>
              </a:rPr>
              <a:t>• The party was on Saturday at 7 o’clock in the evening. </a:t>
            </a:r>
          </a:p>
          <a:p>
            <a:pPr>
              <a:buNone/>
            </a:pPr>
            <a:r>
              <a:rPr lang="en-GB" sz="2000" dirty="0">
                <a:effectLst/>
              </a:rPr>
              <a:t>• First, we played some games in the garden. </a:t>
            </a:r>
          </a:p>
          <a:p>
            <a:pPr>
              <a:buNone/>
            </a:pPr>
            <a:r>
              <a:rPr lang="en-GB" sz="2000" dirty="0">
                <a:effectLst/>
              </a:rPr>
              <a:t>• Later, everyone danced in the living room. </a:t>
            </a:r>
          </a:p>
          <a:p>
            <a:pPr>
              <a:buNone/>
            </a:pPr>
            <a:r>
              <a:rPr lang="en-GB" sz="2000" dirty="0">
                <a:effectLst/>
              </a:rPr>
              <a:t>• I really enjoyed the music and the delicious chocolate cake.</a:t>
            </a:r>
          </a:p>
          <a:p>
            <a:pPr>
              <a:buNone/>
            </a:pPr>
            <a:r>
              <a:rPr lang="en-GB" sz="2000" dirty="0">
                <a:effectLst/>
              </a:rPr>
              <a:t>I felt very happy at the party. I hope we can go to another party together soon. Please write back and tell me your news.</a:t>
            </a:r>
          </a:p>
          <a:p>
            <a:pPr>
              <a:buNone/>
            </a:pPr>
            <a:r>
              <a:rPr lang="en-GB" sz="2400" dirty="0">
                <a:effectLst/>
              </a:rPr>
              <a:t>Best wishes, </a:t>
            </a:r>
          </a:p>
          <a:p>
            <a:pPr>
              <a:buNone/>
            </a:pPr>
            <a:r>
              <a:rPr lang="en-GB" sz="2400" dirty="0">
                <a:effectLst/>
              </a:rPr>
              <a:t>Alex</a:t>
            </a: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571F1B-6856-0361-9C46-39045873DC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2014" y="390237"/>
            <a:ext cx="4184271" cy="3506354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CAA0406-0B12-1BD8-6497-780353CCA8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9188" y="3976689"/>
            <a:ext cx="4609443" cy="1049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2127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97680" y="6519672"/>
            <a:ext cx="36576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737373"/>
                </a:solidFill>
                <a:latin typeface="Aptos"/>
              </a:rPr>
              <a:t>Informal Email Writing • Entry 3 • 12/12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274320"/>
            <a:ext cx="1074420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6F41A7"/>
                </a:solidFill>
                <a:latin typeface="Aptos"/>
              </a:rPr>
              <a:t>Final check and plenary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94944" y="786384"/>
            <a:ext cx="1042416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1C345B"/>
                </a:solidFill>
                <a:latin typeface="Aptos"/>
              </a:rPr>
              <a:t>Check your answer before you hand it in.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1124712"/>
            <a:ext cx="10744200" cy="27432"/>
          </a:xfrm>
          <a:prstGeom prst="rect">
            <a:avLst/>
          </a:prstGeom>
          <a:solidFill>
            <a:srgbClr val="6F41A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777240" y="1325880"/>
            <a:ext cx="3291840" cy="4526280"/>
          </a:xfrm>
          <a:prstGeom prst="roundRect">
            <a:avLst/>
          </a:prstGeom>
          <a:solidFill>
            <a:srgbClr val="EEF6FD"/>
          </a:solidFill>
          <a:ln w="11430">
            <a:solidFill>
              <a:srgbClr val="D4C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05256" y="1435607"/>
            <a:ext cx="3035808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6F41A7"/>
                </a:solidFill>
                <a:latin typeface="Aptos"/>
              </a:rPr>
              <a:t>Content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6112" y="1837943"/>
            <a:ext cx="3054096" cy="39410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200">
                <a:solidFill>
                  <a:srgbClr val="1C345B"/>
                </a:solidFill>
                <a:latin typeface="Aptos"/>
              </a:rPr>
              <a:t>• Did I answer all bullets?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200">
                <a:solidFill>
                  <a:srgbClr val="1C345B"/>
                </a:solidFill>
                <a:latin typeface="Aptos"/>
              </a:rPr>
              <a:t>• Did I add enough detail?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200">
                <a:solidFill>
                  <a:srgbClr val="1C345B"/>
                </a:solidFill>
                <a:latin typeface="Aptos"/>
              </a:rPr>
              <a:t>• Is the order logical?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34840" y="1325880"/>
            <a:ext cx="3291840" cy="4526280"/>
          </a:xfrm>
          <a:prstGeom prst="roundRect">
            <a:avLst/>
          </a:prstGeom>
          <a:solidFill>
            <a:srgbClr val="EFF9F1"/>
          </a:solidFill>
          <a:ln w="11430">
            <a:solidFill>
              <a:srgbClr val="D4C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562855" y="1435607"/>
            <a:ext cx="3035808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6F41A7"/>
                </a:solidFill>
                <a:latin typeface="Aptos"/>
              </a:rPr>
              <a:t>Accuracy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53712" y="1837943"/>
            <a:ext cx="3054096" cy="39410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200">
                <a:solidFill>
                  <a:srgbClr val="1C345B"/>
                </a:solidFill>
                <a:latin typeface="Aptos"/>
              </a:rPr>
              <a:t>• Capital letters?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200">
                <a:solidFill>
                  <a:srgbClr val="1C345B"/>
                </a:solidFill>
                <a:latin typeface="Aptos"/>
              </a:rPr>
              <a:t>• Full stops?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200">
                <a:solidFill>
                  <a:srgbClr val="1C345B"/>
                </a:solidFill>
                <a:latin typeface="Aptos"/>
              </a:rPr>
              <a:t>• Correct tense?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200">
                <a:solidFill>
                  <a:srgbClr val="1C345B"/>
                </a:solidFill>
                <a:latin typeface="Aptos"/>
              </a:rPr>
              <a:t>• Spelling checked?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92440" y="1325880"/>
            <a:ext cx="3017520" cy="4526280"/>
          </a:xfrm>
          <a:prstGeom prst="roundRect">
            <a:avLst/>
          </a:prstGeom>
          <a:solidFill>
            <a:srgbClr val="FFF7E2"/>
          </a:solidFill>
          <a:ln w="11430">
            <a:solidFill>
              <a:srgbClr val="D4C4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220456" y="1435607"/>
            <a:ext cx="2761487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6F41A7"/>
                </a:solidFill>
                <a:latin typeface="Aptos"/>
              </a:rPr>
              <a:t>Layout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11312" y="1837943"/>
            <a:ext cx="2779776" cy="39410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100">
                <a:solidFill>
                  <a:srgbClr val="1C345B"/>
                </a:solidFill>
                <a:latin typeface="Aptos"/>
              </a:rPr>
              <a:t>• Right format?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100">
                <a:solidFill>
                  <a:srgbClr val="1C345B"/>
                </a:solidFill>
                <a:latin typeface="Aptos"/>
              </a:rPr>
              <a:t>• Paragraphs or bullets?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</a:pPr>
            <a:r>
              <a:rPr sz="2100">
                <a:solidFill>
                  <a:srgbClr val="1C345B"/>
                </a:solidFill>
                <a:latin typeface="Aptos"/>
              </a:rPr>
              <a:t>• Good opening and ending?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600200" y="5989320"/>
            <a:ext cx="9052560" cy="420624"/>
          </a:xfrm>
          <a:prstGeom prst="roundRect">
            <a:avLst/>
          </a:prstGeom>
          <a:solidFill>
            <a:srgbClr val="FFF7E2"/>
          </a:solidFill>
          <a:ln w="8890">
            <a:solidFill>
              <a:srgbClr val="F49C1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755648" y="6062472"/>
            <a:ext cx="8741664" cy="246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1C345B"/>
                </a:solidFill>
                <a:latin typeface="Aptos"/>
              </a:rPr>
              <a:t>Exit question: What is one thing you will remember in the exam?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32C08-ABA4-2F15-B90C-6A7F43769B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660" y="497176"/>
            <a:ext cx="3602749" cy="905597"/>
          </a:xfrm>
        </p:spPr>
        <p:txBody>
          <a:bodyPr>
            <a:noAutofit/>
          </a:bodyPr>
          <a:lstStyle/>
          <a:p>
            <a:r>
              <a:rPr lang="en-GB" sz="4000" b="1" dirty="0">
                <a:solidFill>
                  <a:srgbClr val="C00000"/>
                </a:solidFill>
                <a:latin typeface="+mj-lt"/>
              </a:rPr>
              <a:t>HOMEWORK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6D8510-8132-F73B-76C1-7E65BB33C9C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6003"/>
          <a:stretch>
            <a:fillRect/>
          </a:stretch>
        </p:blipFill>
        <p:spPr>
          <a:xfrm>
            <a:off x="4377469" y="341313"/>
            <a:ext cx="6592367" cy="452658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A2A325C-E8B5-0DB6-5C3E-27C841BB05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259" y="5023764"/>
            <a:ext cx="6207617" cy="1413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0784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ustom 2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674</TotalTime>
  <Words>853</Words>
  <Application>Microsoft Office PowerPoint</Application>
  <PresentationFormat>Widescreen</PresentationFormat>
  <Paragraphs>122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Aptos</vt:lpstr>
      <vt:lpstr>Arial</vt:lpstr>
      <vt:lpstr>Times New Roman</vt:lpstr>
      <vt:lpstr>Wingdings</vt:lpstr>
      <vt:lpstr>Office Theme</vt:lpstr>
      <vt:lpstr>Functional Skills English Entry 3</vt:lpstr>
      <vt:lpstr>Session Aims</vt:lpstr>
      <vt:lpstr>Warm-up </vt:lpstr>
      <vt:lpstr>What is an Email?  </vt:lpstr>
      <vt:lpstr>PowerPoint Presentation</vt:lpstr>
      <vt:lpstr>Correct Layout (Informal Email) </vt:lpstr>
      <vt:lpstr>STRUCTURE OF AN EMAIL </vt:lpstr>
      <vt:lpstr>The Subject Line   </vt:lpstr>
      <vt:lpstr>Informal Salutation (Greeting) </vt:lpstr>
      <vt:lpstr>Informal Opening Sentence </vt:lpstr>
      <vt:lpstr>The Body (The Important Bit!)  </vt:lpstr>
      <vt:lpstr>INFORMAL CLOSING (GOODBYE) </vt:lpstr>
      <vt:lpstr>USEFUL LANGUAGE </vt:lpstr>
      <vt:lpstr>EXAM STYLE QUESTION</vt:lpstr>
      <vt:lpstr>Sample Email Answer </vt:lpstr>
      <vt:lpstr>PowerPoint Presentation</vt:lpstr>
      <vt:lpstr>HOMEWORK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Shama Qurashi</dc:creator>
  <cp:lastModifiedBy>Shama Qurashi</cp:lastModifiedBy>
  <cp:revision>36</cp:revision>
  <dcterms:created xsi:type="dcterms:W3CDTF">2025-06-03T17:54:40Z</dcterms:created>
  <dcterms:modified xsi:type="dcterms:W3CDTF">2026-09-20T00:39:54Z</dcterms:modified>
</cp:coreProperties>
</file>