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1253" r:id="rId7"/>
    <p:sldId id="1251"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4" autoAdjust="0"/>
    <p:restoredTop sz="94660"/>
  </p:normalViewPr>
  <p:slideViewPr>
    <p:cSldViewPr snapToGrid="0">
      <p:cViewPr varScale="1">
        <p:scale>
          <a:sx n="74" d="100"/>
          <a:sy n="74" d="100"/>
        </p:scale>
        <p:origin x="81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sz="4000" b="1">
                <a:solidFill>
                  <a:srgbClr val="000000"/>
                </a:solidFill>
                <a:latin typeface="Times New Roman"/>
              </a:rPr>
              <a:t>Functional Skills English Level 1</a:t>
            </a:r>
          </a:p>
          <a:p>
            <a:pPr algn="ctr"/>
            <a:r>
              <a:rPr sz="4600" b="1">
                <a:solidFill>
                  <a:srgbClr val="C00000"/>
                </a:solidFill>
                <a:latin typeface="Times New Roman"/>
              </a:rPr>
              <a:t>Formal Email Writing</a:t>
            </a:r>
          </a:p>
        </p:txBody>
      </p:sp>
      <p:sp>
        <p:nvSpPr>
          <p:cNvPr id="3" name="Subtitle 2"/>
          <p:cNvSpPr>
            <a:spLocks noGrp="1"/>
          </p:cNvSpPr>
          <p:nvPr>
            <p:ph type="subTitle" idx="1"/>
          </p:nvPr>
        </p:nvSpPr>
        <p:spPr/>
        <p:txBody>
          <a:bodyPr/>
          <a:lstStyle/>
          <a:p>
            <a:pPr algn="ctr"/>
            <a:r>
              <a:rPr sz="3400" b="1">
                <a:solidFill>
                  <a:srgbClr val="000000"/>
                </a:solidFill>
                <a:latin typeface="Times New Roman"/>
              </a:rPr>
              <a:t>How to write a clear, polite and well-structured formal email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Session Aims</a:t>
            </a:r>
          </a:p>
        </p:txBody>
      </p:sp>
      <p:sp>
        <p:nvSpPr>
          <p:cNvPr id="3" name="TextBox 2"/>
          <p:cNvSpPr txBox="1"/>
          <p:nvPr/>
        </p:nvSpPr>
        <p:spPr>
          <a:xfrm>
            <a:off x="841248" y="1508760"/>
            <a:ext cx="10058400" cy="4892040"/>
          </a:xfrm>
          <a:prstGeom prst="rect">
            <a:avLst/>
          </a:prstGeom>
          <a:noFill/>
        </p:spPr>
        <p:txBody>
          <a:bodyPr wrap="square">
            <a:normAutofit/>
          </a:bodyPr>
          <a:lstStyle/>
          <a:p>
            <a:pPr>
              <a:lnSpc>
                <a:spcPct val="105000"/>
              </a:lnSpc>
              <a:spcAft>
                <a:spcPts val="500"/>
              </a:spcAft>
              <a:defRPr sz="2600">
                <a:solidFill>
                  <a:srgbClr val="000000"/>
                </a:solidFill>
                <a:latin typeface="Times New Roman"/>
              </a:defRPr>
            </a:pPr>
            <a:r>
              <a:rPr sz="2600" b="1">
                <a:solidFill>
                  <a:srgbClr val="000000"/>
                </a:solidFill>
                <a:latin typeface="Times New Roman"/>
              </a:rPr>
              <a:t>By the end of this lesson, you will be able to:</a:t>
            </a:r>
          </a:p>
          <a:p>
            <a:pPr>
              <a:lnSpc>
                <a:spcPct val="105000"/>
              </a:lnSpc>
              <a:spcAft>
                <a:spcPts val="500"/>
              </a:spcAft>
              <a:defRPr sz="2400">
                <a:solidFill>
                  <a:srgbClr val="000000"/>
                </a:solidFill>
                <a:latin typeface="Times New Roman"/>
              </a:defRPr>
            </a:pPr>
            <a:r>
              <a:rPr sz="2400" b="0">
                <a:solidFill>
                  <a:srgbClr val="000000"/>
                </a:solidFill>
                <a:latin typeface="Times New Roman"/>
              </a:rPr>
              <a:t>• understand the purpose of a formal email</a:t>
            </a:r>
          </a:p>
          <a:p>
            <a:pPr>
              <a:lnSpc>
                <a:spcPct val="105000"/>
              </a:lnSpc>
              <a:spcAft>
                <a:spcPts val="500"/>
              </a:spcAft>
              <a:defRPr sz="2400">
                <a:solidFill>
                  <a:srgbClr val="000000"/>
                </a:solidFill>
                <a:latin typeface="Times New Roman"/>
              </a:defRPr>
            </a:pPr>
            <a:r>
              <a:rPr sz="2400" b="0">
                <a:solidFill>
                  <a:srgbClr val="000000"/>
                </a:solidFill>
                <a:latin typeface="Times New Roman"/>
              </a:rPr>
              <a:t>• identify the main features of formal email writing</a:t>
            </a:r>
          </a:p>
          <a:p>
            <a:pPr>
              <a:lnSpc>
                <a:spcPct val="105000"/>
              </a:lnSpc>
              <a:spcAft>
                <a:spcPts val="500"/>
              </a:spcAft>
              <a:defRPr sz="2400">
                <a:solidFill>
                  <a:srgbClr val="000000"/>
                </a:solidFill>
                <a:latin typeface="Times New Roman"/>
              </a:defRPr>
            </a:pPr>
            <a:r>
              <a:rPr sz="2400" b="0">
                <a:solidFill>
                  <a:srgbClr val="000000"/>
                </a:solidFill>
                <a:latin typeface="Times New Roman"/>
              </a:rPr>
              <a:t>• understand the Pearson email template</a:t>
            </a:r>
          </a:p>
          <a:p>
            <a:pPr>
              <a:lnSpc>
                <a:spcPct val="105000"/>
              </a:lnSpc>
              <a:spcAft>
                <a:spcPts val="500"/>
              </a:spcAft>
              <a:defRPr sz="2400">
                <a:solidFill>
                  <a:srgbClr val="000000"/>
                </a:solidFill>
                <a:latin typeface="Times New Roman"/>
              </a:defRPr>
            </a:pPr>
            <a:r>
              <a:rPr sz="2400" b="0">
                <a:solidFill>
                  <a:srgbClr val="000000"/>
                </a:solidFill>
                <a:latin typeface="Times New Roman"/>
              </a:rPr>
              <a:t>• use formal and polite language</a:t>
            </a:r>
          </a:p>
          <a:p>
            <a:pPr>
              <a:lnSpc>
                <a:spcPct val="105000"/>
              </a:lnSpc>
              <a:spcAft>
                <a:spcPts val="500"/>
              </a:spcAft>
              <a:defRPr sz="2400">
                <a:solidFill>
                  <a:srgbClr val="000000"/>
                </a:solidFill>
                <a:latin typeface="Times New Roman"/>
              </a:defRPr>
            </a:pPr>
            <a:r>
              <a:rPr sz="2400" b="0">
                <a:solidFill>
                  <a:srgbClr val="000000"/>
                </a:solidFill>
                <a:latin typeface="Times New Roman"/>
              </a:rPr>
              <a:t>• organise information into clear paragraphs</a:t>
            </a:r>
          </a:p>
          <a:p>
            <a:pPr>
              <a:lnSpc>
                <a:spcPct val="105000"/>
              </a:lnSpc>
              <a:spcAft>
                <a:spcPts val="500"/>
              </a:spcAft>
              <a:defRPr sz="2400">
                <a:solidFill>
                  <a:srgbClr val="000000"/>
                </a:solidFill>
                <a:latin typeface="Times New Roman"/>
              </a:defRPr>
            </a:pPr>
            <a:r>
              <a:rPr sz="2400" b="0">
                <a:solidFill>
                  <a:srgbClr val="000000"/>
                </a:solidFill>
                <a:latin typeface="Times New Roman"/>
              </a:rPr>
              <a:t>• write and check a formal email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Formal Email Task</a:t>
            </a:r>
          </a:p>
        </p:txBody>
      </p:sp>
      <p:pic>
        <p:nvPicPr>
          <p:cNvPr id="5" name="Picture 4">
            <a:extLst>
              <a:ext uri="{FF2B5EF4-FFF2-40B4-BE49-F238E27FC236}">
                <a16:creationId xmlns:a16="http://schemas.microsoft.com/office/drawing/2014/main" id="{7C0CF50E-CEEF-BC09-F4A5-5E817AB3A0B6}"/>
              </a:ext>
            </a:extLst>
          </p:cNvPr>
          <p:cNvPicPr>
            <a:picLocks noChangeAspect="1"/>
          </p:cNvPicPr>
          <p:nvPr/>
        </p:nvPicPr>
        <p:blipFill>
          <a:blip r:embed="rId2"/>
          <a:stretch>
            <a:fillRect/>
          </a:stretch>
        </p:blipFill>
        <p:spPr>
          <a:xfrm>
            <a:off x="2255325" y="986773"/>
            <a:ext cx="6298739" cy="541402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What Is a Formal Email?</a:t>
            </a:r>
          </a:p>
        </p:txBody>
      </p:sp>
      <p:sp>
        <p:nvSpPr>
          <p:cNvPr id="3" name="TextBox 2"/>
          <p:cNvSpPr txBox="1"/>
          <p:nvPr/>
        </p:nvSpPr>
        <p:spPr>
          <a:xfrm>
            <a:off x="841248" y="1307592"/>
            <a:ext cx="10058400" cy="4892040"/>
          </a:xfrm>
          <a:prstGeom prst="rect">
            <a:avLst/>
          </a:prstGeom>
          <a:noFill/>
        </p:spPr>
        <p:txBody>
          <a:bodyPr wrap="square">
            <a:normAutofit/>
          </a:bodyPr>
          <a:lstStyle/>
          <a:p>
            <a:pPr>
              <a:lnSpc>
                <a:spcPct val="105000"/>
              </a:lnSpc>
              <a:spcAft>
                <a:spcPts val="500"/>
              </a:spcAft>
            </a:pPr>
            <a:r>
              <a:rPr sz="2300" b="1">
                <a:solidFill>
                  <a:srgbClr val="000000"/>
                </a:solidFill>
                <a:latin typeface="Times New Roman"/>
              </a:rPr>
              <a:t>Definition: </a:t>
            </a:r>
            <a:r>
              <a:rPr sz="2300">
                <a:solidFill>
                  <a:srgbClr val="000000"/>
                </a:solidFill>
                <a:latin typeface="Times New Roman"/>
              </a:rPr>
              <a:t>A formal email is a professional message sent to someone you do not know well, or to someone in an official role.</a:t>
            </a:r>
          </a:p>
          <a:p>
            <a:pPr>
              <a:lnSpc>
                <a:spcPct val="105000"/>
              </a:lnSpc>
              <a:spcAft>
                <a:spcPts val="500"/>
              </a:spcAft>
              <a:defRPr sz="2700">
                <a:solidFill>
                  <a:srgbClr val="000000"/>
                </a:solidFill>
                <a:latin typeface="Times New Roman"/>
              </a:defRPr>
            </a:pPr>
            <a:r>
              <a:rPr sz="2700" b="1">
                <a:solidFill>
                  <a:srgbClr val="000000"/>
                </a:solidFill>
                <a:latin typeface="Times New Roman"/>
              </a:rPr>
              <a:t>A formal email should:</a:t>
            </a:r>
          </a:p>
          <a:p>
            <a:pPr>
              <a:lnSpc>
                <a:spcPct val="105000"/>
              </a:lnSpc>
              <a:spcAft>
                <a:spcPts val="500"/>
              </a:spcAft>
              <a:defRPr sz="2200">
                <a:solidFill>
                  <a:srgbClr val="000000"/>
                </a:solidFill>
                <a:latin typeface="Times New Roman"/>
              </a:defRPr>
            </a:pPr>
            <a:r>
              <a:rPr sz="2200" b="0">
                <a:solidFill>
                  <a:srgbClr val="000000"/>
                </a:solidFill>
                <a:latin typeface="Times New Roman"/>
              </a:rPr>
              <a:t>• have a clear email address and subject/title</a:t>
            </a:r>
          </a:p>
          <a:p>
            <a:pPr>
              <a:lnSpc>
                <a:spcPct val="105000"/>
              </a:lnSpc>
              <a:spcAft>
                <a:spcPts val="500"/>
              </a:spcAft>
              <a:defRPr sz="2200">
                <a:solidFill>
                  <a:srgbClr val="000000"/>
                </a:solidFill>
                <a:latin typeface="Times New Roman"/>
              </a:defRPr>
            </a:pPr>
            <a:r>
              <a:rPr sz="2200" b="0">
                <a:solidFill>
                  <a:srgbClr val="000000"/>
                </a:solidFill>
                <a:latin typeface="Times New Roman"/>
              </a:rPr>
              <a:t>• use a polite opening greeting</a:t>
            </a:r>
          </a:p>
          <a:p>
            <a:pPr>
              <a:lnSpc>
                <a:spcPct val="105000"/>
              </a:lnSpc>
              <a:spcAft>
                <a:spcPts val="500"/>
              </a:spcAft>
              <a:defRPr sz="2200">
                <a:solidFill>
                  <a:srgbClr val="000000"/>
                </a:solidFill>
                <a:latin typeface="Times New Roman"/>
              </a:defRPr>
            </a:pPr>
            <a:r>
              <a:rPr sz="2200" b="0">
                <a:solidFill>
                  <a:srgbClr val="000000"/>
                </a:solidFill>
                <a:latin typeface="Times New Roman"/>
              </a:rPr>
              <a:t>• explain clearly why you are writing</a:t>
            </a:r>
          </a:p>
          <a:p>
            <a:pPr>
              <a:lnSpc>
                <a:spcPct val="105000"/>
              </a:lnSpc>
              <a:spcAft>
                <a:spcPts val="500"/>
              </a:spcAft>
              <a:defRPr sz="2200">
                <a:solidFill>
                  <a:srgbClr val="000000"/>
                </a:solidFill>
                <a:latin typeface="Times New Roman"/>
              </a:defRPr>
            </a:pPr>
            <a:r>
              <a:rPr sz="2200" b="0">
                <a:solidFill>
                  <a:srgbClr val="000000"/>
                </a:solidFill>
                <a:latin typeface="Times New Roman"/>
              </a:rPr>
              <a:t>• give relevant details in paragraphs</a:t>
            </a:r>
          </a:p>
          <a:p>
            <a:pPr>
              <a:lnSpc>
                <a:spcPct val="105000"/>
              </a:lnSpc>
              <a:spcAft>
                <a:spcPts val="500"/>
              </a:spcAft>
              <a:defRPr sz="2200">
                <a:solidFill>
                  <a:srgbClr val="000000"/>
                </a:solidFill>
                <a:latin typeface="Times New Roman"/>
              </a:defRPr>
            </a:pPr>
            <a:r>
              <a:rPr sz="2200" b="0">
                <a:solidFill>
                  <a:srgbClr val="000000"/>
                </a:solidFill>
                <a:latin typeface="Times New Roman"/>
              </a:rPr>
              <a:t>• say what you want to happen next</a:t>
            </a:r>
          </a:p>
          <a:p>
            <a:pPr>
              <a:lnSpc>
                <a:spcPct val="105000"/>
              </a:lnSpc>
              <a:spcAft>
                <a:spcPts val="500"/>
              </a:spcAft>
              <a:defRPr sz="2200">
                <a:solidFill>
                  <a:srgbClr val="000000"/>
                </a:solidFill>
                <a:latin typeface="Times New Roman"/>
              </a:defRPr>
            </a:pPr>
            <a:r>
              <a:rPr sz="2200" b="0">
                <a:solidFill>
                  <a:srgbClr val="000000"/>
                </a:solidFill>
                <a:latin typeface="Times New Roman"/>
              </a:rPr>
              <a:t>• end with a polite closing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Purpose and Audience</a:t>
            </a:r>
          </a:p>
        </p:txBody>
      </p:sp>
      <p:sp>
        <p:nvSpPr>
          <p:cNvPr id="3" name="TextBox 2"/>
          <p:cNvSpPr txBox="1"/>
          <p:nvPr/>
        </p:nvSpPr>
        <p:spPr>
          <a:xfrm>
            <a:off x="841248" y="1371600"/>
            <a:ext cx="10058400" cy="4892040"/>
          </a:xfrm>
          <a:prstGeom prst="rect">
            <a:avLst/>
          </a:prstGeom>
          <a:noFill/>
        </p:spPr>
        <p:txBody>
          <a:bodyPr wrap="square">
            <a:normAutofit/>
          </a:bodyPr>
          <a:lstStyle/>
          <a:p>
            <a:pPr>
              <a:lnSpc>
                <a:spcPct val="105000"/>
              </a:lnSpc>
              <a:spcAft>
                <a:spcPts val="500"/>
              </a:spcAft>
              <a:defRPr sz="2700">
                <a:solidFill>
                  <a:srgbClr val="000000"/>
                </a:solidFill>
                <a:latin typeface="Times New Roman"/>
              </a:defRPr>
            </a:pPr>
            <a:r>
              <a:rPr sz="2700" b="1">
                <a:solidFill>
                  <a:srgbClr val="000000"/>
                </a:solidFill>
                <a:latin typeface="Times New Roman"/>
              </a:rPr>
              <a:t>Purpose</a:t>
            </a:r>
          </a:p>
          <a:p>
            <a:pPr>
              <a:lnSpc>
                <a:spcPct val="105000"/>
              </a:lnSpc>
              <a:spcAft>
                <a:spcPts val="500"/>
              </a:spcAft>
              <a:defRPr sz="2400">
                <a:solidFill>
                  <a:srgbClr val="000000"/>
                </a:solidFill>
                <a:latin typeface="Times New Roman"/>
              </a:defRPr>
            </a:pPr>
            <a:r>
              <a:rPr sz="2400" b="0">
                <a:solidFill>
                  <a:srgbClr val="000000"/>
                </a:solidFill>
                <a:latin typeface="Times New Roman"/>
              </a:rPr>
              <a:t>• to give information clearly</a:t>
            </a:r>
          </a:p>
          <a:p>
            <a:pPr>
              <a:lnSpc>
                <a:spcPct val="105000"/>
              </a:lnSpc>
              <a:spcAft>
                <a:spcPts val="500"/>
              </a:spcAft>
              <a:defRPr sz="2400">
                <a:solidFill>
                  <a:srgbClr val="000000"/>
                </a:solidFill>
                <a:latin typeface="Times New Roman"/>
              </a:defRPr>
            </a:pPr>
            <a:r>
              <a:rPr sz="2400" b="0">
                <a:solidFill>
                  <a:srgbClr val="000000"/>
                </a:solidFill>
                <a:latin typeface="Times New Roman"/>
              </a:rPr>
              <a:t>• to complain politely or make a request</a:t>
            </a:r>
          </a:p>
          <a:p>
            <a:pPr>
              <a:lnSpc>
                <a:spcPct val="105000"/>
              </a:lnSpc>
              <a:spcAft>
                <a:spcPts val="500"/>
              </a:spcAft>
              <a:defRPr sz="2400">
                <a:solidFill>
                  <a:srgbClr val="000000"/>
                </a:solidFill>
                <a:latin typeface="Times New Roman"/>
              </a:defRPr>
            </a:pPr>
            <a:r>
              <a:rPr sz="2400" b="0">
                <a:solidFill>
                  <a:srgbClr val="000000"/>
                </a:solidFill>
                <a:latin typeface="Times New Roman"/>
              </a:rPr>
              <a:t>• to explain a problem and ask for action</a:t>
            </a:r>
          </a:p>
          <a:p>
            <a:pPr>
              <a:lnSpc>
                <a:spcPct val="105000"/>
              </a:lnSpc>
              <a:spcAft>
                <a:spcPts val="500"/>
              </a:spcAft>
              <a:defRPr sz="2700">
                <a:solidFill>
                  <a:srgbClr val="000000"/>
                </a:solidFill>
                <a:latin typeface="Times New Roman"/>
              </a:defRPr>
            </a:pPr>
            <a:r>
              <a:rPr sz="2700" b="1">
                <a:solidFill>
                  <a:srgbClr val="000000"/>
                </a:solidFill>
                <a:latin typeface="Times New Roman"/>
              </a:rPr>
              <a:t>Audience</a:t>
            </a:r>
          </a:p>
          <a:p>
            <a:pPr>
              <a:lnSpc>
                <a:spcPct val="105000"/>
              </a:lnSpc>
              <a:spcAft>
                <a:spcPts val="500"/>
              </a:spcAft>
              <a:defRPr sz="2400">
                <a:solidFill>
                  <a:srgbClr val="000000"/>
                </a:solidFill>
                <a:latin typeface="Times New Roman"/>
              </a:defRPr>
            </a:pPr>
            <a:r>
              <a:rPr sz="2400" b="0">
                <a:solidFill>
                  <a:srgbClr val="000000"/>
                </a:solidFill>
                <a:latin typeface="Times New Roman"/>
              </a:rPr>
              <a:t>• a manager, company, organisation or person in an official role</a:t>
            </a:r>
          </a:p>
          <a:p>
            <a:pPr>
              <a:lnSpc>
                <a:spcPct val="105000"/>
              </a:lnSpc>
              <a:spcAft>
                <a:spcPts val="500"/>
              </a:spcAft>
              <a:defRPr sz="2400">
                <a:solidFill>
                  <a:srgbClr val="000000"/>
                </a:solidFill>
                <a:latin typeface="Times New Roman"/>
              </a:defRPr>
            </a:pPr>
            <a:r>
              <a:rPr sz="2400" b="0">
                <a:solidFill>
                  <a:srgbClr val="000000"/>
                </a:solidFill>
                <a:latin typeface="Times New Roman"/>
              </a:rPr>
              <a:t>• The tone should be formal, polite and clear.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75A7-004D-C187-5C4F-DFADC6AFF1BF}"/>
              </a:ext>
            </a:extLst>
          </p:cNvPr>
          <p:cNvSpPr>
            <a:spLocks noGrp="1"/>
          </p:cNvSpPr>
          <p:nvPr>
            <p:ph type="title"/>
          </p:nvPr>
        </p:nvSpPr>
        <p:spPr>
          <a:xfrm>
            <a:off x="807027" y="369454"/>
            <a:ext cx="8933873" cy="669637"/>
          </a:xfrm>
        </p:spPr>
        <p:txBody>
          <a:bodyPr>
            <a:noAutofit/>
          </a:bodyPr>
          <a:lstStyle/>
          <a:p>
            <a:r>
              <a:rPr kumimoji="0" lang="en-GB" sz="4000" b="1" i="0" u="none" strike="noStrike" kern="0" cap="none" spc="0" normalizeH="0" baseline="0" noProof="0" dirty="0">
                <a:ln>
                  <a:noFill/>
                </a:ln>
                <a:solidFill>
                  <a:srgbClr val="C00000"/>
                </a:solidFill>
                <a:effectLst/>
                <a:uLnTx/>
                <a:uFillTx/>
                <a:latin typeface="+mj-lt"/>
                <a:ea typeface="Calibri"/>
                <a:cs typeface="Calibri"/>
                <a:sym typeface="Calibri"/>
              </a:rPr>
              <a:t>Very Important!</a:t>
            </a:r>
            <a:endParaRPr lang="en-GB" sz="4000" dirty="0">
              <a:solidFill>
                <a:srgbClr val="C00000"/>
              </a:solidFill>
              <a:latin typeface="+mj-lt"/>
            </a:endParaRPr>
          </a:p>
        </p:txBody>
      </p:sp>
      <p:sp>
        <p:nvSpPr>
          <p:cNvPr id="3" name="Text Placeholder 2">
            <a:extLst>
              <a:ext uri="{FF2B5EF4-FFF2-40B4-BE49-F238E27FC236}">
                <a16:creationId xmlns:a16="http://schemas.microsoft.com/office/drawing/2014/main" id="{CA324482-2E3D-C24D-8427-B190FC1381D3}"/>
              </a:ext>
            </a:extLst>
          </p:cNvPr>
          <p:cNvSpPr>
            <a:spLocks noGrp="1"/>
          </p:cNvSpPr>
          <p:nvPr>
            <p:ph type="body" idx="1"/>
          </p:nvPr>
        </p:nvSpPr>
        <p:spPr>
          <a:xfrm>
            <a:off x="373626" y="1185308"/>
            <a:ext cx="11151200" cy="1636550"/>
          </a:xfrm>
        </p:spPr>
        <p:txBody>
          <a:bodyPr/>
          <a:lstStyle/>
          <a:p>
            <a:pPr>
              <a:buNone/>
            </a:pPr>
            <a:r>
              <a:rPr lang="en-GB" dirty="0">
                <a:effectLst/>
                <a:latin typeface="+mj-lt"/>
              </a:rPr>
              <a:t>In the Pearson Level 1 Email Exam:</a:t>
            </a:r>
          </a:p>
          <a:p>
            <a:pPr>
              <a:buFont typeface="Arial" panose="020B0604020202020204" pitchFamily="34" charset="0"/>
              <a:buChar char="•"/>
            </a:pPr>
            <a:r>
              <a:rPr lang="en-GB" dirty="0">
                <a:latin typeface="+mj-lt"/>
              </a:rPr>
              <a:t>The </a:t>
            </a:r>
            <a:r>
              <a:rPr lang="en-GB" b="1" dirty="0">
                <a:latin typeface="+mj-lt"/>
              </a:rPr>
              <a:t>From</a:t>
            </a:r>
            <a:r>
              <a:rPr lang="en-GB" dirty="0">
                <a:latin typeface="+mj-lt"/>
              </a:rPr>
              <a:t>, </a:t>
            </a:r>
            <a:r>
              <a:rPr lang="en-GB" b="1" dirty="0">
                <a:latin typeface="+mj-lt"/>
              </a:rPr>
              <a:t>To</a:t>
            </a:r>
            <a:r>
              <a:rPr lang="en-GB" dirty="0">
                <a:latin typeface="+mj-lt"/>
              </a:rPr>
              <a:t>, and </a:t>
            </a:r>
            <a:r>
              <a:rPr lang="en-GB" b="1" dirty="0">
                <a:latin typeface="+mj-lt"/>
              </a:rPr>
              <a:t>Subject</a:t>
            </a:r>
            <a:r>
              <a:rPr lang="en-GB" dirty="0">
                <a:latin typeface="+mj-lt"/>
              </a:rPr>
              <a:t> lines are </a:t>
            </a:r>
            <a:r>
              <a:rPr lang="en-GB" b="1" dirty="0">
                <a:latin typeface="+mj-lt"/>
              </a:rPr>
              <a:t>usually already filled in</a:t>
            </a:r>
            <a:r>
              <a:rPr lang="en-GB" dirty="0">
                <a:latin typeface="+mj-lt"/>
              </a:rPr>
              <a:t> by the examiner.</a:t>
            </a:r>
          </a:p>
          <a:p>
            <a:pPr>
              <a:buFont typeface="Arial" panose="020B0604020202020204" pitchFamily="34" charset="0"/>
              <a:buChar char="•"/>
            </a:pPr>
            <a:r>
              <a:rPr lang="en-GB" dirty="0">
                <a:latin typeface="+mj-lt"/>
              </a:rPr>
              <a:t>You </a:t>
            </a:r>
            <a:r>
              <a:rPr lang="en-GB" b="1" dirty="0">
                <a:latin typeface="+mj-lt"/>
              </a:rPr>
              <a:t>do not</a:t>
            </a:r>
            <a:r>
              <a:rPr lang="en-GB" dirty="0">
                <a:latin typeface="+mj-lt"/>
              </a:rPr>
              <a:t> need to write them again.</a:t>
            </a:r>
          </a:p>
          <a:p>
            <a:pPr>
              <a:buFont typeface="Arial" panose="020B0604020202020204" pitchFamily="34" charset="0"/>
              <a:buChar char="•"/>
            </a:pPr>
            <a:r>
              <a:rPr lang="en-GB" dirty="0">
                <a:latin typeface="+mj-lt"/>
              </a:rPr>
              <a:t>You should </a:t>
            </a:r>
            <a:r>
              <a:rPr lang="en-GB" b="1" dirty="0">
                <a:latin typeface="+mj-lt"/>
              </a:rPr>
              <a:t>start your email directly with the greeting/salutation</a:t>
            </a:r>
            <a:r>
              <a:rPr lang="en-GB" dirty="0">
                <a:latin typeface="+mj-lt"/>
              </a:rPr>
              <a:t>.</a:t>
            </a:r>
          </a:p>
          <a:p>
            <a:endParaRPr lang="en-GB" dirty="0"/>
          </a:p>
        </p:txBody>
      </p:sp>
      <p:pic>
        <p:nvPicPr>
          <p:cNvPr id="5" name="Picture 4">
            <a:extLst>
              <a:ext uri="{FF2B5EF4-FFF2-40B4-BE49-F238E27FC236}">
                <a16:creationId xmlns:a16="http://schemas.microsoft.com/office/drawing/2014/main" id="{DAC4D527-8B49-F56A-D3F0-AAA667E362AE}"/>
              </a:ext>
            </a:extLst>
          </p:cNvPr>
          <p:cNvPicPr>
            <a:picLocks noChangeAspect="1"/>
          </p:cNvPicPr>
          <p:nvPr/>
        </p:nvPicPr>
        <p:blipFill>
          <a:blip r:embed="rId2"/>
          <a:stretch>
            <a:fillRect/>
          </a:stretch>
        </p:blipFill>
        <p:spPr>
          <a:xfrm>
            <a:off x="3135594" y="3602887"/>
            <a:ext cx="5010879" cy="2974894"/>
          </a:xfrm>
          <a:prstGeom prst="rect">
            <a:avLst/>
          </a:prstGeom>
        </p:spPr>
      </p:pic>
    </p:spTree>
    <p:extLst>
      <p:ext uri="{BB962C8B-B14F-4D97-AF65-F5344CB8AC3E}">
        <p14:creationId xmlns:p14="http://schemas.microsoft.com/office/powerpoint/2010/main" val="4197262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71AB3-5279-5F9E-4546-D6ECC90F5BFD}"/>
              </a:ext>
            </a:extLst>
          </p:cNvPr>
          <p:cNvSpPr>
            <a:spLocks noGrp="1"/>
          </p:cNvSpPr>
          <p:nvPr>
            <p:ph type="title"/>
          </p:nvPr>
        </p:nvSpPr>
        <p:spPr>
          <a:xfrm>
            <a:off x="838200" y="404355"/>
            <a:ext cx="8933873" cy="905597"/>
          </a:xfrm>
        </p:spPr>
        <p:txBody>
          <a:bodyPr>
            <a:normAutofit fontScale="90000"/>
          </a:bodyPr>
          <a:lstStyle/>
          <a:p>
            <a:r>
              <a:rPr lang="en-GB" sz="4400" b="1" dirty="0">
                <a:solidFill>
                  <a:srgbClr val="C00000"/>
                </a:solidFill>
                <a:latin typeface="+mj-lt"/>
              </a:rPr>
              <a:t>Standard Email Layout (Template)</a:t>
            </a:r>
            <a:br>
              <a:rPr lang="en-GB" b="1" dirty="0"/>
            </a:br>
            <a:endParaRPr lang="en-GB" dirty="0"/>
          </a:p>
        </p:txBody>
      </p:sp>
      <p:sp>
        <p:nvSpPr>
          <p:cNvPr id="3" name="Text Placeholder 2">
            <a:extLst>
              <a:ext uri="{FF2B5EF4-FFF2-40B4-BE49-F238E27FC236}">
                <a16:creationId xmlns:a16="http://schemas.microsoft.com/office/drawing/2014/main" id="{7A081222-17EA-0C1F-EF3E-FC938333DD10}"/>
              </a:ext>
            </a:extLst>
          </p:cNvPr>
          <p:cNvSpPr>
            <a:spLocks noGrp="1"/>
          </p:cNvSpPr>
          <p:nvPr>
            <p:ph type="body" idx="1"/>
          </p:nvPr>
        </p:nvSpPr>
        <p:spPr>
          <a:xfrm>
            <a:off x="736600" y="1296955"/>
            <a:ext cx="9035473" cy="3683145"/>
          </a:xfrm>
        </p:spPr>
        <p:txBody>
          <a:bodyPr/>
          <a:lstStyle/>
          <a:p>
            <a:pPr>
              <a:buNone/>
            </a:pPr>
            <a:r>
              <a:rPr lang="en-GB" sz="2400" b="1" dirty="0">
                <a:effectLst/>
                <a:latin typeface="+mj-lt"/>
              </a:rPr>
              <a:t>Email Structure (Always use this order)</a:t>
            </a:r>
            <a:endParaRPr lang="en-GB" sz="2400" dirty="0">
              <a:effectLst/>
              <a:latin typeface="+mj-lt"/>
            </a:endParaRPr>
          </a:p>
          <a:p>
            <a:pPr>
              <a:buFont typeface="+mj-lt"/>
              <a:buAutoNum type="arabicPeriod"/>
            </a:pPr>
            <a:r>
              <a:rPr lang="en-GB" sz="2400" b="1" dirty="0">
                <a:solidFill>
                  <a:srgbClr val="C00000"/>
                </a:solidFill>
                <a:latin typeface="+mj-lt"/>
              </a:rPr>
              <a:t>Email Address (sender’s and receiver’s) </a:t>
            </a:r>
            <a:r>
              <a:rPr lang="en-GB" sz="2400" dirty="0">
                <a:solidFill>
                  <a:srgbClr val="C00000"/>
                </a:solidFill>
                <a:latin typeface="+mj-lt"/>
              </a:rPr>
              <a:t> (From &amp; To)</a:t>
            </a:r>
          </a:p>
          <a:p>
            <a:pPr>
              <a:buFont typeface="+mj-lt"/>
              <a:buAutoNum type="arabicPeriod"/>
            </a:pPr>
            <a:r>
              <a:rPr lang="en-GB" sz="2400" b="1" dirty="0">
                <a:solidFill>
                  <a:srgbClr val="C00000"/>
                </a:solidFill>
                <a:latin typeface="+mj-lt"/>
              </a:rPr>
              <a:t>Title of Email</a:t>
            </a:r>
            <a:r>
              <a:rPr lang="en-GB" sz="2400" dirty="0">
                <a:solidFill>
                  <a:srgbClr val="C00000"/>
                </a:solidFill>
                <a:latin typeface="+mj-lt"/>
              </a:rPr>
              <a:t> (Subject line)</a:t>
            </a:r>
          </a:p>
          <a:p>
            <a:pPr>
              <a:buFont typeface="+mj-lt"/>
              <a:buAutoNum type="arabicPeriod"/>
            </a:pPr>
            <a:r>
              <a:rPr lang="en-GB" sz="2400" b="1" dirty="0">
                <a:latin typeface="+mj-lt"/>
              </a:rPr>
              <a:t>Opening Greeting</a:t>
            </a:r>
            <a:r>
              <a:rPr lang="en-GB" sz="2400" dirty="0">
                <a:latin typeface="+mj-lt"/>
              </a:rPr>
              <a:t> (Dear Mr/Ms …,)</a:t>
            </a:r>
          </a:p>
          <a:p>
            <a:pPr>
              <a:buFont typeface="+mj-lt"/>
              <a:buAutoNum type="arabicPeriod"/>
            </a:pPr>
            <a:r>
              <a:rPr lang="en-GB" sz="2400" b="1" dirty="0">
                <a:latin typeface="+mj-lt"/>
              </a:rPr>
              <a:t>Introductory Paragraph</a:t>
            </a:r>
            <a:r>
              <a:rPr lang="en-GB" sz="2400" dirty="0">
                <a:latin typeface="+mj-lt"/>
              </a:rPr>
              <a:t> – Why you are writing</a:t>
            </a:r>
          </a:p>
          <a:p>
            <a:pPr>
              <a:buFont typeface="+mj-lt"/>
              <a:buAutoNum type="arabicPeriod"/>
            </a:pPr>
            <a:r>
              <a:rPr lang="en-GB" sz="2400" b="1" dirty="0">
                <a:latin typeface="+mj-lt"/>
              </a:rPr>
              <a:t>Main Body</a:t>
            </a:r>
            <a:r>
              <a:rPr lang="en-GB" sz="2400" dirty="0">
                <a:latin typeface="+mj-lt"/>
              </a:rPr>
              <a:t> – Cover all bullet points from the question</a:t>
            </a:r>
          </a:p>
          <a:p>
            <a:pPr>
              <a:buFont typeface="+mj-lt"/>
              <a:buAutoNum type="arabicPeriod"/>
            </a:pPr>
            <a:r>
              <a:rPr lang="en-GB" sz="2400" b="1" dirty="0">
                <a:latin typeface="+mj-lt"/>
              </a:rPr>
              <a:t>Closing Paragraph</a:t>
            </a:r>
            <a:r>
              <a:rPr lang="en-GB" sz="2400" dirty="0">
                <a:latin typeface="+mj-lt"/>
              </a:rPr>
              <a:t> – Polite ending + what you want</a:t>
            </a:r>
          </a:p>
          <a:p>
            <a:pPr>
              <a:buFont typeface="+mj-lt"/>
              <a:buAutoNum type="arabicPeriod"/>
            </a:pPr>
            <a:r>
              <a:rPr lang="en-GB" sz="2400" b="1" dirty="0">
                <a:latin typeface="+mj-lt"/>
              </a:rPr>
              <a:t>Closing Salutation</a:t>
            </a:r>
            <a:r>
              <a:rPr lang="en-GB" sz="2400" dirty="0">
                <a:latin typeface="+mj-lt"/>
              </a:rPr>
              <a:t> (Yours sincerely, / Best regards,)</a:t>
            </a:r>
          </a:p>
          <a:p>
            <a:pPr>
              <a:buFont typeface="+mj-lt"/>
              <a:buAutoNum type="arabicPeriod"/>
            </a:pPr>
            <a:r>
              <a:rPr lang="en-GB" sz="2400" b="1">
                <a:latin typeface="+mj-lt"/>
              </a:rPr>
              <a:t>Your Full Name</a:t>
            </a:r>
            <a:endParaRPr lang="en-GB" sz="2400" dirty="0">
              <a:effectLst/>
              <a:latin typeface="+mj-lt"/>
            </a:endParaRPr>
          </a:p>
          <a:p>
            <a:pPr algn="ctr">
              <a:buNone/>
            </a:pPr>
            <a:r>
              <a:rPr lang="en-GB" sz="2400" b="1" dirty="0">
                <a:solidFill>
                  <a:srgbClr val="C00000"/>
                </a:solidFill>
                <a:effectLst/>
                <a:latin typeface="+mj-lt"/>
              </a:rPr>
              <a:t>Always follow this layout. It helps you organise your email and get better marks.</a:t>
            </a:r>
          </a:p>
          <a:p>
            <a:endParaRPr lang="en-GB" dirty="0"/>
          </a:p>
        </p:txBody>
      </p:sp>
      <p:sp>
        <p:nvSpPr>
          <p:cNvPr id="4" name="Right Bracket 3">
            <a:extLst>
              <a:ext uri="{FF2B5EF4-FFF2-40B4-BE49-F238E27FC236}">
                <a16:creationId xmlns:a16="http://schemas.microsoft.com/office/drawing/2014/main" id="{D15D2DCA-B83C-D155-B8D6-6D94C9416A8B}"/>
              </a:ext>
            </a:extLst>
          </p:cNvPr>
          <p:cNvSpPr/>
          <p:nvPr/>
        </p:nvSpPr>
        <p:spPr>
          <a:xfrm>
            <a:off x="8257674" y="1779639"/>
            <a:ext cx="127819" cy="680400"/>
          </a:xfrm>
          <a:prstGeom prst="rightBracket">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6" name="TextBox 5">
            <a:extLst>
              <a:ext uri="{FF2B5EF4-FFF2-40B4-BE49-F238E27FC236}">
                <a16:creationId xmlns:a16="http://schemas.microsoft.com/office/drawing/2014/main" id="{8C5A38E8-488E-90F7-D267-4C13FC039E90}"/>
              </a:ext>
            </a:extLst>
          </p:cNvPr>
          <p:cNvSpPr txBox="1"/>
          <p:nvPr/>
        </p:nvSpPr>
        <p:spPr>
          <a:xfrm>
            <a:off x="8718752" y="1935173"/>
            <a:ext cx="2708788" cy="369332"/>
          </a:xfrm>
          <a:prstGeom prst="rect">
            <a:avLst/>
          </a:prstGeom>
          <a:noFill/>
        </p:spPr>
        <p:txBody>
          <a:bodyPr wrap="square" rtlCol="0">
            <a:spAutoFit/>
          </a:bodyPr>
          <a:lstStyle/>
          <a:p>
            <a:r>
              <a:rPr lang="en-GB" sz="1800" b="1" dirty="0">
                <a:solidFill>
                  <a:srgbClr val="C00000"/>
                </a:solidFill>
                <a:latin typeface="+mj-lt"/>
              </a:rPr>
              <a:t>Usually already filled in</a:t>
            </a:r>
          </a:p>
        </p:txBody>
      </p:sp>
    </p:spTree>
    <p:extLst>
      <p:ext uri="{BB962C8B-B14F-4D97-AF65-F5344CB8AC3E}">
        <p14:creationId xmlns:p14="http://schemas.microsoft.com/office/powerpoint/2010/main" val="226423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Useful Formal Email Language</a:t>
            </a:r>
          </a:p>
        </p:txBody>
      </p:sp>
      <p:sp>
        <p:nvSpPr>
          <p:cNvPr id="3" name="TextBox 2"/>
          <p:cNvSpPr txBox="1"/>
          <p:nvPr/>
        </p:nvSpPr>
        <p:spPr>
          <a:xfrm>
            <a:off x="841248" y="1325880"/>
            <a:ext cx="10058400" cy="4892040"/>
          </a:xfrm>
          <a:prstGeom prst="rect">
            <a:avLst/>
          </a:prstGeom>
          <a:noFill/>
        </p:spPr>
        <p:txBody>
          <a:bodyPr wrap="square">
            <a:normAutofit/>
          </a:bodyPr>
          <a:lstStyle/>
          <a:p>
            <a:pPr>
              <a:lnSpc>
                <a:spcPct val="105000"/>
              </a:lnSpc>
              <a:spcAft>
                <a:spcPts val="500"/>
              </a:spcAft>
              <a:defRPr sz="2700">
                <a:solidFill>
                  <a:srgbClr val="000000"/>
                </a:solidFill>
                <a:latin typeface="Times New Roman"/>
              </a:defRPr>
            </a:pPr>
            <a:r>
              <a:rPr sz="2700" b="1">
                <a:solidFill>
                  <a:srgbClr val="000000"/>
                </a:solidFill>
                <a:latin typeface="Times New Roman"/>
              </a:rPr>
              <a:t>Useful sentence starters:</a:t>
            </a:r>
          </a:p>
          <a:p>
            <a:pPr>
              <a:lnSpc>
                <a:spcPct val="105000"/>
              </a:lnSpc>
              <a:spcAft>
                <a:spcPts val="500"/>
              </a:spcAft>
              <a:defRPr sz="2300">
                <a:solidFill>
                  <a:srgbClr val="000000"/>
                </a:solidFill>
                <a:latin typeface="Times New Roman"/>
              </a:defRPr>
            </a:pPr>
            <a:r>
              <a:rPr sz="2300" b="0">
                <a:solidFill>
                  <a:srgbClr val="000000"/>
                </a:solidFill>
                <a:latin typeface="Times New Roman"/>
              </a:rPr>
              <a:t>• I am writing to complain about...</a:t>
            </a:r>
          </a:p>
          <a:p>
            <a:pPr>
              <a:lnSpc>
                <a:spcPct val="105000"/>
              </a:lnSpc>
              <a:spcAft>
                <a:spcPts val="500"/>
              </a:spcAft>
              <a:defRPr sz="2300">
                <a:solidFill>
                  <a:srgbClr val="000000"/>
                </a:solidFill>
                <a:latin typeface="Times New Roman"/>
              </a:defRPr>
            </a:pPr>
            <a:r>
              <a:rPr sz="2300" b="0">
                <a:solidFill>
                  <a:srgbClr val="000000"/>
                </a:solidFill>
                <a:latin typeface="Times New Roman"/>
              </a:rPr>
              <a:t>• I am disappointed because...</a:t>
            </a:r>
          </a:p>
          <a:p>
            <a:pPr>
              <a:lnSpc>
                <a:spcPct val="105000"/>
              </a:lnSpc>
              <a:spcAft>
                <a:spcPts val="500"/>
              </a:spcAft>
              <a:defRPr sz="2300">
                <a:solidFill>
                  <a:srgbClr val="000000"/>
                </a:solidFill>
                <a:latin typeface="Times New Roman"/>
              </a:defRPr>
            </a:pPr>
            <a:r>
              <a:rPr sz="2300" b="0">
                <a:solidFill>
                  <a:srgbClr val="000000"/>
                </a:solidFill>
                <a:latin typeface="Times New Roman"/>
              </a:rPr>
              <a:t>• First of all,... / In addition,...</a:t>
            </a:r>
          </a:p>
          <a:p>
            <a:pPr>
              <a:lnSpc>
                <a:spcPct val="105000"/>
              </a:lnSpc>
              <a:spcAft>
                <a:spcPts val="500"/>
              </a:spcAft>
              <a:defRPr sz="2300">
                <a:solidFill>
                  <a:srgbClr val="000000"/>
                </a:solidFill>
                <a:latin typeface="Times New Roman"/>
              </a:defRPr>
            </a:pPr>
            <a:r>
              <a:rPr sz="2300" b="0">
                <a:solidFill>
                  <a:srgbClr val="000000"/>
                </a:solidFill>
                <a:latin typeface="Times New Roman"/>
              </a:rPr>
              <a:t>• Another problem was...</a:t>
            </a:r>
          </a:p>
          <a:p>
            <a:pPr>
              <a:lnSpc>
                <a:spcPct val="105000"/>
              </a:lnSpc>
              <a:spcAft>
                <a:spcPts val="500"/>
              </a:spcAft>
              <a:defRPr sz="2300">
                <a:solidFill>
                  <a:srgbClr val="000000"/>
                </a:solidFill>
                <a:latin typeface="Times New Roman"/>
              </a:defRPr>
            </a:pPr>
            <a:r>
              <a:rPr sz="2300" b="0">
                <a:solidFill>
                  <a:srgbClr val="000000"/>
                </a:solidFill>
                <a:latin typeface="Times New Roman"/>
              </a:rPr>
              <a:t>• I would like...</a:t>
            </a:r>
          </a:p>
          <a:p>
            <a:pPr>
              <a:lnSpc>
                <a:spcPct val="105000"/>
              </a:lnSpc>
              <a:spcAft>
                <a:spcPts val="500"/>
              </a:spcAft>
              <a:defRPr sz="2300">
                <a:solidFill>
                  <a:srgbClr val="000000"/>
                </a:solidFill>
                <a:latin typeface="Times New Roman"/>
              </a:defRPr>
            </a:pPr>
            <a:r>
              <a:rPr sz="2300" b="0">
                <a:solidFill>
                  <a:srgbClr val="000000"/>
                </a:solidFill>
                <a:latin typeface="Times New Roman"/>
              </a:rPr>
              <a:t>• I look forward to hearing from you.</a:t>
            </a:r>
          </a:p>
          <a:p>
            <a:pPr>
              <a:lnSpc>
                <a:spcPct val="105000"/>
              </a:lnSpc>
              <a:spcAft>
                <a:spcPts val="500"/>
              </a:spcAft>
              <a:defRPr sz="2400">
                <a:solidFill>
                  <a:srgbClr val="000000"/>
                </a:solidFill>
                <a:latin typeface="Times New Roman"/>
              </a:defRPr>
            </a:pPr>
            <a:r>
              <a:rPr sz="2400" b="1">
                <a:solidFill>
                  <a:srgbClr val="000000"/>
                </a:solidFill>
                <a:latin typeface="Times New Roman"/>
              </a:rPr>
              <a:t>Use formal language. Avoid slang, emojis and chatty phrases.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200" b="1">
                <a:solidFill>
                  <a:srgbClr val="C00000"/>
                </a:solidFill>
                <a:latin typeface="Times New Roman"/>
              </a:rPr>
              <a:t>Model Formal Email</a:t>
            </a:r>
          </a:p>
        </p:txBody>
      </p:sp>
      <p:sp>
        <p:nvSpPr>
          <p:cNvPr id="3" name="TextBox 2"/>
          <p:cNvSpPr txBox="1"/>
          <p:nvPr/>
        </p:nvSpPr>
        <p:spPr>
          <a:xfrm>
            <a:off x="841248" y="1052052"/>
            <a:ext cx="10058400" cy="5595636"/>
          </a:xfrm>
          <a:prstGeom prst="rect">
            <a:avLst/>
          </a:prstGeom>
          <a:noFill/>
        </p:spPr>
        <p:txBody>
          <a:bodyPr wrap="square">
            <a:normAutofit/>
          </a:bodyPr>
          <a:lstStyle/>
          <a:p>
            <a:pPr>
              <a:lnSpc>
                <a:spcPct val="105000"/>
              </a:lnSpc>
              <a:spcAft>
                <a:spcPts val="500"/>
              </a:spcAft>
              <a:defRPr sz="1600">
                <a:solidFill>
                  <a:srgbClr val="000000"/>
                </a:solidFill>
                <a:latin typeface="Times New Roman"/>
              </a:defRPr>
            </a:pPr>
            <a:r>
              <a:rPr lang="en-GB" sz="1600" b="1" dirty="0">
                <a:solidFill>
                  <a:srgbClr val="000000"/>
                </a:solidFill>
                <a:latin typeface="Times New Roman"/>
              </a:rPr>
              <a:t>TO</a:t>
            </a:r>
            <a:r>
              <a:rPr sz="1600" b="1" dirty="0">
                <a:solidFill>
                  <a:srgbClr val="000000"/>
                </a:solidFill>
                <a:latin typeface="Times New Roman"/>
              </a:rPr>
              <a:t>: alanbuckley@customerservices.biz</a:t>
            </a:r>
          </a:p>
          <a:p>
            <a:pPr>
              <a:lnSpc>
                <a:spcPct val="105000"/>
              </a:lnSpc>
              <a:spcAft>
                <a:spcPts val="500"/>
              </a:spcAft>
              <a:defRPr sz="1600">
                <a:solidFill>
                  <a:srgbClr val="000000"/>
                </a:solidFill>
                <a:latin typeface="Times New Roman"/>
              </a:defRPr>
            </a:pPr>
            <a:r>
              <a:rPr sz="1600" b="1" dirty="0">
                <a:solidFill>
                  <a:srgbClr val="000000"/>
                </a:solidFill>
                <a:latin typeface="Times New Roman"/>
              </a:rPr>
              <a:t>Title of email: Complaint About Sports Event</a:t>
            </a:r>
          </a:p>
          <a:p>
            <a:pPr>
              <a:lnSpc>
                <a:spcPct val="105000"/>
              </a:lnSpc>
              <a:spcAft>
                <a:spcPts val="500"/>
              </a:spcAft>
            </a:pPr>
            <a:r>
              <a:rPr sz="1400" dirty="0">
                <a:solidFill>
                  <a:srgbClr val="000000"/>
                </a:solidFill>
                <a:latin typeface="Times New Roman"/>
              </a:rPr>
              <a:t>Dear </a:t>
            </a:r>
            <a:r>
              <a:rPr sz="1400" dirty="0" err="1">
                <a:solidFill>
                  <a:srgbClr val="000000"/>
                </a:solidFill>
                <a:latin typeface="Times New Roman"/>
              </a:rPr>
              <a:t>Mr</a:t>
            </a:r>
            <a:r>
              <a:rPr sz="1400" dirty="0">
                <a:solidFill>
                  <a:srgbClr val="000000"/>
                </a:solidFill>
                <a:latin typeface="Times New Roman"/>
              </a:rPr>
              <a:t> Buckley,</a:t>
            </a:r>
            <a:br>
              <a:rPr dirty="0"/>
            </a:br>
            <a:br>
              <a:rPr dirty="0"/>
            </a:br>
            <a:r>
              <a:rPr sz="1400" dirty="0">
                <a:solidFill>
                  <a:srgbClr val="000000"/>
                </a:solidFill>
                <a:latin typeface="Times New Roman"/>
              </a:rPr>
              <a:t>I am writing to complain about a sports event I attended with a friend on Saturday 10 August. We were looking forward to the event, but sadly it was very disappointing.</a:t>
            </a:r>
            <a:br>
              <a:rPr dirty="0"/>
            </a:br>
            <a:br>
              <a:rPr dirty="0"/>
            </a:br>
            <a:r>
              <a:rPr sz="1400" dirty="0">
                <a:solidFill>
                  <a:srgbClr val="000000"/>
                </a:solidFill>
                <a:latin typeface="Times New Roman"/>
              </a:rPr>
              <a:t>First of all, the tickets were extremely expensive, but the experience did not match the price. The food and drinks inside the stadium were also overpriced and poor quality. My burger was cold, and my drink was almost flat. In addition, some members of staff were rude when we asked for help. They did not listen carefully and gave short, unhelpful answers.</a:t>
            </a:r>
            <a:br>
              <a:rPr dirty="0"/>
            </a:br>
            <a:br>
              <a:rPr dirty="0"/>
            </a:br>
            <a:r>
              <a:rPr sz="1400" dirty="0">
                <a:solidFill>
                  <a:srgbClr val="000000"/>
                </a:solidFill>
                <a:latin typeface="Times New Roman"/>
              </a:rPr>
              <a:t>Another problem was our view. We could not see the main part of the event clearly because a large post was blocking the stage. This meant we could not enjoy the performance properly.</a:t>
            </a:r>
            <a:br>
              <a:rPr dirty="0"/>
            </a:br>
            <a:br>
              <a:rPr dirty="0"/>
            </a:br>
            <a:r>
              <a:rPr sz="1400" dirty="0">
                <a:solidFill>
                  <a:srgbClr val="000000"/>
                </a:solidFill>
                <a:latin typeface="Times New Roman"/>
              </a:rPr>
              <a:t>I would like a written apology and a partial refund for the tickets. I also think staff should receive customer service training.</a:t>
            </a:r>
            <a:br>
              <a:rPr dirty="0"/>
            </a:br>
            <a:br>
              <a:rPr dirty="0"/>
            </a:br>
            <a:r>
              <a:rPr sz="1400" dirty="0">
                <a:solidFill>
                  <a:srgbClr val="000000"/>
                </a:solidFill>
                <a:latin typeface="Times New Roman"/>
              </a:rPr>
              <a:t>I look forward to hearing from you.</a:t>
            </a:r>
            <a:br>
              <a:rPr dirty="0"/>
            </a:br>
            <a:br>
              <a:rPr dirty="0"/>
            </a:br>
            <a:r>
              <a:rPr sz="1400" dirty="0">
                <a:solidFill>
                  <a:srgbClr val="000000"/>
                </a:solidFill>
                <a:latin typeface="Times New Roman"/>
              </a:rPr>
              <a:t>Yours sincerely,</a:t>
            </a:r>
            <a:br>
              <a:rPr dirty="0"/>
            </a:br>
            <a:r>
              <a:rPr sz="1400" dirty="0">
                <a:solidFill>
                  <a:srgbClr val="000000"/>
                </a:solidFill>
                <a:latin typeface="Times New Roman"/>
              </a:rPr>
              <a:t>Aisha Khan</a:t>
            </a:r>
          </a:p>
          <a:p>
            <a:pPr>
              <a:lnSpc>
                <a:spcPct val="105000"/>
              </a:lnSpc>
              <a:spcAft>
                <a:spcPts val="500"/>
              </a:spcAft>
              <a:defRPr sz="1400">
                <a:solidFill>
                  <a:srgbClr val="000000"/>
                </a:solidFill>
                <a:latin typeface="Times New Roman"/>
              </a:defRPr>
            </a:pPr>
            <a:r>
              <a:rPr sz="1400" b="1" dirty="0">
                <a:solidFill>
                  <a:srgbClr val="000000"/>
                </a:solidFill>
                <a:latin typeface="Times New Roman"/>
              </a:rPr>
              <a:t>Word count: 162 words, excluding email address and title.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Check Your SPaG and Layout</a:t>
            </a:r>
          </a:p>
        </p:txBody>
      </p:sp>
      <p:sp>
        <p:nvSpPr>
          <p:cNvPr id="3" name="TextBox 2"/>
          <p:cNvSpPr txBox="1"/>
          <p:nvPr/>
        </p:nvSpPr>
        <p:spPr>
          <a:xfrm>
            <a:off x="841248" y="1280160"/>
            <a:ext cx="10058400" cy="4892040"/>
          </a:xfrm>
          <a:prstGeom prst="rect">
            <a:avLst/>
          </a:prstGeom>
          <a:noFill/>
        </p:spPr>
        <p:txBody>
          <a:bodyPr wrap="square">
            <a:normAutofit/>
          </a:bodyPr>
          <a:lstStyle/>
          <a:p>
            <a:pPr>
              <a:lnSpc>
                <a:spcPct val="105000"/>
              </a:lnSpc>
              <a:spcAft>
                <a:spcPts val="500"/>
              </a:spcAft>
              <a:defRPr sz="2700">
                <a:solidFill>
                  <a:srgbClr val="000000"/>
                </a:solidFill>
                <a:latin typeface="Times New Roman"/>
              </a:defRPr>
            </a:pPr>
            <a:r>
              <a:rPr sz="2700" b="1">
                <a:solidFill>
                  <a:srgbClr val="000000"/>
                </a:solidFill>
                <a:latin typeface="Times New Roman"/>
              </a:rPr>
              <a:t>Before you finish, check:</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used the correct email address?</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included a clear title/subject?</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used a formal greeting and closing?</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explained why I am writing?</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included all the important details?</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said what I want to happen next?</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checked spelling, punctuation and grammar?</a:t>
            </a:r>
          </a:p>
          <a:p>
            <a:pPr>
              <a:lnSpc>
                <a:spcPct val="105000"/>
              </a:lnSpc>
              <a:spcAft>
                <a:spcPts val="500"/>
              </a:spcAft>
              <a:defRPr sz="2300">
                <a:solidFill>
                  <a:srgbClr val="000000"/>
                </a:solidFill>
                <a:latin typeface="Times New Roman"/>
              </a:defRPr>
            </a:pPr>
            <a:r>
              <a:rPr sz="2300" b="0">
                <a:solidFill>
                  <a:srgbClr val="000000"/>
                </a:solidFill>
                <a:latin typeface="Times New Roman"/>
              </a:rPr>
              <a:t>• Have I written about 150 to 200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Class Practice – Formal Email</a:t>
            </a:r>
          </a:p>
        </p:txBody>
      </p:sp>
      <p:sp>
        <p:nvSpPr>
          <p:cNvPr id="3" name="TextBox 2"/>
          <p:cNvSpPr txBox="1"/>
          <p:nvPr/>
        </p:nvSpPr>
        <p:spPr>
          <a:xfrm>
            <a:off x="841248" y="1234440"/>
            <a:ext cx="10058400" cy="4892040"/>
          </a:xfrm>
          <a:prstGeom prst="rect">
            <a:avLst/>
          </a:prstGeom>
          <a:noFill/>
        </p:spPr>
        <p:txBody>
          <a:bodyPr wrap="square">
            <a:normAutofit/>
          </a:bodyPr>
          <a:lstStyle/>
          <a:p>
            <a:pPr>
              <a:lnSpc>
                <a:spcPct val="105000"/>
              </a:lnSpc>
              <a:spcAft>
                <a:spcPts val="500"/>
              </a:spcAft>
              <a:defRPr sz="2500">
                <a:solidFill>
                  <a:srgbClr val="000000"/>
                </a:solidFill>
                <a:latin typeface="Times New Roman"/>
              </a:defRPr>
            </a:pPr>
            <a:r>
              <a:rPr sz="2500" b="1">
                <a:solidFill>
                  <a:srgbClr val="000000"/>
                </a:solidFill>
                <a:latin typeface="Times New Roman"/>
              </a:rPr>
              <a:t>You recently joined a gym, but you are unhappy with the service.</a:t>
            </a:r>
          </a:p>
          <a:p>
            <a:pPr>
              <a:lnSpc>
                <a:spcPct val="105000"/>
              </a:lnSpc>
              <a:spcAft>
                <a:spcPts val="500"/>
              </a:spcAft>
              <a:defRPr sz="2700">
                <a:solidFill>
                  <a:srgbClr val="000000"/>
                </a:solidFill>
                <a:latin typeface="Times New Roman"/>
              </a:defRPr>
            </a:pPr>
            <a:r>
              <a:rPr sz="2700" b="1">
                <a:solidFill>
                  <a:srgbClr val="000000"/>
                </a:solidFill>
                <a:latin typeface="Times New Roman"/>
              </a:rPr>
              <a:t>Write an email to the gym manager to complain.</a:t>
            </a:r>
          </a:p>
          <a:p>
            <a:pPr>
              <a:lnSpc>
                <a:spcPct val="105000"/>
              </a:lnSpc>
              <a:spcAft>
                <a:spcPts val="500"/>
              </a:spcAft>
              <a:defRPr sz="2600">
                <a:solidFill>
                  <a:srgbClr val="000000"/>
                </a:solidFill>
                <a:latin typeface="Times New Roman"/>
              </a:defRPr>
            </a:pPr>
            <a:r>
              <a:rPr sz="2600" b="1">
                <a:solidFill>
                  <a:srgbClr val="000000"/>
                </a:solidFill>
                <a:latin typeface="Times New Roman"/>
              </a:rPr>
              <a:t>In your email, you should:</a:t>
            </a:r>
          </a:p>
          <a:p>
            <a:pPr>
              <a:lnSpc>
                <a:spcPct val="105000"/>
              </a:lnSpc>
              <a:spcAft>
                <a:spcPts val="500"/>
              </a:spcAft>
              <a:defRPr sz="2200">
                <a:solidFill>
                  <a:srgbClr val="000000"/>
                </a:solidFill>
                <a:latin typeface="Times New Roman"/>
              </a:defRPr>
            </a:pPr>
            <a:r>
              <a:rPr sz="2200" b="0">
                <a:solidFill>
                  <a:srgbClr val="000000"/>
                </a:solidFill>
                <a:latin typeface="Times New Roman"/>
              </a:rPr>
              <a:t>• explain when you joined the gym</a:t>
            </a:r>
          </a:p>
          <a:p>
            <a:pPr>
              <a:lnSpc>
                <a:spcPct val="105000"/>
              </a:lnSpc>
              <a:spcAft>
                <a:spcPts val="500"/>
              </a:spcAft>
              <a:defRPr sz="2200">
                <a:solidFill>
                  <a:srgbClr val="000000"/>
                </a:solidFill>
                <a:latin typeface="Times New Roman"/>
              </a:defRPr>
            </a:pPr>
            <a:r>
              <a:rPr sz="2200" b="0">
                <a:solidFill>
                  <a:srgbClr val="000000"/>
                </a:solidFill>
                <a:latin typeface="Times New Roman"/>
              </a:rPr>
              <a:t>• describe two problems, such as broken equipment or cancelled classes</a:t>
            </a:r>
          </a:p>
          <a:p>
            <a:pPr>
              <a:lnSpc>
                <a:spcPct val="105000"/>
              </a:lnSpc>
              <a:spcAft>
                <a:spcPts val="500"/>
              </a:spcAft>
              <a:defRPr sz="2200">
                <a:solidFill>
                  <a:srgbClr val="000000"/>
                </a:solidFill>
                <a:latin typeface="Times New Roman"/>
              </a:defRPr>
            </a:pPr>
            <a:r>
              <a:rPr sz="2200" b="0">
                <a:solidFill>
                  <a:srgbClr val="000000"/>
                </a:solidFill>
                <a:latin typeface="Times New Roman"/>
              </a:rPr>
              <a:t>• explain how the problems affected you</a:t>
            </a:r>
          </a:p>
          <a:p>
            <a:pPr>
              <a:lnSpc>
                <a:spcPct val="105000"/>
              </a:lnSpc>
              <a:spcAft>
                <a:spcPts val="500"/>
              </a:spcAft>
              <a:defRPr sz="2200">
                <a:solidFill>
                  <a:srgbClr val="000000"/>
                </a:solidFill>
                <a:latin typeface="Times New Roman"/>
              </a:defRPr>
            </a:pPr>
            <a:r>
              <a:rPr sz="2200" b="0">
                <a:solidFill>
                  <a:srgbClr val="000000"/>
                </a:solidFill>
                <a:latin typeface="Times New Roman"/>
              </a:rPr>
              <a:t>• say what you would like the manager to do next</a:t>
            </a:r>
          </a:p>
          <a:p>
            <a:pPr>
              <a:lnSpc>
                <a:spcPct val="105000"/>
              </a:lnSpc>
              <a:spcAft>
                <a:spcPts val="500"/>
              </a:spcAft>
              <a:defRPr sz="2700">
                <a:solidFill>
                  <a:srgbClr val="000000"/>
                </a:solidFill>
                <a:latin typeface="Times New Roman"/>
              </a:defRPr>
            </a:pPr>
            <a:r>
              <a:rPr sz="2700" b="1">
                <a:solidFill>
                  <a:srgbClr val="000000"/>
                </a:solidFill>
                <a:latin typeface="Times New Roman"/>
              </a:rPr>
              <a:t>Aim to write 150 to 200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Homework – Formal Email</a:t>
            </a:r>
          </a:p>
        </p:txBody>
      </p:sp>
      <p:sp>
        <p:nvSpPr>
          <p:cNvPr id="3" name="TextBox 2"/>
          <p:cNvSpPr txBox="1"/>
          <p:nvPr/>
        </p:nvSpPr>
        <p:spPr>
          <a:xfrm>
            <a:off x="841248" y="1234440"/>
            <a:ext cx="10058400" cy="4892040"/>
          </a:xfrm>
          <a:prstGeom prst="rect">
            <a:avLst/>
          </a:prstGeom>
          <a:noFill/>
        </p:spPr>
        <p:txBody>
          <a:bodyPr wrap="square">
            <a:normAutofit/>
          </a:bodyPr>
          <a:lstStyle/>
          <a:p>
            <a:pPr>
              <a:lnSpc>
                <a:spcPct val="105000"/>
              </a:lnSpc>
              <a:spcAft>
                <a:spcPts val="500"/>
              </a:spcAft>
              <a:defRPr sz="2500">
                <a:solidFill>
                  <a:srgbClr val="000000"/>
                </a:solidFill>
                <a:latin typeface="Times New Roman"/>
              </a:defRPr>
            </a:pPr>
            <a:r>
              <a:rPr sz="2500" b="1">
                <a:solidFill>
                  <a:srgbClr val="000000"/>
                </a:solidFill>
                <a:latin typeface="Times New Roman"/>
              </a:rPr>
              <a:t>You ordered a new phone online, but it arrived late and the charger was missing.</a:t>
            </a:r>
          </a:p>
          <a:p>
            <a:pPr>
              <a:lnSpc>
                <a:spcPct val="105000"/>
              </a:lnSpc>
              <a:spcAft>
                <a:spcPts val="500"/>
              </a:spcAft>
              <a:defRPr sz="2700">
                <a:solidFill>
                  <a:srgbClr val="000000"/>
                </a:solidFill>
                <a:latin typeface="Times New Roman"/>
              </a:defRPr>
            </a:pPr>
            <a:r>
              <a:rPr sz="2700" b="1">
                <a:solidFill>
                  <a:srgbClr val="000000"/>
                </a:solidFill>
                <a:latin typeface="Times New Roman"/>
              </a:rPr>
              <a:t>Write an email to the customer services team.</a:t>
            </a:r>
          </a:p>
          <a:p>
            <a:pPr>
              <a:lnSpc>
                <a:spcPct val="105000"/>
              </a:lnSpc>
              <a:spcAft>
                <a:spcPts val="500"/>
              </a:spcAft>
              <a:defRPr sz="2600">
                <a:solidFill>
                  <a:srgbClr val="000000"/>
                </a:solidFill>
                <a:latin typeface="Times New Roman"/>
              </a:defRPr>
            </a:pPr>
            <a:r>
              <a:rPr sz="2600" b="1">
                <a:solidFill>
                  <a:srgbClr val="000000"/>
                </a:solidFill>
                <a:latin typeface="Times New Roman"/>
              </a:rPr>
              <a:t>In your email, you should:</a:t>
            </a:r>
          </a:p>
          <a:p>
            <a:pPr>
              <a:lnSpc>
                <a:spcPct val="105000"/>
              </a:lnSpc>
              <a:spcAft>
                <a:spcPts val="500"/>
              </a:spcAft>
              <a:defRPr sz="2200">
                <a:solidFill>
                  <a:srgbClr val="000000"/>
                </a:solidFill>
                <a:latin typeface="Times New Roman"/>
              </a:defRPr>
            </a:pPr>
            <a:r>
              <a:rPr sz="2200" b="0">
                <a:solidFill>
                  <a:srgbClr val="000000"/>
                </a:solidFill>
                <a:latin typeface="Times New Roman"/>
              </a:rPr>
              <a:t>• explain what you ordered and when it arrived</a:t>
            </a:r>
          </a:p>
          <a:p>
            <a:pPr>
              <a:lnSpc>
                <a:spcPct val="105000"/>
              </a:lnSpc>
              <a:spcAft>
                <a:spcPts val="500"/>
              </a:spcAft>
              <a:defRPr sz="2200">
                <a:solidFill>
                  <a:srgbClr val="000000"/>
                </a:solidFill>
                <a:latin typeface="Times New Roman"/>
              </a:defRPr>
            </a:pPr>
            <a:r>
              <a:rPr sz="2200" b="0">
                <a:solidFill>
                  <a:srgbClr val="000000"/>
                </a:solidFill>
                <a:latin typeface="Times New Roman"/>
              </a:rPr>
              <a:t>• describe the problems with the order</a:t>
            </a:r>
          </a:p>
          <a:p>
            <a:pPr>
              <a:lnSpc>
                <a:spcPct val="105000"/>
              </a:lnSpc>
              <a:spcAft>
                <a:spcPts val="500"/>
              </a:spcAft>
              <a:defRPr sz="2200">
                <a:solidFill>
                  <a:srgbClr val="000000"/>
                </a:solidFill>
                <a:latin typeface="Times New Roman"/>
              </a:defRPr>
            </a:pPr>
            <a:r>
              <a:rPr sz="2200" b="0">
                <a:solidFill>
                  <a:srgbClr val="000000"/>
                </a:solidFill>
                <a:latin typeface="Times New Roman"/>
              </a:rPr>
              <a:t>• explain how this affected you</a:t>
            </a:r>
          </a:p>
          <a:p>
            <a:pPr>
              <a:lnSpc>
                <a:spcPct val="105000"/>
              </a:lnSpc>
              <a:spcAft>
                <a:spcPts val="500"/>
              </a:spcAft>
              <a:defRPr sz="2200">
                <a:solidFill>
                  <a:srgbClr val="000000"/>
                </a:solidFill>
                <a:latin typeface="Times New Roman"/>
              </a:defRPr>
            </a:pPr>
            <a:r>
              <a:rPr sz="2200" b="0">
                <a:solidFill>
                  <a:srgbClr val="000000"/>
                </a:solidFill>
                <a:latin typeface="Times New Roman"/>
              </a:rPr>
              <a:t>• say what you would like the company to do next</a:t>
            </a:r>
          </a:p>
          <a:p>
            <a:pPr>
              <a:lnSpc>
                <a:spcPct val="105000"/>
              </a:lnSpc>
              <a:spcAft>
                <a:spcPts val="500"/>
              </a:spcAft>
              <a:defRPr sz="2700">
                <a:solidFill>
                  <a:srgbClr val="000000"/>
                </a:solidFill>
                <a:latin typeface="Times New Roman"/>
              </a:defRPr>
            </a:pPr>
            <a:r>
              <a:rPr sz="2700" b="1">
                <a:solidFill>
                  <a:srgbClr val="000000"/>
                </a:solidFill>
                <a:latin typeface="Times New Roman"/>
              </a:rPr>
              <a:t>Aim to write 150 to 200 words.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341</TotalTime>
  <Words>897</Words>
  <Application>Microsoft Office PowerPoint</Application>
  <PresentationFormat>Widescreen</PresentationFormat>
  <Paragraphs>88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Times New Roman</vt:lpstr>
      <vt:lpstr>Office Theme</vt:lpstr>
      <vt:lpstr>Functional Skills English Level 1 Formal Email Writing</vt:lpstr>
      <vt:lpstr>Session Aims</vt:lpstr>
      <vt:lpstr>Pearson Formal Email Task</vt:lpstr>
      <vt:lpstr>What Is a Formal Email?</vt:lpstr>
      <vt:lpstr>Purpose and Audience</vt:lpstr>
      <vt:lpstr>Very Important!</vt:lpstr>
      <vt:lpstr>Standard Email Layout (Template) </vt:lpstr>
      <vt:lpstr>Useful Formal Email Language</vt:lpstr>
      <vt:lpstr>Model Formal Email</vt:lpstr>
      <vt:lpstr>Check Your SPaG and Layout</vt:lpstr>
      <vt:lpstr>Class Practice – Formal Email</vt:lpstr>
      <vt:lpstr>Homework – Formal Email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13</cp:revision>
  <dcterms:created xsi:type="dcterms:W3CDTF">2025-06-03T17:54:40Z</dcterms:created>
  <dcterms:modified xsi:type="dcterms:W3CDTF">2026-08-25T23:38:31Z</dcterms:modified>
</cp:coreProperties>
</file>