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9" d="100"/>
          <a:sy n="109" d="100"/>
        </p:scale>
        <p:origin x="70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5239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7160" y="137160"/>
            <a:ext cx="8869680" cy="4892040"/>
          </a:xfrm>
          <a:prstGeom prst="rect">
            <a:avLst/>
          </a:prstGeom>
          <a:ln w="38100">
            <a:solidFill>
              <a:srgbClr val="E8B92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37160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C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Functional Skills English Level 1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965960"/>
            <a:ext cx="8229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Formal Letter Writing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457200" y="27432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A1A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How to write a clear, formal and well-organised job application letter</a:t>
            </a:r>
            <a:endParaRPr lang="en-US" sz="1600" dirty="0"/>
          </a:p>
        </p:txBody>
      </p:sp>
      <p:pic>
        <p:nvPicPr>
          <p:cNvPr id="6" name="Image 0" descr="/home/workdir/artifacts/esolish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1763" y="4052618"/>
            <a:ext cx="777240" cy="68153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7160" y="137160"/>
            <a:ext cx="8869680" cy="4892040"/>
          </a:xfrm>
          <a:prstGeom prst="rect">
            <a:avLst/>
          </a:prstGeom>
          <a:ln w="38100">
            <a:solidFill>
              <a:srgbClr val="E8B92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256032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C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Session Aims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96012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By the end of this lesson, you will be able to: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1371600"/>
            <a:ext cx="804672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understand the purpose of a formal letter</a:t>
            </a:r>
            <a:endParaRPr lang="en-US" sz="16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identify the main features and layout of a formal letter</a:t>
            </a:r>
            <a:endParaRPr lang="en-US" sz="16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understand the Pearson formal letter template</a:t>
            </a:r>
            <a:endParaRPr lang="en-US" sz="16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use formal and polite language</a:t>
            </a:r>
            <a:endParaRPr lang="en-US" sz="16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organise information into clear paragraphs</a:t>
            </a:r>
            <a:endParaRPr lang="en-US" sz="16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write a clear job application letter</a:t>
            </a:r>
            <a:endParaRPr lang="en-US" sz="16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write your own Level 1 formal letter</a:t>
            </a:r>
            <a:endParaRPr lang="en-US" sz="1600" dirty="0"/>
          </a:p>
        </p:txBody>
      </p:sp>
      <p:pic>
        <p:nvPicPr>
          <p:cNvPr id="6" name="Image 0" descr="/home/workdir/artifacts/esolish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5618" y="4183380"/>
            <a:ext cx="777240" cy="6815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7160" y="137160"/>
            <a:ext cx="8869680" cy="4892040"/>
          </a:xfrm>
          <a:prstGeom prst="rect">
            <a:avLst/>
          </a:prstGeom>
          <a:ln w="38100">
            <a:solidFill>
              <a:srgbClr val="E8B92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256032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C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Starter Activity: Think and Discuss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96012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Imagine you want to apply for a job in a new shopping centre.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57200" y="1325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Discuss with a partner: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457200" y="169164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What information would you include in a formal application letter?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57200" y="21488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Think about: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40080" y="2468880"/>
            <a:ext cx="77724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Your address and their address</a:t>
            </a:r>
            <a:endParaRPr lang="en-US" sz="16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 date and greeting</a:t>
            </a:r>
            <a:endParaRPr lang="en-US" sz="16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Which job you want and why</a:t>
            </a:r>
            <a:endParaRPr lang="en-US" sz="16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Your skills and personal qualities</a:t>
            </a:r>
            <a:endParaRPr lang="en-US" sz="16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How you will end the letter politely</a:t>
            </a:r>
            <a:endParaRPr lang="en-US" sz="1600" dirty="0"/>
          </a:p>
        </p:txBody>
      </p:sp>
      <p:pic>
        <p:nvPicPr>
          <p:cNvPr id="9" name="Image 0" descr="/home/workdir/artifacts/esolish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5194" y="4205933"/>
            <a:ext cx="777240" cy="6815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7160" y="137160"/>
            <a:ext cx="8869680" cy="4892040"/>
          </a:xfrm>
          <a:prstGeom prst="rect">
            <a:avLst/>
          </a:prstGeom>
          <a:ln w="38100">
            <a:solidFill>
              <a:srgbClr val="E8B92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256032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C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What Is a Formal Letter?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formal letter is a professional written communication used for official purposes.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457200" y="155448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It is used for situations such as: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40080" y="1965960"/>
            <a:ext cx="77724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applying for a job</a:t>
            </a:r>
            <a:endParaRPr lang="en-US" sz="17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making a complaint</a:t>
            </a:r>
            <a:endParaRPr lang="en-US" sz="17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requesting information</a:t>
            </a:r>
            <a:endParaRPr lang="en-US" sz="17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writing to a company or organisation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457200" y="379476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 language must be formal, polite and clear.</a:t>
            </a:r>
            <a:endParaRPr lang="en-US" sz="1600" dirty="0"/>
          </a:p>
        </p:txBody>
      </p:sp>
      <p:pic>
        <p:nvPicPr>
          <p:cNvPr id="8" name="Image 0" descr="/home/workdir/artifacts/esolish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5194" y="4205933"/>
            <a:ext cx="777240" cy="6815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7160" y="137160"/>
            <a:ext cx="8869680" cy="4892040"/>
          </a:xfrm>
          <a:prstGeom prst="rect">
            <a:avLst/>
          </a:prstGeom>
          <a:ln w="38100">
            <a:solidFill>
              <a:srgbClr val="E8B92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256032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C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What Is the Purpose?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formal job application letter is written to: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40080" y="1508760"/>
            <a:ext cx="777240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tell the employer which job you want</a:t>
            </a:r>
            <a:endParaRPr lang="en-US" sz="17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explain why you are interested in the job</a:t>
            </a:r>
            <a:endParaRPr lang="en-US" sz="17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show your skills and personal qualities</a:t>
            </a:r>
            <a:endParaRPr lang="en-US" sz="17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persuade the employer that you are suitable</a:t>
            </a:r>
            <a:endParaRPr lang="en-US" sz="17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make a good professional first impression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457200" y="379476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Main purpose: To apply for a job in a clear and formal way.</a:t>
            </a:r>
            <a:endParaRPr lang="en-US" sz="1600" dirty="0"/>
          </a:p>
        </p:txBody>
      </p:sp>
      <p:pic>
        <p:nvPicPr>
          <p:cNvPr id="7" name="Image 0" descr="/home/workdir/artifacts/esolish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3860" y="4160520"/>
            <a:ext cx="777240" cy="6815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7160" y="137160"/>
            <a:ext cx="8869680" cy="4892040"/>
          </a:xfrm>
          <a:prstGeom prst="rect">
            <a:avLst/>
          </a:prstGeom>
          <a:ln w="38100">
            <a:solidFill>
              <a:srgbClr val="E8B92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256032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C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Who Is the Audience?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Who May Read a Formal Job Application Letter?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40080" y="1417320"/>
            <a:ext cx="77724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manager or employer</a:t>
            </a:r>
            <a:endParaRPr lang="en-US" sz="17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human resources (HR) officer</a:t>
            </a:r>
            <a:endParaRPr lang="en-US" sz="17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recruitment team</a:t>
            </a:r>
            <a:endParaRPr lang="en-US" sz="17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Ashley Sanchez (in this task)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457200" y="310896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Because the audience is professional, the language should be: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57200" y="356616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C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formal  +  polite  +  clear  +  positive</a:t>
            </a:r>
            <a:endParaRPr lang="en-US" sz="2000" dirty="0"/>
          </a:p>
        </p:txBody>
      </p:sp>
      <p:pic>
        <p:nvPicPr>
          <p:cNvPr id="8" name="Image 0" descr="/home/workdir/artifacts/esolish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3860" y="4114800"/>
            <a:ext cx="777240" cy="6815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7160" y="137160"/>
            <a:ext cx="8869680" cy="4892040"/>
          </a:xfrm>
          <a:prstGeom prst="rect">
            <a:avLst/>
          </a:prstGeom>
          <a:ln w="38100">
            <a:solidFill>
              <a:srgbClr val="E8B92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256032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C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Formal or Informal?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9601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Formal Letters Use Formal Language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457200" y="1325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Avoid informal language such as: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548640" y="1645920"/>
            <a:ext cx="804672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C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❌  Hi, I want that shop job.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C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❌  I’m really good with people and stuff.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C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❌  Get back to me soon!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457200" y="28346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Use formal, polite language: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48640" y="3154680"/>
            <a:ext cx="804672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96B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✅  Dear Ms Sanchez,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96B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✅  I am writing to apply for the position of shop assistant.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96B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✅  I look forward to hearing from you.</a:t>
            </a:r>
            <a:endParaRPr lang="en-US" sz="1500" dirty="0"/>
          </a:p>
        </p:txBody>
      </p:sp>
      <p:pic>
        <p:nvPicPr>
          <p:cNvPr id="9" name="Image 0" descr="/home/workdir/artifacts/esolish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3860" y="4094072"/>
            <a:ext cx="777240" cy="6815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7160" y="137160"/>
            <a:ext cx="8869680" cy="4892040"/>
          </a:xfrm>
          <a:prstGeom prst="rect">
            <a:avLst/>
          </a:prstGeom>
          <a:ln w="38100">
            <a:solidFill>
              <a:srgbClr val="E8B92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256032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C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Layout of a Formal Letter (Block Style)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96012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formal letter usually follows this order (all left-aligned):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48640" y="1371600"/>
            <a:ext cx="8046720" cy="3017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1. Your address</a:t>
            </a:r>
            <a:endParaRPr lang="en-US" sz="15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2. Their address (the person you are writing to)</a:t>
            </a:r>
            <a:endParaRPr lang="en-US" sz="15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3. Date</a:t>
            </a:r>
            <a:endParaRPr lang="en-US" sz="15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4. Polite greeting / salutation (Dear …)</a:t>
            </a:r>
            <a:endParaRPr lang="en-US" sz="15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5. Introductory paragraph</a:t>
            </a:r>
            <a:endParaRPr lang="en-US" sz="15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6. Main paragraph(s) – skills and qualities</a:t>
            </a:r>
            <a:endParaRPr lang="en-US" sz="15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7. Concluding paragraph</a:t>
            </a:r>
            <a:endParaRPr lang="en-US" sz="15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8. Closing salutation (Yours sincerely / Yours faithfully)</a:t>
            </a:r>
            <a:endParaRPr lang="en-US" sz="15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9. Your full name</a:t>
            </a:r>
            <a:endParaRPr lang="en-US" sz="1500" dirty="0"/>
          </a:p>
        </p:txBody>
      </p:sp>
      <p:pic>
        <p:nvPicPr>
          <p:cNvPr id="6" name="Image 0" descr="/home/workdir/artifacts/esolish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3860" y="4139792"/>
            <a:ext cx="777240" cy="6815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7160" y="137160"/>
            <a:ext cx="8869680" cy="4892040"/>
          </a:xfrm>
          <a:prstGeom prst="rect">
            <a:avLst/>
          </a:prstGeom>
          <a:ln w="38100">
            <a:solidFill>
              <a:srgbClr val="E8B92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256032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C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Example Pearson Task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11480" y="868680"/>
            <a:ext cx="832104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Information</a:t>
            </a:r>
            <a:endParaRPr lang="en-US" sz="13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35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New shopping centre to open soon in Kingsbay. Looking for staff in: shop assistants, admin/IT, catering, security, building maintenance, childcare, and management trainees.</a:t>
            </a:r>
            <a:endParaRPr lang="en-US" sz="13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35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Apply by letter to Ashley Sanchez, Kingsbay Centre, Kingsbay KB2 9GB.</a:t>
            </a:r>
            <a:endParaRPr lang="en-US" sz="1350" dirty="0"/>
          </a:p>
          <a:p>
            <a:pPr marL="0" indent="0">
              <a:spcAft>
                <a:spcPts val="200"/>
              </a:spcAft>
              <a:buNone/>
            </a:pPr>
            <a:endParaRPr lang="en-US" sz="13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Writing Task</a:t>
            </a:r>
            <a:endParaRPr lang="en-US" sz="13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35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Write a letter to Ashley Sanchez applying for a job.</a:t>
            </a:r>
            <a:endParaRPr lang="en-US" sz="13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35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In your letter, you should:</a:t>
            </a:r>
            <a:endParaRPr lang="en-US" sz="13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35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say which job you are applying for and why</a:t>
            </a:r>
            <a:endParaRPr lang="en-US" sz="13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35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explain why your skills and personal qualities make you suitable for this job.</a:t>
            </a:r>
            <a:endParaRPr lang="en-US" sz="1350" dirty="0"/>
          </a:p>
          <a:p>
            <a:pPr marL="0" indent="0">
              <a:spcAft>
                <a:spcPts val="200"/>
              </a:spcAft>
              <a:buNone/>
            </a:pPr>
            <a:endParaRPr lang="en-US" sz="13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You should aim to write about 150 to 200 words.          (15 marks)</a:t>
            </a:r>
            <a:endParaRPr lang="en-US" sz="1350" dirty="0"/>
          </a:p>
        </p:txBody>
      </p:sp>
      <p:pic>
        <p:nvPicPr>
          <p:cNvPr id="5" name="Image 0" descr="/home/workdir/artifacts/esolish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8140" y="4185512"/>
            <a:ext cx="777240" cy="6815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7160" y="137160"/>
            <a:ext cx="8869680" cy="4892040"/>
          </a:xfrm>
          <a:prstGeom prst="rect">
            <a:avLst/>
          </a:prstGeom>
          <a:ln w="38100">
            <a:solidFill>
              <a:srgbClr val="E8B92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256032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C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Pearson Letter Template – Main Parts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960120"/>
            <a:ext cx="822960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Your Address – Write your full address clearly.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Their Address – Ashley Sanchez, Kingsbay Centre, Kingsbay KB2 9GB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Date – Write the full date (e.g. 26 August 2026).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Greeting – Dear Ms Sanchez,  (or Dear Sir/Madam if name unknown)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Introductory Paragraph – Say which job you are applying for and why.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Main Paragraph – Explain your skills and personal qualities.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Concluding Paragraph – Say you look forward to a reply / interview.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Closing – Yours sincerely,   then your full name</a:t>
            </a:r>
            <a:endParaRPr lang="en-US" sz="1400" dirty="0"/>
          </a:p>
        </p:txBody>
      </p:sp>
      <p:pic>
        <p:nvPicPr>
          <p:cNvPr id="5" name="Image 0" descr="/home/workdir/artifacts/esolish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9580" y="4183380"/>
            <a:ext cx="777240" cy="6815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7160" y="137160"/>
            <a:ext cx="8869680" cy="4892040"/>
          </a:xfrm>
          <a:prstGeom prst="rect">
            <a:avLst/>
          </a:prstGeom>
          <a:ln w="38100">
            <a:solidFill>
              <a:srgbClr val="E8B92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256032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C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Part 1: Addresses and Date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9601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Your Address (top left)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48640" y="1280160"/>
            <a:ext cx="3657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15 Green Lane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Kingsbay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KB1 4RT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457200" y="21945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Their Address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48640" y="2514600"/>
            <a:ext cx="3657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Ashley Sanchez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Kingsbay Centre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Kingsbay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KB2 9GB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57200" y="365760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Date: 26 August 2026</a:t>
            </a:r>
            <a:endParaRPr lang="en-US" sz="1600" dirty="0"/>
          </a:p>
        </p:txBody>
      </p:sp>
      <p:pic>
        <p:nvPicPr>
          <p:cNvPr id="9" name="Image 0" descr="/home/workdir/artifacts/esolish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8585" y="4183380"/>
            <a:ext cx="777240" cy="6815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7160" y="137160"/>
            <a:ext cx="8869680" cy="4892040"/>
          </a:xfrm>
          <a:prstGeom prst="rect">
            <a:avLst/>
          </a:prstGeom>
          <a:ln w="38100">
            <a:solidFill>
              <a:srgbClr val="E8B92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256032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C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Part 2: Greeting and Introductory Paragraph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9601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Greeting / Salutation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48640" y="128016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Dear Ms Sanchez,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548640" y="16459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(Use Dear Sir/Madam, if you do not know the name)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7200" y="21031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Introductory Paragraph – say which job and why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57200" y="2468880"/>
            <a:ext cx="82296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 am writing to apply for the position of shop assistant at the new Kingsbay shopping centre. I saw the advertisement and I am very interested in this opportunity because I enjoy working with people and helping customers.</a:t>
            </a:r>
            <a:endParaRPr lang="en-US" sz="1500" dirty="0"/>
          </a:p>
        </p:txBody>
      </p:sp>
      <p:pic>
        <p:nvPicPr>
          <p:cNvPr id="9" name="Image 0" descr="/home/workdir/artifacts/esolish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4183380"/>
            <a:ext cx="777240" cy="6815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7160" y="137160"/>
            <a:ext cx="8869680" cy="4892040"/>
          </a:xfrm>
          <a:prstGeom prst="rect">
            <a:avLst/>
          </a:prstGeom>
          <a:ln w="38100">
            <a:solidFill>
              <a:srgbClr val="E8B92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256032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C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Part 3: Skills and Personal Qualities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9601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Explain why you are suitable for the job.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57200" y="1325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Include: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640080" y="164592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relevant experience (even voluntary or school)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skills (e.g. good communication, teamwork, reliable)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personal qualities (friendly, hard-working, honest)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why these make you a good choice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457200" y="3154680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Example: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57200" y="34290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 have worked as a volunteer helper in a local café. This taught me how to serve customers politely and work as part of a team. I am reliable, friendly and always on time.</a:t>
            </a:r>
            <a:endParaRPr lang="en-US" sz="1400" dirty="0"/>
          </a:p>
        </p:txBody>
      </p:sp>
      <p:pic>
        <p:nvPicPr>
          <p:cNvPr id="9" name="Image 0" descr="/home/workdir/artifacts/esolish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9580" y="4183380"/>
            <a:ext cx="777240" cy="6815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7160" y="137160"/>
            <a:ext cx="8869680" cy="4892040"/>
          </a:xfrm>
          <a:prstGeom prst="rect">
            <a:avLst/>
          </a:prstGeom>
          <a:ln w="38100">
            <a:solidFill>
              <a:srgbClr val="E8B92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256032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C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Part 4: Concluding Paragraph and Closing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9601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Concluding paragraph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57200" y="128016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 would be grateful for the opportunity to discuss my application further. I am available for an interview at any time and I look forward to hearing from you.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457200" y="22860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Closing salutation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48640" y="265176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If you know the name:   Yours sincerely,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If you do not know the name:   Yours faithfully,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57200" y="356616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Then leave a space and write your full name.</a:t>
            </a:r>
            <a:endParaRPr lang="en-US" sz="1500" dirty="0"/>
          </a:p>
        </p:txBody>
      </p:sp>
      <p:pic>
        <p:nvPicPr>
          <p:cNvPr id="9" name="Image 0" descr="/home/workdir/artifacts/esolish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4092" y="4183380"/>
            <a:ext cx="777240" cy="68153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7160" y="137160"/>
            <a:ext cx="8869680" cy="4892040"/>
          </a:xfrm>
          <a:prstGeom prst="rect">
            <a:avLst/>
          </a:prstGeom>
          <a:ln w="38100">
            <a:solidFill>
              <a:srgbClr val="E8B92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256032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C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Useful Formal Phrases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914400"/>
            <a:ext cx="822960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Opening</a:t>
            </a:r>
            <a:endParaRPr lang="en-US" sz="15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 am writing to apply for the position of…</a:t>
            </a:r>
            <a:endParaRPr lang="en-US" sz="15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 would like to apply for the role of…</a:t>
            </a:r>
            <a:endParaRPr lang="en-US" sz="1500" dirty="0"/>
          </a:p>
          <a:p>
            <a:pPr marL="0" indent="0">
              <a:spcAft>
                <a:spcPts val="200"/>
              </a:spcAft>
              <a:buNone/>
            </a:pPr>
            <a:endParaRPr lang="en-US" sz="15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Skills / Qualities</a:t>
            </a:r>
            <a:endParaRPr lang="en-US" sz="15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 have experience of… / I am reliable and hard-working.</a:t>
            </a:r>
            <a:endParaRPr lang="en-US" sz="15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My personal qualities include…</a:t>
            </a:r>
            <a:endParaRPr lang="en-US" sz="1500" dirty="0"/>
          </a:p>
          <a:p>
            <a:pPr marL="0" indent="0">
              <a:spcAft>
                <a:spcPts val="200"/>
              </a:spcAft>
              <a:buNone/>
            </a:pPr>
            <a:endParaRPr lang="en-US" sz="15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Closing</a:t>
            </a:r>
            <a:endParaRPr lang="en-US" sz="15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 look forward to hearing from you.</a:t>
            </a:r>
            <a:endParaRPr lang="en-US" sz="15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 would be grateful for the opportunity to attend an interview.</a:t>
            </a:r>
            <a:endParaRPr lang="en-US" sz="15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Yours sincerely, / Yours faithfully,</a:t>
            </a:r>
            <a:endParaRPr lang="en-US" sz="1500" dirty="0"/>
          </a:p>
        </p:txBody>
      </p:sp>
      <p:pic>
        <p:nvPicPr>
          <p:cNvPr id="5" name="Image 0" descr="/home/workdir/artifacts/esolish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9580" y="4139792"/>
            <a:ext cx="777240" cy="6815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7160" y="137160"/>
            <a:ext cx="8869680" cy="4892040"/>
          </a:xfrm>
          <a:prstGeom prst="rect">
            <a:avLst/>
          </a:prstGeom>
          <a:ln w="38100">
            <a:solidFill>
              <a:srgbClr val="E8B92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256032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C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Model Formal Letter (Sample Answer)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11480" y="822960"/>
            <a:ext cx="8321040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15 Green Lane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Kingsbay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KB1 4RT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Ashley Sanchez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Kingsbay Centre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Kingsbay KB2 9GB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26 August 2026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Dear Ms Sanchez,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 am writing to apply for the position of shop assistant at the new Kingsbay shopping centre. I am interested in this job because I enjoy helping customers and working in a busy environment.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 have previous experience as a volunteer in a local café where I served customers, handled money and worked as part of a team. I am reliable, friendly and always punctual. I also have good communication skills and I stay calm under pressure.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 would welcome the chance to discuss my application at an interview. I look forward to hearing from you.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Yours sincerely,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Aisha Khan</a:t>
            </a:r>
            <a:endParaRPr lang="en-US" sz="1200" dirty="0"/>
          </a:p>
        </p:txBody>
      </p:sp>
      <p:pic>
        <p:nvPicPr>
          <p:cNvPr id="5" name="Image 0" descr="/home/workdir/artifacts/esolish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2440" y="4205933"/>
            <a:ext cx="777240" cy="6815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7160" y="137160"/>
            <a:ext cx="8869680" cy="4892040"/>
          </a:xfrm>
          <a:prstGeom prst="rect">
            <a:avLst/>
          </a:prstGeom>
          <a:ln w="38100">
            <a:solidFill>
              <a:srgbClr val="E8B92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256032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C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About the Sample Answer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960120"/>
            <a:ext cx="822960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spcAft>
                <a:spcPts val="300"/>
              </a:spcAft>
              <a:buNone/>
            </a:pPr>
            <a:r>
              <a:rPr lang="en-US" sz="1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 model letter is written in block style (everything left-aligned).</a:t>
            </a:r>
            <a:endParaRPr lang="en-US" sz="1500" dirty="0"/>
          </a:p>
          <a:p>
            <a:pPr marL="0" indent="0">
              <a:spcAft>
                <a:spcPts val="300"/>
              </a:spcAft>
              <a:buNone/>
            </a:pPr>
            <a:endParaRPr lang="en-US" sz="15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It includes:</a:t>
            </a:r>
            <a:endParaRPr lang="en-US" sz="15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clear addresses and date</a:t>
            </a:r>
            <a:endParaRPr lang="en-US" sz="15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polite greeting</a:t>
            </a:r>
            <a:endParaRPr lang="en-US" sz="15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which job and why</a:t>
            </a:r>
            <a:endParaRPr lang="en-US" sz="15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skills and personal qualities</a:t>
            </a:r>
            <a:endParaRPr lang="en-US" sz="15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a polite conclusion and closing</a:t>
            </a:r>
            <a:endParaRPr lang="en-US" sz="1500" dirty="0"/>
          </a:p>
          <a:p>
            <a:pPr marL="0" indent="0">
              <a:spcAft>
                <a:spcPts val="300"/>
              </a:spcAft>
              <a:buNone/>
            </a:pPr>
            <a:endParaRPr lang="en-US" sz="15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Approximate word count of the main body: 160–170 words (within the 150–200 target).</a:t>
            </a:r>
            <a:endParaRPr lang="en-US" sz="1500" dirty="0"/>
          </a:p>
          <a:p>
            <a:pPr marL="0" indent="0">
              <a:spcAft>
                <a:spcPts val="300"/>
              </a:spcAft>
              <a:buNone/>
            </a:pPr>
            <a:endParaRPr lang="en-US" sz="15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Tip: Always check the name of the person. If you know it, use “Yours sincerely”. If not, use “Yours faithfully”.</a:t>
            </a:r>
            <a:endParaRPr lang="en-US" sz="1500" dirty="0"/>
          </a:p>
        </p:txBody>
      </p:sp>
      <p:pic>
        <p:nvPicPr>
          <p:cNvPr id="5" name="Image 0" descr="/home/workdir/artifacts/esolish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4092" y="4258358"/>
            <a:ext cx="777240" cy="6815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7160" y="137160"/>
            <a:ext cx="8869680" cy="4892040"/>
          </a:xfrm>
          <a:prstGeom prst="rect">
            <a:avLst/>
          </a:prstGeom>
          <a:ln w="38100">
            <a:solidFill>
              <a:srgbClr val="E8B92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256032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C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Check Your SPaG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9601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Before You Finish, Check: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57200" y="132588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 – Spelling</a:t>
            </a:r>
            <a:endParaRPr lang="en-US" sz="15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Have I checked difficult words (sincerely, application, experience)?</a:t>
            </a:r>
            <a:endParaRPr lang="en-US" sz="1500" dirty="0"/>
          </a:p>
          <a:p>
            <a:pPr marL="0" indent="0">
              <a:spcAft>
                <a:spcPts val="200"/>
              </a:spcAft>
              <a:buNone/>
            </a:pPr>
            <a:endParaRPr lang="en-US" sz="15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 – Punctuation</a:t>
            </a:r>
            <a:endParaRPr lang="en-US" sz="15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Capital letters, full stops, commas, and the comma after the greeting?</a:t>
            </a:r>
            <a:endParaRPr lang="en-US" sz="1500" dirty="0"/>
          </a:p>
          <a:p>
            <a:pPr marL="0" indent="0">
              <a:spcAft>
                <a:spcPts val="200"/>
              </a:spcAft>
              <a:buNone/>
            </a:pPr>
            <a:endParaRPr lang="en-US" sz="15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G – Grammar</a:t>
            </a:r>
            <a:endParaRPr lang="en-US" sz="15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Have I used formal language and complete sentences?</a:t>
            </a:r>
            <a:endParaRPr lang="en-US" sz="1500" dirty="0"/>
          </a:p>
          <a:p>
            <a:pPr marL="0" indent="0">
              <a:spcAft>
                <a:spcPts val="200"/>
              </a:spcAft>
              <a:buNone/>
            </a:pPr>
            <a:endParaRPr lang="en-US" sz="15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Also check: Is the layout clear? Have I included all the required parts?</a:t>
            </a:r>
            <a:endParaRPr lang="en-US" sz="1500" dirty="0"/>
          </a:p>
        </p:txBody>
      </p:sp>
      <p:pic>
        <p:nvPicPr>
          <p:cNvPr id="6" name="Image 0" descr="/home/workdir/artifacts/esolish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5194" y="4185512"/>
            <a:ext cx="777240" cy="68153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7160" y="137160"/>
            <a:ext cx="8869680" cy="4892040"/>
          </a:xfrm>
          <a:prstGeom prst="rect">
            <a:avLst/>
          </a:prstGeom>
          <a:ln w="38100">
            <a:solidFill>
              <a:srgbClr val="E8B92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256032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C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Independent Practice (Class)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11480" y="868680"/>
            <a:ext cx="832104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Information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new café called “The Friendly Cup” is opening in your town. They need part-time staff for serving customers, making drinks and keeping the café clean.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Apply by letter to the manager, Jordan Lee, The Friendly Cup, 22 High Street, your town.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Writing Task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Write a formal letter applying for a job at the café.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In your letter you should: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say which job you are applying for and why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explain why your skills and personal qualities make you suitable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Aim for 150–200 words. Use the correct formal letter layout.</a:t>
            </a:r>
            <a:endParaRPr lang="en-US" sz="1400" dirty="0"/>
          </a:p>
        </p:txBody>
      </p:sp>
      <p:pic>
        <p:nvPicPr>
          <p:cNvPr id="5" name="Image 0" descr="/home/workdir/artifacts/esolish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2440" y="4185512"/>
            <a:ext cx="777240" cy="68153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7160" y="137160"/>
            <a:ext cx="8869680" cy="4892040"/>
          </a:xfrm>
          <a:prstGeom prst="rect">
            <a:avLst/>
          </a:prstGeom>
          <a:ln w="38100">
            <a:solidFill>
              <a:srgbClr val="E8B92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256032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C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Homework – Formal Letter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11480" y="868680"/>
            <a:ext cx="832104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Information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local sports centre is looking for part-time reception staff and sports assistants. They want people who are friendly, organised and enjoy helping others.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Apply by letter to Sam Patel, Riverside Sports Centre, Park Road, your town.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Writing Task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Write a formal letter applying for one of the jobs.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In your letter you should: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say which job you are applying for and why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explain why your skills and personal qualities make you suitable for the role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Aim for 150–200 words. Use full formal letter layout and check your SPaG.</a:t>
            </a:r>
            <a:endParaRPr lang="en-US" sz="1400" dirty="0"/>
          </a:p>
        </p:txBody>
      </p:sp>
      <p:pic>
        <p:nvPicPr>
          <p:cNvPr id="5" name="Image 0" descr="/home/workdir/artifacts/esolish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2440" y="4205933"/>
            <a:ext cx="777240" cy="68153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1566</Words>
  <Application>Microsoft Office PowerPoint</Application>
  <PresentationFormat>On-screen Show (16:9)</PresentationFormat>
  <Paragraphs>224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Functional Skills English Level 1 - Formal Letter Writing</dc:title>
  <dc:subject>Level 1 Formal Letter (Job Application) Lesson</dc:subject>
  <dc:creator>ESOLISH</dc:creator>
  <cp:lastModifiedBy>Shama Qurashi</cp:lastModifiedBy>
  <cp:revision>2</cp:revision>
  <dcterms:created xsi:type="dcterms:W3CDTF">2026-08-25T23:25:16Z</dcterms:created>
  <dcterms:modified xsi:type="dcterms:W3CDTF">2026-08-25T23:43:06Z</dcterms:modified>
</cp:coreProperties>
</file>