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1</a:t>
            </a:r>
            <a:endParaRPr lang="en-US" sz="1100" dirty="0"/>
          </a:p>
        </p:txBody>
      </p:sp>
      <p:sp>
        <p:nvSpPr>
          <p:cNvPr id="5" name="Text 2"/>
          <p:cNvSpPr/>
          <p:nvPr/>
        </p:nvSpPr>
        <p:spPr>
          <a:xfrm>
            <a:off x="1005840" y="1417320"/>
            <a:ext cx="10149840" cy="1143000"/>
          </a:xfrm>
          <a:prstGeom prst="rect">
            <a:avLst/>
          </a:prstGeom>
          <a:noFill/>
          <a:ln/>
        </p:spPr>
        <p:txBody>
          <a:bodyPr wrap="square" lIns="254" tIns="254" rIns="254" bIns="254" rtlCol="0" anchor="ctr">
            <a:normAutofit/>
          </a:bodyPr>
          <a:lstStyle/>
          <a:p>
            <a:pPr algn="ctr" indent="0" marL="0">
              <a:buNone/>
            </a:pPr>
            <a:r>
              <a:rPr lang="en-US" sz="4200" b="1" dirty="0">
                <a:solidFill>
                  <a:srgbClr val="B00000"/>
                </a:solidFill>
                <a:latin typeface="Times New Roman" pitchFamily="34" charset="0"/>
                <a:ea typeface="Times New Roman" pitchFamily="34" charset="-122"/>
                <a:cs typeface="Times New Roman" pitchFamily="34" charset="-120"/>
              </a:rPr>
              <a:t>Functional Skills English</a:t>
            </a:r>
            <a:endParaRPr lang="en-US" sz="4200" dirty="0"/>
          </a:p>
          <a:p>
            <a:pPr algn="ctr" indent="0" marL="0">
              <a:buNone/>
            </a:pPr>
            <a:r>
              <a:rPr lang="en-US" sz="4200" b="1" dirty="0">
                <a:solidFill>
                  <a:srgbClr val="B00000"/>
                </a:solidFill>
                <a:latin typeface="Times New Roman" pitchFamily="34" charset="0"/>
                <a:ea typeface="Times New Roman" pitchFamily="34" charset="-122"/>
                <a:cs typeface="Times New Roman" pitchFamily="34" charset="-120"/>
              </a:rPr>
              <a:t>Entry 3</a:t>
            </a:r>
            <a:endParaRPr lang="en-US" sz="4200" dirty="0"/>
          </a:p>
        </p:txBody>
      </p:sp>
      <p:sp>
        <p:nvSpPr>
          <p:cNvPr id="6" name="Text 3"/>
          <p:cNvSpPr/>
          <p:nvPr/>
        </p:nvSpPr>
        <p:spPr>
          <a:xfrm>
            <a:off x="1325880" y="2944368"/>
            <a:ext cx="9418320" cy="585216"/>
          </a:xfrm>
          <a:prstGeom prst="rect">
            <a:avLst/>
          </a:prstGeom>
          <a:noFill/>
          <a:ln/>
        </p:spPr>
        <p:txBody>
          <a:bodyPr wrap="square" lIns="0" tIns="0" rIns="0" bIns="0" rtlCol="0" anchor="ctr"/>
          <a:lstStyle/>
          <a:p>
            <a:pPr algn="ctr" indent="0" marL="0">
              <a:buNone/>
            </a:pPr>
            <a:r>
              <a:rPr lang="en-US" sz="3000" b="1" dirty="0">
                <a:solidFill>
                  <a:srgbClr val="0070C0"/>
                </a:solidFill>
                <a:latin typeface="Times New Roman" pitchFamily="34" charset="0"/>
                <a:ea typeface="Times New Roman" pitchFamily="34" charset="-122"/>
                <a:cs typeface="Times New Roman" pitchFamily="34" charset="-120"/>
              </a:rPr>
              <a:t>FACT AND OPINION</a:t>
            </a:r>
            <a:endParaRPr lang="en-US" sz="3000" dirty="0"/>
          </a:p>
        </p:txBody>
      </p:sp>
      <p:sp>
        <p:nvSpPr>
          <p:cNvPr id="7" name="Text 4"/>
          <p:cNvSpPr/>
          <p:nvPr/>
        </p:nvSpPr>
        <p:spPr>
          <a:xfrm>
            <a:off x="2011680" y="3749040"/>
            <a:ext cx="8138160" cy="411480"/>
          </a:xfrm>
          <a:prstGeom prst="rect">
            <a:avLst/>
          </a:prstGeom>
          <a:noFill/>
          <a:ln/>
        </p:spPr>
        <p:txBody>
          <a:bodyPr wrap="square" lIns="0" tIns="0" rIns="0" bIns="0" rtlCol="0" anchor="ctr"/>
          <a:lstStyle/>
          <a:p>
            <a:pPr algn="ctr" indent="0" marL="0">
              <a:buNone/>
            </a:pPr>
            <a:r>
              <a:rPr lang="en-US" sz="2400" i="1" dirty="0">
                <a:solidFill>
                  <a:srgbClr val="111111"/>
                </a:solidFill>
                <a:latin typeface="Times New Roman" pitchFamily="34" charset="0"/>
                <a:ea typeface="Times New Roman" pitchFamily="34" charset="-122"/>
                <a:cs typeface="Times New Roman" pitchFamily="34" charset="-120"/>
              </a:rPr>
              <a:t>Reading short texts carefully</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2</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Session Aims</a:t>
            </a:r>
            <a:endParaRPr lang="en-US" sz="3400" dirty="0"/>
          </a:p>
        </p:txBody>
      </p:sp>
      <p:sp>
        <p:nvSpPr>
          <p:cNvPr id="8" name="Text 5"/>
          <p:cNvSpPr/>
          <p:nvPr/>
        </p:nvSpPr>
        <p:spPr>
          <a:xfrm>
            <a:off x="804672" y="1325880"/>
            <a:ext cx="1033272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By the end of this session, learners will be able to:</a:t>
            </a:r>
            <a:endParaRPr lang="en-US" sz="2500" dirty="0"/>
          </a:p>
        </p:txBody>
      </p:sp>
      <p:sp>
        <p:nvSpPr>
          <p:cNvPr id="9" name="Text 6"/>
          <p:cNvSpPr/>
          <p:nvPr/>
        </p:nvSpPr>
        <p:spPr>
          <a:xfrm>
            <a:off x="960120" y="1947672"/>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0" name="Text 7"/>
          <p:cNvSpPr/>
          <p:nvPr/>
        </p:nvSpPr>
        <p:spPr>
          <a:xfrm>
            <a:off x="1344168" y="1920240"/>
            <a:ext cx="969264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understand the difference between a fact and an opinion</a:t>
            </a:r>
            <a:endParaRPr lang="en-US" sz="2500" dirty="0"/>
          </a:p>
        </p:txBody>
      </p:sp>
      <p:sp>
        <p:nvSpPr>
          <p:cNvPr id="11" name="Text 8"/>
          <p:cNvSpPr/>
          <p:nvPr/>
        </p:nvSpPr>
        <p:spPr>
          <a:xfrm>
            <a:off x="960120" y="2505456"/>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2" name="Text 9"/>
          <p:cNvSpPr/>
          <p:nvPr/>
        </p:nvSpPr>
        <p:spPr>
          <a:xfrm>
            <a:off x="1344168" y="2478024"/>
            <a:ext cx="969264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identify facts and opinions in short texts</a:t>
            </a:r>
            <a:endParaRPr lang="en-US" sz="2500" dirty="0"/>
          </a:p>
        </p:txBody>
      </p:sp>
      <p:sp>
        <p:nvSpPr>
          <p:cNvPr id="13" name="Text 10"/>
          <p:cNvSpPr/>
          <p:nvPr/>
        </p:nvSpPr>
        <p:spPr>
          <a:xfrm>
            <a:off x="960120" y="3063240"/>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4" name="Text 11"/>
          <p:cNvSpPr/>
          <p:nvPr/>
        </p:nvSpPr>
        <p:spPr>
          <a:xfrm>
            <a:off x="1344168" y="3035808"/>
            <a:ext cx="969264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look for clues such as numbers, dates and opinion words</a:t>
            </a:r>
            <a:endParaRPr lang="en-US" sz="2500" dirty="0"/>
          </a:p>
        </p:txBody>
      </p:sp>
      <p:sp>
        <p:nvSpPr>
          <p:cNvPr id="15" name="Text 12"/>
          <p:cNvSpPr/>
          <p:nvPr/>
        </p:nvSpPr>
        <p:spPr>
          <a:xfrm>
            <a:off x="960120" y="3621024"/>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6" name="Text 13"/>
          <p:cNvSpPr/>
          <p:nvPr/>
        </p:nvSpPr>
        <p:spPr>
          <a:xfrm>
            <a:off x="1344168" y="3593592"/>
            <a:ext cx="969264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explain why writers use facts and opinions</a:t>
            </a:r>
            <a:endParaRPr lang="en-US" sz="2500" dirty="0"/>
          </a:p>
        </p:txBody>
      </p:sp>
      <p:sp>
        <p:nvSpPr>
          <p:cNvPr id="17" name="Text 14"/>
          <p:cNvSpPr/>
          <p:nvPr/>
        </p:nvSpPr>
        <p:spPr>
          <a:xfrm>
            <a:off x="960120" y="4178808"/>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8" name="Text 15"/>
          <p:cNvSpPr/>
          <p:nvPr/>
        </p:nvSpPr>
        <p:spPr>
          <a:xfrm>
            <a:off x="1344168" y="4151376"/>
            <a:ext cx="969264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answer exam-style questions with confidence</a:t>
            </a:r>
            <a:endParaRPr lang="en-US" sz="2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3</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66928"/>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Warm-up: “True or Just My Feeling?”</a:t>
            </a:r>
            <a:endParaRPr lang="en-US" sz="3400" dirty="0"/>
          </a:p>
        </p:txBody>
      </p:sp>
      <p:sp>
        <p:nvSpPr>
          <p:cNvPr id="8" name="Text 5"/>
          <p:cNvSpPr/>
          <p:nvPr/>
        </p:nvSpPr>
        <p:spPr>
          <a:xfrm>
            <a:off x="822960" y="1325880"/>
            <a:ext cx="10241280" cy="384048"/>
          </a:xfrm>
          <a:prstGeom prst="rect">
            <a:avLst/>
          </a:prstGeom>
          <a:noFill/>
          <a:ln/>
        </p:spPr>
        <p:txBody>
          <a:bodyPr wrap="square" lIns="0" tIns="0" rIns="0" bIns="0" rtlCol="0" anchor="ct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Decide: is each sentence a Fact or an Opinion?</a:t>
            </a:r>
            <a:endParaRPr lang="en-US" sz="2400" dirty="0"/>
          </a:p>
        </p:txBody>
      </p:sp>
      <p:sp>
        <p:nvSpPr>
          <p:cNvPr id="9" name="Text 6"/>
          <p:cNvSpPr/>
          <p:nvPr/>
        </p:nvSpPr>
        <p:spPr>
          <a:xfrm>
            <a:off x="960120" y="1947672"/>
            <a:ext cx="932688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1. The college opens at 9 o’clock.</a:t>
            </a:r>
            <a:endParaRPr lang="en-US" sz="2500" dirty="0"/>
          </a:p>
        </p:txBody>
      </p:sp>
      <p:sp>
        <p:nvSpPr>
          <p:cNvPr id="10" name="Text 7"/>
          <p:cNvSpPr/>
          <p:nvPr/>
        </p:nvSpPr>
        <p:spPr>
          <a:xfrm>
            <a:off x="960120" y="2459736"/>
            <a:ext cx="932688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2. The canteen food is delicious.</a:t>
            </a:r>
            <a:endParaRPr lang="en-US" sz="2500" dirty="0"/>
          </a:p>
        </p:txBody>
      </p:sp>
      <p:sp>
        <p:nvSpPr>
          <p:cNvPr id="11" name="Text 8"/>
          <p:cNvSpPr/>
          <p:nvPr/>
        </p:nvSpPr>
        <p:spPr>
          <a:xfrm>
            <a:off x="960120" y="2971800"/>
            <a:ext cx="932688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3. Today is Thursday.</a:t>
            </a:r>
            <a:endParaRPr lang="en-US" sz="2500" dirty="0"/>
          </a:p>
        </p:txBody>
      </p:sp>
      <p:sp>
        <p:nvSpPr>
          <p:cNvPr id="12" name="Text 9"/>
          <p:cNvSpPr/>
          <p:nvPr/>
        </p:nvSpPr>
        <p:spPr>
          <a:xfrm>
            <a:off x="960120" y="3483864"/>
            <a:ext cx="932688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4. English is the most important subject.</a:t>
            </a:r>
            <a:endParaRPr lang="en-US" sz="2500" dirty="0"/>
          </a:p>
        </p:txBody>
      </p:sp>
      <p:sp>
        <p:nvSpPr>
          <p:cNvPr id="13" name="Text 10"/>
          <p:cNvSpPr/>
          <p:nvPr/>
        </p:nvSpPr>
        <p:spPr>
          <a:xfrm>
            <a:off x="960120" y="3995928"/>
            <a:ext cx="932688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5. Water boils at 100°C.</a:t>
            </a:r>
            <a:endParaRPr lang="en-US" sz="2500" dirty="0"/>
          </a:p>
        </p:txBody>
      </p:sp>
      <p:sp>
        <p:nvSpPr>
          <p:cNvPr id="14" name="Text 11"/>
          <p:cNvSpPr/>
          <p:nvPr/>
        </p:nvSpPr>
        <p:spPr>
          <a:xfrm>
            <a:off x="960120" y="4507992"/>
            <a:ext cx="932688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6. This classroom is too cold.</a:t>
            </a:r>
            <a:endParaRPr lang="en-US" sz="2500" dirty="0"/>
          </a:p>
        </p:txBody>
      </p:sp>
      <p:sp>
        <p:nvSpPr>
          <p:cNvPr id="15" name="Text 12"/>
          <p:cNvSpPr/>
          <p:nvPr/>
        </p:nvSpPr>
        <p:spPr>
          <a:xfrm>
            <a:off x="822960" y="5230368"/>
            <a:ext cx="7772400" cy="411480"/>
          </a:xfrm>
          <a:prstGeom prst="rect">
            <a:avLst/>
          </a:prstGeom>
          <a:noFill/>
          <a:ln/>
        </p:spPr>
        <p:txBody>
          <a:bodyPr wrap="square" lIns="0" tIns="0" rIns="0" bIns="0" rtlCol="0" anchor="ctr"/>
          <a:lstStyle/>
          <a:p>
            <a:pPr indent="0" marL="0">
              <a:buNone/>
            </a:pPr>
            <a:r>
              <a:rPr lang="en-US" sz="2400" b="1" dirty="0">
                <a:solidFill>
                  <a:srgbClr val="0070C0"/>
                </a:solidFill>
                <a:latin typeface="Times New Roman" pitchFamily="34" charset="0"/>
                <a:ea typeface="Times New Roman" pitchFamily="34" charset="-122"/>
                <a:cs typeface="Times New Roman" pitchFamily="34" charset="-120"/>
              </a:rPr>
              <a:t>Pair talk: How do you know?</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4</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What Is a Fact?</a:t>
            </a:r>
            <a:endParaRPr lang="en-US" sz="3400" dirty="0"/>
          </a:p>
        </p:txBody>
      </p:sp>
      <p:sp>
        <p:nvSpPr>
          <p:cNvPr id="8" name="Text 5"/>
          <p:cNvSpPr/>
          <p:nvPr/>
        </p:nvSpPr>
        <p:spPr>
          <a:xfrm>
            <a:off x="841248" y="1572768"/>
            <a:ext cx="9784080" cy="685800"/>
          </a:xfrm>
          <a:prstGeom prst="rect">
            <a:avLst/>
          </a:prstGeom>
          <a:noFill/>
          <a:ln/>
        </p:spPr>
        <p:txBody>
          <a:bodyPr wrap="square" lIns="381" tIns="381" rIns="381" bIns="381" rtlCol="0" anchor="ctr">
            <a:normAutofit/>
          </a:bodyPr>
          <a:lstStyle/>
          <a:p>
            <a:pPr indent="0" marL="0">
              <a:buNone/>
            </a:pPr>
            <a:r>
              <a:rPr lang="en-US" sz="3000" b="1" dirty="0">
                <a:solidFill>
                  <a:srgbClr val="111111"/>
                </a:solidFill>
                <a:latin typeface="Times New Roman" pitchFamily="34" charset="0"/>
                <a:ea typeface="Times New Roman" pitchFamily="34" charset="-122"/>
                <a:cs typeface="Times New Roman" pitchFamily="34" charset="-120"/>
              </a:rPr>
              <a:t>A fact is something that is true and can be proved.</a:t>
            </a:r>
            <a:endParaRPr lang="en-US" sz="3000" dirty="0"/>
          </a:p>
        </p:txBody>
      </p:sp>
      <p:sp>
        <p:nvSpPr>
          <p:cNvPr id="9" name="Text 6"/>
          <p:cNvSpPr/>
          <p:nvPr/>
        </p:nvSpPr>
        <p:spPr>
          <a:xfrm>
            <a:off x="841248" y="2423160"/>
            <a:ext cx="9784080" cy="502920"/>
          </a:xfrm>
          <a:prstGeom prst="rect">
            <a:avLst/>
          </a:prstGeom>
          <a:noFill/>
          <a:ln/>
        </p:spPr>
        <p:txBody>
          <a:bodyPr wrap="square" lIns="381" tIns="381" rIns="381" bIns="381" rtlCol="0" anchor="ctr"/>
          <a:lstStyle/>
          <a:p>
            <a:pPr indent="0" marL="0">
              <a:buNone/>
            </a:pPr>
            <a:r>
              <a:rPr lang="en-US" sz="2600" dirty="0">
                <a:solidFill>
                  <a:srgbClr val="111111"/>
                </a:solidFill>
                <a:latin typeface="Times New Roman" pitchFamily="34" charset="0"/>
                <a:ea typeface="Times New Roman" pitchFamily="34" charset="-122"/>
                <a:cs typeface="Times New Roman" pitchFamily="34" charset="-120"/>
              </a:rPr>
              <a:t>It does not change because of how someone feels.</a:t>
            </a:r>
            <a:endParaRPr lang="en-US" sz="2600" dirty="0"/>
          </a:p>
        </p:txBody>
      </p:sp>
      <p:sp>
        <p:nvSpPr>
          <p:cNvPr id="10" name="Shape 7"/>
          <p:cNvSpPr/>
          <p:nvPr/>
        </p:nvSpPr>
        <p:spPr>
          <a:xfrm>
            <a:off x="841248" y="3429000"/>
            <a:ext cx="8595360" cy="1143000"/>
          </a:xfrm>
          <a:prstGeom prst="rect">
            <a:avLst/>
          </a:prstGeom>
          <a:solidFill>
            <a:srgbClr val="EAF5FF"/>
          </a:solidFill>
          <a:ln w="12700">
            <a:solidFill>
              <a:srgbClr val="0070C0"/>
            </a:solidFill>
            <a:prstDash val="solid"/>
          </a:ln>
        </p:spPr>
      </p:sp>
      <p:sp>
        <p:nvSpPr>
          <p:cNvPr id="11" name="Text 8"/>
          <p:cNvSpPr/>
          <p:nvPr/>
        </p:nvSpPr>
        <p:spPr>
          <a:xfrm>
            <a:off x="1078992" y="3602736"/>
            <a:ext cx="1920240" cy="310896"/>
          </a:xfrm>
          <a:prstGeom prst="rect">
            <a:avLst/>
          </a:prstGeom>
          <a:noFill/>
          <a:ln/>
        </p:spPr>
        <p:txBody>
          <a:bodyPr wrap="square" lIns="0" tIns="0" rIns="0" bIns="0" rtlCol="0" anchor="ctr"/>
          <a:lstStyle/>
          <a:p>
            <a:pPr indent="0" marL="0">
              <a:buNone/>
            </a:pPr>
            <a:r>
              <a:rPr lang="en-US" sz="2200" b="1" dirty="0">
                <a:solidFill>
                  <a:srgbClr val="0070C0"/>
                </a:solidFill>
                <a:latin typeface="Times New Roman" pitchFamily="34" charset="0"/>
                <a:ea typeface="Times New Roman" pitchFamily="34" charset="-122"/>
                <a:cs typeface="Times New Roman" pitchFamily="34" charset="-120"/>
              </a:rPr>
              <a:t>Examples:</a:t>
            </a:r>
            <a:endParaRPr lang="en-US" sz="2200" dirty="0"/>
          </a:p>
        </p:txBody>
      </p:sp>
      <p:sp>
        <p:nvSpPr>
          <p:cNvPr id="12" name="Text 9"/>
          <p:cNvSpPr/>
          <p:nvPr/>
        </p:nvSpPr>
        <p:spPr>
          <a:xfrm>
            <a:off x="1078992" y="3977640"/>
            <a:ext cx="7680960" cy="512064"/>
          </a:xfrm>
          <a:prstGeom prst="rect">
            <a:avLst/>
          </a:prstGeom>
          <a:noFill/>
          <a:ln/>
        </p:spPr>
        <p:txBody>
          <a:bodyPr wrap="square" lIns="254" tIns="254" rIns="254" bIns="254" rtlCol="0" anchor="ctr">
            <a:normAutofit/>
          </a:bodyPr>
          <a:lstStyle/>
          <a:p>
            <a:pPr indent="0" marL="0">
              <a:buNone/>
            </a:pPr>
            <a:r>
              <a:rPr lang="en-US" sz="2100" dirty="0">
                <a:solidFill>
                  <a:srgbClr val="111111"/>
                </a:solidFill>
                <a:latin typeface="Times New Roman" pitchFamily="34" charset="0"/>
                <a:ea typeface="Times New Roman" pitchFamily="34" charset="-122"/>
                <a:cs typeface="Times New Roman" pitchFamily="34" charset="-120"/>
              </a:rPr>
              <a:t>London is the capital of England.</a:t>
            </a:r>
            <a:endParaRPr lang="en-US" sz="2100" dirty="0"/>
          </a:p>
          <a:p>
            <a:pPr indent="0" marL="0">
              <a:buNone/>
            </a:pPr>
            <a:r>
              <a:rPr lang="en-US" sz="2100" dirty="0">
                <a:solidFill>
                  <a:srgbClr val="111111"/>
                </a:solidFill>
                <a:latin typeface="Times New Roman" pitchFamily="34" charset="0"/>
                <a:ea typeface="Times New Roman" pitchFamily="34" charset="-122"/>
                <a:cs typeface="Times New Roman" pitchFamily="34" charset="-120"/>
              </a:rPr>
              <a:t>The lesson starts at 12:30.</a:t>
            </a:r>
            <a:endParaRPr lang="en-US" sz="2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5</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What Is an Opinion?</a:t>
            </a:r>
            <a:endParaRPr lang="en-US" sz="3400" dirty="0"/>
          </a:p>
        </p:txBody>
      </p:sp>
      <p:sp>
        <p:nvSpPr>
          <p:cNvPr id="8" name="Text 5"/>
          <p:cNvSpPr/>
          <p:nvPr/>
        </p:nvSpPr>
        <p:spPr>
          <a:xfrm>
            <a:off x="841248" y="1463040"/>
            <a:ext cx="9784080" cy="594360"/>
          </a:xfrm>
          <a:prstGeom prst="rect">
            <a:avLst/>
          </a:prstGeom>
          <a:noFill/>
          <a:ln/>
        </p:spPr>
        <p:txBody>
          <a:bodyPr wrap="square" lIns="381" tIns="381" rIns="381" bIns="381" rtlCol="0" anchor="ctr">
            <a:normAutofit/>
          </a:bodyPr>
          <a:lstStyle/>
          <a:p>
            <a:pPr indent="0" marL="0">
              <a:buNone/>
            </a:pPr>
            <a:r>
              <a:rPr lang="en-US" sz="3000" b="1" dirty="0">
                <a:solidFill>
                  <a:srgbClr val="111111"/>
                </a:solidFill>
                <a:latin typeface="Times New Roman" pitchFamily="34" charset="0"/>
                <a:ea typeface="Times New Roman" pitchFamily="34" charset="-122"/>
                <a:cs typeface="Times New Roman" pitchFamily="34" charset="-120"/>
              </a:rPr>
              <a:t>An opinion is what someone thinks or feels.</a:t>
            </a:r>
            <a:endParaRPr lang="en-US" sz="3000" dirty="0"/>
          </a:p>
        </p:txBody>
      </p:sp>
      <p:sp>
        <p:nvSpPr>
          <p:cNvPr id="9" name="Text 6"/>
          <p:cNvSpPr/>
          <p:nvPr/>
        </p:nvSpPr>
        <p:spPr>
          <a:xfrm>
            <a:off x="841248" y="2212848"/>
            <a:ext cx="9966960" cy="594360"/>
          </a:xfrm>
          <a:prstGeom prst="rect">
            <a:avLst/>
          </a:prstGeom>
          <a:noFill/>
          <a:ln/>
        </p:spPr>
        <p:txBody>
          <a:bodyPr wrap="square" lIns="381" tIns="381" rIns="381" bIns="381"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It cannot be proved true or false. Different people can have different opinions.</a:t>
            </a:r>
            <a:endParaRPr lang="en-US" sz="2500" dirty="0"/>
          </a:p>
        </p:txBody>
      </p:sp>
      <p:sp>
        <p:nvSpPr>
          <p:cNvPr id="10" name="Shape 7"/>
          <p:cNvSpPr/>
          <p:nvPr/>
        </p:nvSpPr>
        <p:spPr>
          <a:xfrm>
            <a:off x="841248" y="3273552"/>
            <a:ext cx="8869680" cy="1353312"/>
          </a:xfrm>
          <a:prstGeom prst="rect">
            <a:avLst/>
          </a:prstGeom>
          <a:solidFill>
            <a:srgbClr val="FFF4D6"/>
          </a:solidFill>
          <a:ln w="12700">
            <a:solidFill>
              <a:srgbClr val="F2B400"/>
            </a:solidFill>
            <a:prstDash val="solid"/>
          </a:ln>
        </p:spPr>
      </p:sp>
      <p:sp>
        <p:nvSpPr>
          <p:cNvPr id="11" name="Text 8"/>
          <p:cNvSpPr/>
          <p:nvPr/>
        </p:nvSpPr>
        <p:spPr>
          <a:xfrm>
            <a:off x="1078992" y="3456432"/>
            <a:ext cx="2103120" cy="310896"/>
          </a:xfrm>
          <a:prstGeom prst="rect">
            <a:avLst/>
          </a:prstGeom>
          <a:noFill/>
          <a:ln/>
        </p:spPr>
        <p:txBody>
          <a:bodyPr wrap="square" lIns="0" tIns="0" rIns="0" bIns="0" rtlCol="0" anchor="ctr"/>
          <a:lstStyle/>
          <a:p>
            <a:pPr indent="0" marL="0">
              <a:buNone/>
            </a:pPr>
            <a:r>
              <a:rPr lang="en-US" sz="2200" b="1" dirty="0">
                <a:solidFill>
                  <a:srgbClr val="B00000"/>
                </a:solidFill>
                <a:latin typeface="Times New Roman" pitchFamily="34" charset="0"/>
                <a:ea typeface="Times New Roman" pitchFamily="34" charset="-122"/>
                <a:cs typeface="Times New Roman" pitchFamily="34" charset="-120"/>
              </a:rPr>
              <a:t>Clue words:</a:t>
            </a:r>
            <a:endParaRPr lang="en-US" sz="2200" dirty="0"/>
          </a:p>
        </p:txBody>
      </p:sp>
      <p:sp>
        <p:nvSpPr>
          <p:cNvPr id="12" name="Text 9"/>
          <p:cNvSpPr/>
          <p:nvPr/>
        </p:nvSpPr>
        <p:spPr>
          <a:xfrm>
            <a:off x="1078992" y="3886200"/>
            <a:ext cx="7955280" cy="502920"/>
          </a:xfrm>
          <a:prstGeom prst="rect">
            <a:avLst/>
          </a:prstGeom>
          <a:noFill/>
          <a:ln/>
        </p:spPr>
        <p:txBody>
          <a:bodyPr wrap="square" lIns="254" tIns="254" rIns="254" bIns="254" rtlCol="0" anchor="ctr">
            <a:normAutofit/>
          </a:bodyPr>
          <a:lstStyle/>
          <a:p>
            <a:pPr indent="0" marL="0">
              <a:buNone/>
            </a:pPr>
            <a:r>
              <a:rPr lang="en-US" sz="2100" dirty="0">
                <a:solidFill>
                  <a:srgbClr val="111111"/>
                </a:solidFill>
                <a:latin typeface="Times New Roman" pitchFamily="34" charset="0"/>
                <a:ea typeface="Times New Roman" pitchFamily="34" charset="-122"/>
                <a:cs typeface="Times New Roman" pitchFamily="34" charset="-120"/>
              </a:rPr>
              <a:t>I think, I believe, best, worst, beautiful, delicious, should, amazing, terrible</a:t>
            </a:r>
            <a:endParaRPr lang="en-US" sz="2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6</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66928"/>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Fact or Opinion: What Is the Difference?</a:t>
            </a:r>
            <a:endParaRPr lang="en-US" sz="3400" dirty="0"/>
          </a:p>
        </p:txBody>
      </p:sp>
      <p:sp>
        <p:nvSpPr>
          <p:cNvPr id="8" name="Text 5"/>
          <p:cNvSpPr/>
          <p:nvPr/>
        </p:nvSpPr>
        <p:spPr>
          <a:xfrm>
            <a:off x="896112" y="1325880"/>
            <a:ext cx="4389120" cy="411480"/>
          </a:xfrm>
          <a:prstGeom prst="rect">
            <a:avLst/>
          </a:prstGeom>
          <a:noFill/>
          <a:ln/>
        </p:spPr>
        <p:txBody>
          <a:bodyPr wrap="square" lIns="0" tIns="0" rIns="0" bIns="0" rtlCol="0" anchor="ctr"/>
          <a:lstStyle/>
          <a:p>
            <a:pPr indent="0" marL="0">
              <a:buNone/>
            </a:pPr>
            <a:r>
              <a:rPr lang="en-US" sz="2700" b="1" dirty="0">
                <a:solidFill>
                  <a:srgbClr val="0070C0"/>
                </a:solidFill>
                <a:latin typeface="Times New Roman" pitchFamily="34" charset="0"/>
                <a:ea typeface="Times New Roman" pitchFamily="34" charset="-122"/>
                <a:cs typeface="Times New Roman" pitchFamily="34" charset="-120"/>
              </a:rPr>
              <a:t>Fact</a:t>
            </a:r>
            <a:endParaRPr lang="en-US" sz="2700" dirty="0"/>
          </a:p>
        </p:txBody>
      </p:sp>
      <p:sp>
        <p:nvSpPr>
          <p:cNvPr id="9" name="Text 6"/>
          <p:cNvSpPr/>
          <p:nvPr/>
        </p:nvSpPr>
        <p:spPr>
          <a:xfrm>
            <a:off x="6355080" y="1325880"/>
            <a:ext cx="4389120" cy="411480"/>
          </a:xfrm>
          <a:prstGeom prst="rect">
            <a:avLst/>
          </a:prstGeom>
          <a:noFill/>
          <a:ln/>
        </p:spPr>
        <p:txBody>
          <a:bodyPr wrap="square" lIns="0" tIns="0" rIns="0" bIns="0" rtlCol="0" anchor="ctr"/>
          <a:lstStyle/>
          <a:p>
            <a:pPr indent="0" marL="0">
              <a:buNone/>
            </a:pPr>
            <a:r>
              <a:rPr lang="en-US" sz="2700" b="1" dirty="0">
                <a:solidFill>
                  <a:srgbClr val="B00000"/>
                </a:solidFill>
                <a:latin typeface="Times New Roman" pitchFamily="34" charset="0"/>
                <a:ea typeface="Times New Roman" pitchFamily="34" charset="-122"/>
                <a:cs typeface="Times New Roman" pitchFamily="34" charset="-120"/>
              </a:rPr>
              <a:t>Opinion</a:t>
            </a:r>
            <a:endParaRPr lang="en-US" sz="2700" dirty="0"/>
          </a:p>
        </p:txBody>
      </p:sp>
      <p:sp>
        <p:nvSpPr>
          <p:cNvPr id="10" name="Text 7"/>
          <p:cNvSpPr/>
          <p:nvPr/>
        </p:nvSpPr>
        <p:spPr>
          <a:xfrm>
            <a:off x="896112" y="1938528"/>
            <a:ext cx="489204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Can be checked or proved</a:t>
            </a:r>
            <a:endParaRPr lang="en-US" sz="2300" dirty="0"/>
          </a:p>
        </p:txBody>
      </p:sp>
      <p:sp>
        <p:nvSpPr>
          <p:cNvPr id="11" name="Text 8"/>
          <p:cNvSpPr/>
          <p:nvPr/>
        </p:nvSpPr>
        <p:spPr>
          <a:xfrm>
            <a:off x="6355080" y="1938528"/>
            <a:ext cx="475488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Cannot be proved true or false</a:t>
            </a:r>
            <a:endParaRPr lang="en-US" sz="2300" dirty="0"/>
          </a:p>
        </p:txBody>
      </p:sp>
      <p:sp>
        <p:nvSpPr>
          <p:cNvPr id="12" name="Text 9"/>
          <p:cNvSpPr/>
          <p:nvPr/>
        </p:nvSpPr>
        <p:spPr>
          <a:xfrm>
            <a:off x="896112" y="2578608"/>
            <a:ext cx="489204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Uses evidence: dates, times, numbers, names</a:t>
            </a:r>
            <a:endParaRPr lang="en-US" sz="2300" dirty="0"/>
          </a:p>
        </p:txBody>
      </p:sp>
      <p:sp>
        <p:nvSpPr>
          <p:cNvPr id="13" name="Text 10"/>
          <p:cNvSpPr/>
          <p:nvPr/>
        </p:nvSpPr>
        <p:spPr>
          <a:xfrm>
            <a:off x="6355080" y="2578608"/>
            <a:ext cx="475488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Uses feelings, judgement or personal views</a:t>
            </a:r>
            <a:endParaRPr lang="en-US" sz="2300" dirty="0"/>
          </a:p>
        </p:txBody>
      </p:sp>
      <p:sp>
        <p:nvSpPr>
          <p:cNvPr id="14" name="Text 11"/>
          <p:cNvSpPr/>
          <p:nvPr/>
        </p:nvSpPr>
        <p:spPr>
          <a:xfrm>
            <a:off x="896112" y="3218688"/>
            <a:ext cx="489204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Usually the same for everyone</a:t>
            </a:r>
            <a:endParaRPr lang="en-US" sz="2300" dirty="0"/>
          </a:p>
        </p:txBody>
      </p:sp>
      <p:sp>
        <p:nvSpPr>
          <p:cNvPr id="15" name="Text 12"/>
          <p:cNvSpPr/>
          <p:nvPr/>
        </p:nvSpPr>
        <p:spPr>
          <a:xfrm>
            <a:off x="6355080" y="3218688"/>
            <a:ext cx="475488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Can be different for different people</a:t>
            </a:r>
            <a:endParaRPr lang="en-US" sz="2300" dirty="0"/>
          </a:p>
        </p:txBody>
      </p:sp>
      <p:sp>
        <p:nvSpPr>
          <p:cNvPr id="16" name="Text 13"/>
          <p:cNvSpPr/>
          <p:nvPr/>
        </p:nvSpPr>
        <p:spPr>
          <a:xfrm>
            <a:off x="896112" y="3858768"/>
            <a:ext cx="489204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“The bus leaves at 8:15.”</a:t>
            </a:r>
            <a:endParaRPr lang="en-US" sz="2300" dirty="0"/>
          </a:p>
        </p:txBody>
      </p:sp>
      <p:sp>
        <p:nvSpPr>
          <p:cNvPr id="17" name="Text 14"/>
          <p:cNvSpPr/>
          <p:nvPr/>
        </p:nvSpPr>
        <p:spPr>
          <a:xfrm>
            <a:off x="6355080" y="3858768"/>
            <a:ext cx="475488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“The bus journey is too long.”</a:t>
            </a:r>
            <a:endParaRPr lang="en-US" sz="2300" dirty="0"/>
          </a:p>
        </p:txBody>
      </p:sp>
      <p:sp>
        <p:nvSpPr>
          <p:cNvPr id="18" name="Text 15"/>
          <p:cNvSpPr/>
          <p:nvPr/>
        </p:nvSpPr>
        <p:spPr>
          <a:xfrm>
            <a:off x="960120" y="4901184"/>
            <a:ext cx="9235440" cy="475488"/>
          </a:xfrm>
          <a:prstGeom prst="rect">
            <a:avLst/>
          </a:prstGeom>
          <a:noFill/>
          <a:ln/>
        </p:spPr>
        <p:txBody>
          <a:bodyPr wrap="square" lIns="254" tIns="254" rIns="254" bIns="254" rtlCol="0" anchor="ctr"/>
          <a:lstStyle/>
          <a:p>
            <a:pPr indent="0" marL="0">
              <a:buNone/>
            </a:pPr>
            <a:r>
              <a:rPr lang="en-US" sz="2600" b="1" dirty="0">
                <a:solidFill>
                  <a:srgbClr val="0070C0"/>
                </a:solidFill>
                <a:latin typeface="Times New Roman" pitchFamily="34" charset="0"/>
                <a:ea typeface="Times New Roman" pitchFamily="34" charset="-122"/>
                <a:cs typeface="Times New Roman" pitchFamily="34" charset="-120"/>
              </a:rPr>
              <a:t>Exam tip: Ask yourself, “Can I prove this?”</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7</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Purpose: Why Does It Matter?</a:t>
            </a:r>
            <a:endParaRPr lang="en-US" sz="3400" dirty="0"/>
          </a:p>
        </p:txBody>
      </p:sp>
      <p:sp>
        <p:nvSpPr>
          <p:cNvPr id="8" name="Text 5"/>
          <p:cNvSpPr/>
          <p:nvPr/>
        </p:nvSpPr>
        <p:spPr>
          <a:xfrm>
            <a:off x="804672" y="1417320"/>
            <a:ext cx="10241280" cy="384048"/>
          </a:xfrm>
          <a:prstGeom prst="rect">
            <a:avLst/>
          </a:prstGeom>
          <a:noFill/>
          <a:ln/>
        </p:spPr>
        <p:txBody>
          <a:bodyPr wrap="square" lIns="254" tIns="254" rIns="254" bIns="254" rtlCol="0" anchor="ctr">
            <a:normAutofit/>
          </a:bodyPr>
          <a:lstStyle/>
          <a:p>
            <a:pPr indent="0" marL="0">
              <a:buNone/>
            </a:pPr>
            <a:r>
              <a:rPr lang="en-US" sz="2700" dirty="0">
                <a:solidFill>
                  <a:srgbClr val="111111"/>
                </a:solidFill>
                <a:latin typeface="Times New Roman" pitchFamily="34" charset="0"/>
                <a:ea typeface="Times New Roman" pitchFamily="34" charset="-122"/>
                <a:cs typeface="Times New Roman" pitchFamily="34" charset="-120"/>
              </a:rPr>
              <a:t>Knowing the difference helps you:</a:t>
            </a:r>
            <a:endParaRPr lang="en-US" sz="2700" dirty="0"/>
          </a:p>
        </p:txBody>
      </p:sp>
      <p:sp>
        <p:nvSpPr>
          <p:cNvPr id="9" name="Text 6"/>
          <p:cNvSpPr/>
          <p:nvPr/>
        </p:nvSpPr>
        <p:spPr>
          <a:xfrm>
            <a:off x="941832" y="2020824"/>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0" name="Text 7"/>
          <p:cNvSpPr/>
          <p:nvPr/>
        </p:nvSpPr>
        <p:spPr>
          <a:xfrm>
            <a:off x="1325880" y="1993392"/>
            <a:ext cx="960120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understand what you read more clearly</a:t>
            </a:r>
            <a:endParaRPr lang="en-US" sz="2500" dirty="0"/>
          </a:p>
        </p:txBody>
      </p:sp>
      <p:sp>
        <p:nvSpPr>
          <p:cNvPr id="11" name="Text 8"/>
          <p:cNvSpPr/>
          <p:nvPr/>
        </p:nvSpPr>
        <p:spPr>
          <a:xfrm>
            <a:off x="941832" y="2587752"/>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2" name="Text 9"/>
          <p:cNvSpPr/>
          <p:nvPr/>
        </p:nvSpPr>
        <p:spPr>
          <a:xfrm>
            <a:off x="1325880" y="2560320"/>
            <a:ext cx="960120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spot whether a writer is giving information or a viewpoint</a:t>
            </a:r>
            <a:endParaRPr lang="en-US" sz="2500" dirty="0"/>
          </a:p>
        </p:txBody>
      </p:sp>
      <p:sp>
        <p:nvSpPr>
          <p:cNvPr id="13" name="Text 10"/>
          <p:cNvSpPr/>
          <p:nvPr/>
        </p:nvSpPr>
        <p:spPr>
          <a:xfrm>
            <a:off x="941832" y="3154680"/>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4" name="Text 11"/>
          <p:cNvSpPr/>
          <p:nvPr/>
        </p:nvSpPr>
        <p:spPr>
          <a:xfrm>
            <a:off x="1325880" y="3127248"/>
            <a:ext cx="960120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answer reading questions more accurately</a:t>
            </a:r>
            <a:endParaRPr lang="en-US" sz="2500" dirty="0"/>
          </a:p>
        </p:txBody>
      </p:sp>
      <p:sp>
        <p:nvSpPr>
          <p:cNvPr id="15" name="Text 12"/>
          <p:cNvSpPr/>
          <p:nvPr/>
        </p:nvSpPr>
        <p:spPr>
          <a:xfrm>
            <a:off x="941832" y="3721608"/>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6" name="Text 13"/>
          <p:cNvSpPr/>
          <p:nvPr/>
        </p:nvSpPr>
        <p:spPr>
          <a:xfrm>
            <a:off x="1325880" y="3694176"/>
            <a:ext cx="960120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write clearly for different purposes</a:t>
            </a:r>
            <a:endParaRPr lang="en-US" sz="2500" dirty="0"/>
          </a:p>
        </p:txBody>
      </p:sp>
      <p:sp>
        <p:nvSpPr>
          <p:cNvPr id="17" name="Text 14"/>
          <p:cNvSpPr/>
          <p:nvPr/>
        </p:nvSpPr>
        <p:spPr>
          <a:xfrm>
            <a:off x="941832" y="4288536"/>
            <a:ext cx="274320" cy="320040"/>
          </a:xfrm>
          <a:prstGeom prst="rect">
            <a:avLst/>
          </a:prstGeom>
          <a:noFill/>
          <a:ln/>
        </p:spPr>
        <p:txBody>
          <a:bodyPr wrap="square" lIns="0" tIns="0" rIns="0" bIns="0" rtlCol="0" anchor="ct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a:t>
            </a:r>
            <a:endParaRPr lang="en-US" sz="2500" dirty="0"/>
          </a:p>
        </p:txBody>
      </p:sp>
      <p:sp>
        <p:nvSpPr>
          <p:cNvPr id="18" name="Text 15"/>
          <p:cNvSpPr/>
          <p:nvPr/>
        </p:nvSpPr>
        <p:spPr>
          <a:xfrm>
            <a:off x="1325880" y="4261104"/>
            <a:ext cx="9601200" cy="384048"/>
          </a:xfrm>
          <a:prstGeom prst="rect">
            <a:avLst/>
          </a:prstGeom>
          <a:noFill/>
          <a:ln/>
        </p:spPr>
        <p:txBody>
          <a:bodyPr wrap="square" lIns="254" tIns="254" rIns="254" bIns="254"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support your own ideas with useful facts</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8</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Useful Clues</a:t>
            </a:r>
            <a:endParaRPr lang="en-US" sz="3400" dirty="0"/>
          </a:p>
        </p:txBody>
      </p:sp>
      <p:sp>
        <p:nvSpPr>
          <p:cNvPr id="8" name="Text 5"/>
          <p:cNvSpPr/>
          <p:nvPr/>
        </p:nvSpPr>
        <p:spPr>
          <a:xfrm>
            <a:off x="822960" y="1325880"/>
            <a:ext cx="5029200" cy="365760"/>
          </a:xfrm>
          <a:prstGeom prst="rect">
            <a:avLst/>
          </a:prstGeom>
          <a:noFill/>
          <a:ln/>
        </p:spPr>
        <p:txBody>
          <a:bodyPr wrap="square" lIns="0" tIns="0" rIns="0" bIns="0" rtlCol="0" anchor="ctr"/>
          <a:lstStyle/>
          <a:p>
            <a:pPr indent="0" marL="0">
              <a:buNone/>
            </a:pPr>
            <a:r>
              <a:rPr lang="en-US" sz="2600" b="1" dirty="0">
                <a:solidFill>
                  <a:srgbClr val="0070C0"/>
                </a:solidFill>
                <a:latin typeface="Times New Roman" pitchFamily="34" charset="0"/>
                <a:ea typeface="Times New Roman" pitchFamily="34" charset="-122"/>
                <a:cs typeface="Times New Roman" pitchFamily="34" charset="-120"/>
              </a:rPr>
              <a:t>Facts often include:</a:t>
            </a:r>
            <a:endParaRPr lang="en-US" sz="2600" dirty="0"/>
          </a:p>
        </p:txBody>
      </p:sp>
      <p:sp>
        <p:nvSpPr>
          <p:cNvPr id="9" name="Text 6"/>
          <p:cNvSpPr/>
          <p:nvPr/>
        </p:nvSpPr>
        <p:spPr>
          <a:xfrm>
            <a:off x="868680" y="1874520"/>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10" name="Text 7"/>
          <p:cNvSpPr/>
          <p:nvPr/>
        </p:nvSpPr>
        <p:spPr>
          <a:xfrm>
            <a:off x="1252728" y="1847088"/>
            <a:ext cx="493776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dates and times</a:t>
            </a:r>
            <a:endParaRPr lang="en-US" sz="2300" dirty="0"/>
          </a:p>
        </p:txBody>
      </p:sp>
      <p:sp>
        <p:nvSpPr>
          <p:cNvPr id="11" name="Text 8"/>
          <p:cNvSpPr/>
          <p:nvPr/>
        </p:nvSpPr>
        <p:spPr>
          <a:xfrm>
            <a:off x="868680" y="2459736"/>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12" name="Text 9"/>
          <p:cNvSpPr/>
          <p:nvPr/>
        </p:nvSpPr>
        <p:spPr>
          <a:xfrm>
            <a:off x="1252728" y="2432304"/>
            <a:ext cx="493776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numbers or measurements</a:t>
            </a:r>
            <a:endParaRPr lang="en-US" sz="2300" dirty="0"/>
          </a:p>
        </p:txBody>
      </p:sp>
      <p:sp>
        <p:nvSpPr>
          <p:cNvPr id="13" name="Text 10"/>
          <p:cNvSpPr/>
          <p:nvPr/>
        </p:nvSpPr>
        <p:spPr>
          <a:xfrm>
            <a:off x="868680" y="3044952"/>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14" name="Text 11"/>
          <p:cNvSpPr/>
          <p:nvPr/>
        </p:nvSpPr>
        <p:spPr>
          <a:xfrm>
            <a:off x="1252728" y="3017520"/>
            <a:ext cx="493776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names of people or places</a:t>
            </a:r>
            <a:endParaRPr lang="en-US" sz="2300" dirty="0"/>
          </a:p>
        </p:txBody>
      </p:sp>
      <p:sp>
        <p:nvSpPr>
          <p:cNvPr id="15" name="Text 12"/>
          <p:cNvSpPr/>
          <p:nvPr/>
        </p:nvSpPr>
        <p:spPr>
          <a:xfrm>
            <a:off x="868680" y="3630168"/>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16" name="Text 13"/>
          <p:cNvSpPr/>
          <p:nvPr/>
        </p:nvSpPr>
        <p:spPr>
          <a:xfrm>
            <a:off x="1252728" y="3602736"/>
            <a:ext cx="493776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information you can check</a:t>
            </a:r>
            <a:endParaRPr lang="en-US" sz="2300" dirty="0"/>
          </a:p>
        </p:txBody>
      </p:sp>
      <p:sp>
        <p:nvSpPr>
          <p:cNvPr id="17" name="Text 14"/>
          <p:cNvSpPr/>
          <p:nvPr/>
        </p:nvSpPr>
        <p:spPr>
          <a:xfrm>
            <a:off x="6263640" y="1325880"/>
            <a:ext cx="5029200" cy="365760"/>
          </a:xfrm>
          <a:prstGeom prst="rect">
            <a:avLst/>
          </a:prstGeom>
          <a:noFill/>
          <a:ln/>
        </p:spPr>
        <p:txBody>
          <a:bodyPr wrap="square" lIns="0" tIns="0" rIns="0" bIns="0" rtlCol="0" anchor="ctr"/>
          <a:lstStyle/>
          <a:p>
            <a:pPr indent="0" marL="0">
              <a:buNone/>
            </a:pPr>
            <a:r>
              <a:rPr lang="en-US" sz="2600" b="1" dirty="0">
                <a:solidFill>
                  <a:srgbClr val="B00000"/>
                </a:solidFill>
                <a:latin typeface="Times New Roman" pitchFamily="34" charset="0"/>
                <a:ea typeface="Times New Roman" pitchFamily="34" charset="-122"/>
                <a:cs typeface="Times New Roman" pitchFamily="34" charset="-120"/>
              </a:rPr>
              <a:t>Opinions often include:</a:t>
            </a:r>
            <a:endParaRPr lang="en-US" sz="2600" dirty="0"/>
          </a:p>
        </p:txBody>
      </p:sp>
      <p:sp>
        <p:nvSpPr>
          <p:cNvPr id="18" name="Text 15"/>
          <p:cNvSpPr/>
          <p:nvPr/>
        </p:nvSpPr>
        <p:spPr>
          <a:xfrm>
            <a:off x="6309360" y="1874520"/>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19" name="Text 16"/>
          <p:cNvSpPr/>
          <p:nvPr/>
        </p:nvSpPr>
        <p:spPr>
          <a:xfrm>
            <a:off x="6693408" y="1847088"/>
            <a:ext cx="457200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I think / I believe</a:t>
            </a:r>
            <a:endParaRPr lang="en-US" sz="2300" dirty="0"/>
          </a:p>
        </p:txBody>
      </p:sp>
      <p:sp>
        <p:nvSpPr>
          <p:cNvPr id="20" name="Text 17"/>
          <p:cNvSpPr/>
          <p:nvPr/>
        </p:nvSpPr>
        <p:spPr>
          <a:xfrm>
            <a:off x="6309360" y="2459736"/>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21" name="Text 18"/>
          <p:cNvSpPr/>
          <p:nvPr/>
        </p:nvSpPr>
        <p:spPr>
          <a:xfrm>
            <a:off x="6693408" y="2432304"/>
            <a:ext cx="457200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best, worst, nice, boring</a:t>
            </a:r>
            <a:endParaRPr lang="en-US" sz="2300" dirty="0"/>
          </a:p>
        </p:txBody>
      </p:sp>
      <p:sp>
        <p:nvSpPr>
          <p:cNvPr id="22" name="Text 19"/>
          <p:cNvSpPr/>
          <p:nvPr/>
        </p:nvSpPr>
        <p:spPr>
          <a:xfrm>
            <a:off x="6309360" y="3044952"/>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23" name="Text 20"/>
          <p:cNvSpPr/>
          <p:nvPr/>
        </p:nvSpPr>
        <p:spPr>
          <a:xfrm>
            <a:off x="6693408" y="3017520"/>
            <a:ext cx="457200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should / must / need to</a:t>
            </a:r>
            <a:endParaRPr lang="en-US" sz="2300" dirty="0"/>
          </a:p>
        </p:txBody>
      </p:sp>
      <p:sp>
        <p:nvSpPr>
          <p:cNvPr id="24" name="Text 21"/>
          <p:cNvSpPr/>
          <p:nvPr/>
        </p:nvSpPr>
        <p:spPr>
          <a:xfrm>
            <a:off x="6309360" y="3630168"/>
            <a:ext cx="274320" cy="320040"/>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a:t>
            </a:r>
            <a:endParaRPr lang="en-US" sz="2300" dirty="0"/>
          </a:p>
        </p:txBody>
      </p:sp>
      <p:sp>
        <p:nvSpPr>
          <p:cNvPr id="25" name="Text 22"/>
          <p:cNvSpPr/>
          <p:nvPr/>
        </p:nvSpPr>
        <p:spPr>
          <a:xfrm>
            <a:off x="6693408" y="3602736"/>
            <a:ext cx="4572000" cy="384048"/>
          </a:xfrm>
          <a:prstGeom prst="rect">
            <a:avLst/>
          </a:prstGeom>
          <a:noFill/>
          <a:ln/>
        </p:spPr>
        <p:txBody>
          <a:bodyPr wrap="square" lIns="254" tIns="254" rIns="254" bIns="254" rtlCol="0" anchor="ctr">
            <a:normAutofit/>
          </a:bodyP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feelings or personal views</a:t>
            </a:r>
            <a:endParaRPr lang="en-US" sz="2300" dirty="0"/>
          </a:p>
        </p:txBody>
      </p:sp>
      <p:sp>
        <p:nvSpPr>
          <p:cNvPr id="26" name="Text 23"/>
          <p:cNvSpPr/>
          <p:nvPr/>
        </p:nvSpPr>
        <p:spPr>
          <a:xfrm>
            <a:off x="841248" y="4937760"/>
            <a:ext cx="8869680" cy="457200"/>
          </a:xfrm>
          <a:prstGeom prst="rect">
            <a:avLst/>
          </a:prstGeom>
          <a:noFill/>
          <a:ln/>
        </p:spPr>
        <p:txBody>
          <a:bodyPr wrap="square" lIns="254" tIns="254" rIns="254" bIns="254" rtlCol="0" anchor="ctr">
            <a:normAutofit/>
          </a:bodyPr>
          <a:lstStyle/>
          <a:p>
            <a:pPr indent="0" marL="0">
              <a:buNone/>
            </a:pPr>
            <a:r>
              <a:rPr lang="en-US" sz="2200" i="1" dirty="0">
                <a:solidFill>
                  <a:srgbClr val="111111"/>
                </a:solidFill>
                <a:latin typeface="Times New Roman" pitchFamily="34" charset="0"/>
                <a:ea typeface="Times New Roman" pitchFamily="34" charset="-122"/>
                <a:cs typeface="Times New Roman" pitchFamily="34" charset="-120"/>
              </a:rPr>
              <a:t>Be careful: some opinions sound confident, but they are still opinions.</a:t>
            </a: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9</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Quick Text</a:t>
            </a:r>
            <a:endParaRPr lang="en-US" sz="3400" dirty="0"/>
          </a:p>
        </p:txBody>
      </p:sp>
      <p:sp>
        <p:nvSpPr>
          <p:cNvPr id="8" name="Text 5"/>
          <p:cNvSpPr/>
          <p:nvPr/>
        </p:nvSpPr>
        <p:spPr>
          <a:xfrm>
            <a:off x="822960" y="1234440"/>
            <a:ext cx="10058400" cy="393192"/>
          </a:xfrm>
          <a:prstGeom prst="rect">
            <a:avLst/>
          </a:prstGeom>
          <a:noFill/>
          <a:ln/>
        </p:spPr>
        <p:txBody>
          <a:bodyPr wrap="square" lIns="0" tIns="0" rIns="0" bIns="0" rtlCol="0" anchor="ctr"/>
          <a:lstStyle/>
          <a:p>
            <a:pPr indent="0" marL="0">
              <a:buNone/>
            </a:pPr>
            <a:r>
              <a:rPr lang="en-US" sz="2300" dirty="0">
                <a:solidFill>
                  <a:srgbClr val="111111"/>
                </a:solidFill>
                <a:latin typeface="Times New Roman" pitchFamily="34" charset="0"/>
                <a:ea typeface="Times New Roman" pitchFamily="34" charset="-122"/>
                <a:cs typeface="Times New Roman" pitchFamily="34" charset="-120"/>
              </a:rPr>
              <a:t>Read the short text. Find three facts and three opinions.</a:t>
            </a:r>
            <a:endParaRPr lang="en-US" sz="2300" dirty="0"/>
          </a:p>
        </p:txBody>
      </p:sp>
      <p:sp>
        <p:nvSpPr>
          <p:cNvPr id="9" name="Shape 6"/>
          <p:cNvSpPr/>
          <p:nvPr/>
        </p:nvSpPr>
        <p:spPr>
          <a:xfrm>
            <a:off x="960120" y="1874520"/>
            <a:ext cx="9509760" cy="2103120"/>
          </a:xfrm>
          <a:prstGeom prst="rect">
            <a:avLst/>
          </a:prstGeom>
          <a:solidFill>
            <a:srgbClr val="F7F7F7"/>
          </a:solidFill>
          <a:ln w="12700">
            <a:solidFill>
              <a:srgbClr val="DDDDDD"/>
            </a:solidFill>
            <a:prstDash val="solid"/>
          </a:ln>
        </p:spPr>
      </p:sp>
      <p:sp>
        <p:nvSpPr>
          <p:cNvPr id="10" name="Text 7"/>
          <p:cNvSpPr/>
          <p:nvPr/>
        </p:nvSpPr>
        <p:spPr>
          <a:xfrm>
            <a:off x="1170432" y="2084832"/>
            <a:ext cx="9006840" cy="1691640"/>
          </a:xfrm>
          <a:prstGeom prst="rect">
            <a:avLst/>
          </a:prstGeom>
          <a:noFill/>
          <a:ln/>
        </p:spPr>
        <p:txBody>
          <a:bodyPr wrap="square" lIns="635" tIns="635" rIns="635" bIns="635" rtlCol="0" anchor="ctr">
            <a:normAutofit/>
          </a:bodyPr>
          <a:lstStyle/>
          <a:p>
            <a:pPr indent="0" marL="0">
              <a:buNone/>
            </a:pPr>
            <a:r>
              <a:rPr lang="en-US" sz="2500" dirty="0">
                <a:solidFill>
                  <a:srgbClr val="111111"/>
                </a:solidFill>
                <a:latin typeface="Times New Roman" pitchFamily="34" charset="0"/>
                <a:ea typeface="Times New Roman" pitchFamily="34" charset="-122"/>
                <a:cs typeface="Times New Roman" pitchFamily="34" charset="-120"/>
              </a:rPr>
              <a:t>The new community café opened on Monday at 10 am. It has six tables and two members of staff. Many learners said the café is friendly and welcoming. The coffee costs £1.50, but I think the cakes are too expensive. The café is the best new place in the college.</a:t>
            </a:r>
            <a:endParaRPr lang="en-US" sz="2500" dirty="0"/>
          </a:p>
        </p:txBody>
      </p:sp>
      <p:sp>
        <p:nvSpPr>
          <p:cNvPr id="11" name="Text 8"/>
          <p:cNvSpPr/>
          <p:nvPr/>
        </p:nvSpPr>
        <p:spPr>
          <a:xfrm>
            <a:off x="960120" y="4434840"/>
            <a:ext cx="8778240" cy="411480"/>
          </a:xfrm>
          <a:prstGeom prst="rect">
            <a:avLst/>
          </a:prstGeom>
          <a:noFill/>
          <a:ln/>
        </p:spPr>
        <p:txBody>
          <a:bodyPr wrap="square" lIns="0" tIns="0" rIns="0" bIns="0" rtlCol="0" anchor="ctr"/>
          <a:lstStyle/>
          <a:p>
            <a:pPr indent="0" marL="0">
              <a:buNone/>
            </a:pPr>
            <a:r>
              <a:rPr lang="en-US" sz="2400" b="1" dirty="0">
                <a:solidFill>
                  <a:srgbClr val="0070C0"/>
                </a:solidFill>
                <a:latin typeface="Times New Roman" pitchFamily="34" charset="0"/>
                <a:ea typeface="Times New Roman" pitchFamily="34" charset="-122"/>
                <a:cs typeface="Times New Roman" pitchFamily="34" charset="-120"/>
              </a:rPr>
              <a:t>Write F for fact and O for opinion next to each idea.</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10</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Quick Text: Answer Check</a:t>
            </a:r>
            <a:endParaRPr lang="en-US" sz="3400" dirty="0"/>
          </a:p>
        </p:txBody>
      </p:sp>
      <p:sp>
        <p:nvSpPr>
          <p:cNvPr id="8" name="Text 5"/>
          <p:cNvSpPr/>
          <p:nvPr/>
        </p:nvSpPr>
        <p:spPr>
          <a:xfrm>
            <a:off x="896112" y="1261872"/>
            <a:ext cx="4389120" cy="411480"/>
          </a:xfrm>
          <a:prstGeom prst="rect">
            <a:avLst/>
          </a:prstGeom>
          <a:noFill/>
          <a:ln/>
        </p:spPr>
        <p:txBody>
          <a:bodyPr wrap="square" lIns="0" tIns="0" rIns="0" bIns="0" rtlCol="0" anchor="ctr"/>
          <a:lstStyle/>
          <a:p>
            <a:pPr indent="0" marL="0">
              <a:buNone/>
            </a:pPr>
            <a:r>
              <a:rPr lang="en-US" sz="2800" b="1" dirty="0">
                <a:solidFill>
                  <a:srgbClr val="0070C0"/>
                </a:solidFill>
                <a:latin typeface="Times New Roman" pitchFamily="34" charset="0"/>
                <a:ea typeface="Times New Roman" pitchFamily="34" charset="-122"/>
                <a:cs typeface="Times New Roman" pitchFamily="34" charset="-120"/>
              </a:rPr>
              <a:t>Facts</a:t>
            </a:r>
            <a:endParaRPr lang="en-US" sz="2800" dirty="0"/>
          </a:p>
        </p:txBody>
      </p:sp>
      <p:sp>
        <p:nvSpPr>
          <p:cNvPr id="9" name="Text 6"/>
          <p:cNvSpPr/>
          <p:nvPr/>
        </p:nvSpPr>
        <p:spPr>
          <a:xfrm>
            <a:off x="896112" y="1837944"/>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10" name="Text 7"/>
          <p:cNvSpPr/>
          <p:nvPr/>
        </p:nvSpPr>
        <p:spPr>
          <a:xfrm>
            <a:off x="1280160" y="1810512"/>
            <a:ext cx="475488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The café opened on Monday at 10 am.</a:t>
            </a:r>
            <a:endParaRPr lang="en-US" sz="2200" dirty="0"/>
          </a:p>
        </p:txBody>
      </p:sp>
      <p:sp>
        <p:nvSpPr>
          <p:cNvPr id="11" name="Text 8"/>
          <p:cNvSpPr/>
          <p:nvPr/>
        </p:nvSpPr>
        <p:spPr>
          <a:xfrm>
            <a:off x="896112" y="2423160"/>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12" name="Text 9"/>
          <p:cNvSpPr/>
          <p:nvPr/>
        </p:nvSpPr>
        <p:spPr>
          <a:xfrm>
            <a:off x="1280160" y="2395728"/>
            <a:ext cx="475488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It has six tables.</a:t>
            </a:r>
            <a:endParaRPr lang="en-US" sz="2200" dirty="0"/>
          </a:p>
        </p:txBody>
      </p:sp>
      <p:sp>
        <p:nvSpPr>
          <p:cNvPr id="13" name="Text 10"/>
          <p:cNvSpPr/>
          <p:nvPr/>
        </p:nvSpPr>
        <p:spPr>
          <a:xfrm>
            <a:off x="896112" y="3008376"/>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14" name="Text 11"/>
          <p:cNvSpPr/>
          <p:nvPr/>
        </p:nvSpPr>
        <p:spPr>
          <a:xfrm>
            <a:off x="1280160" y="2980944"/>
            <a:ext cx="475488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It has two members of staff.</a:t>
            </a:r>
            <a:endParaRPr lang="en-US" sz="2200" dirty="0"/>
          </a:p>
        </p:txBody>
      </p:sp>
      <p:sp>
        <p:nvSpPr>
          <p:cNvPr id="15" name="Text 12"/>
          <p:cNvSpPr/>
          <p:nvPr/>
        </p:nvSpPr>
        <p:spPr>
          <a:xfrm>
            <a:off x="896112" y="3593592"/>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16" name="Text 13"/>
          <p:cNvSpPr/>
          <p:nvPr/>
        </p:nvSpPr>
        <p:spPr>
          <a:xfrm>
            <a:off x="1280160" y="3566160"/>
            <a:ext cx="475488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The coffee costs £1.50.</a:t>
            </a:r>
            <a:endParaRPr lang="en-US" sz="2200" dirty="0"/>
          </a:p>
        </p:txBody>
      </p:sp>
      <p:sp>
        <p:nvSpPr>
          <p:cNvPr id="17" name="Text 14"/>
          <p:cNvSpPr/>
          <p:nvPr/>
        </p:nvSpPr>
        <p:spPr>
          <a:xfrm>
            <a:off x="6080760" y="1261872"/>
            <a:ext cx="4389120" cy="411480"/>
          </a:xfrm>
          <a:prstGeom prst="rect">
            <a:avLst/>
          </a:prstGeom>
          <a:noFill/>
          <a:ln/>
        </p:spPr>
        <p:txBody>
          <a:bodyPr wrap="square" lIns="0" tIns="0" rIns="0" bIns="0" rtlCol="0" anchor="ctr"/>
          <a:lstStyle/>
          <a:p>
            <a:pPr indent="0" marL="0">
              <a:buNone/>
            </a:pPr>
            <a:r>
              <a:rPr lang="en-US" sz="2800" b="1" dirty="0">
                <a:solidFill>
                  <a:srgbClr val="B00000"/>
                </a:solidFill>
                <a:latin typeface="Times New Roman" pitchFamily="34" charset="0"/>
                <a:ea typeface="Times New Roman" pitchFamily="34" charset="-122"/>
                <a:cs typeface="Times New Roman" pitchFamily="34" charset="-120"/>
              </a:rPr>
              <a:t>Opinions</a:t>
            </a:r>
            <a:endParaRPr lang="en-US" sz="2800" dirty="0"/>
          </a:p>
        </p:txBody>
      </p:sp>
      <p:sp>
        <p:nvSpPr>
          <p:cNvPr id="18" name="Text 15"/>
          <p:cNvSpPr/>
          <p:nvPr/>
        </p:nvSpPr>
        <p:spPr>
          <a:xfrm>
            <a:off x="6080760" y="1837944"/>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19" name="Text 16"/>
          <p:cNvSpPr/>
          <p:nvPr/>
        </p:nvSpPr>
        <p:spPr>
          <a:xfrm>
            <a:off x="6464808" y="1810512"/>
            <a:ext cx="466344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The café is friendly and welcoming.</a:t>
            </a:r>
            <a:endParaRPr lang="en-US" sz="2200" dirty="0"/>
          </a:p>
        </p:txBody>
      </p:sp>
      <p:sp>
        <p:nvSpPr>
          <p:cNvPr id="20" name="Text 17"/>
          <p:cNvSpPr/>
          <p:nvPr/>
        </p:nvSpPr>
        <p:spPr>
          <a:xfrm>
            <a:off x="6080760" y="2423160"/>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21" name="Text 18"/>
          <p:cNvSpPr/>
          <p:nvPr/>
        </p:nvSpPr>
        <p:spPr>
          <a:xfrm>
            <a:off x="6464808" y="2395728"/>
            <a:ext cx="466344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The cakes are too expensive.</a:t>
            </a:r>
            <a:endParaRPr lang="en-US" sz="2200" dirty="0"/>
          </a:p>
        </p:txBody>
      </p:sp>
      <p:sp>
        <p:nvSpPr>
          <p:cNvPr id="22" name="Text 19"/>
          <p:cNvSpPr/>
          <p:nvPr/>
        </p:nvSpPr>
        <p:spPr>
          <a:xfrm>
            <a:off x="6080760" y="3008376"/>
            <a:ext cx="274320" cy="320040"/>
          </a:xfrm>
          <a:prstGeom prst="rect">
            <a:avLst/>
          </a:prstGeom>
          <a:noFill/>
          <a:ln/>
        </p:spPr>
        <p:txBody>
          <a:bodyPr wrap="square" lIns="0" tIns="0" rIns="0" bIns="0" rtlCol="0" anchor="ct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a:t>
            </a:r>
            <a:endParaRPr lang="en-US" sz="2200" dirty="0"/>
          </a:p>
        </p:txBody>
      </p:sp>
      <p:sp>
        <p:nvSpPr>
          <p:cNvPr id="23" name="Text 20"/>
          <p:cNvSpPr/>
          <p:nvPr/>
        </p:nvSpPr>
        <p:spPr>
          <a:xfrm>
            <a:off x="6464808" y="2980944"/>
            <a:ext cx="4663440" cy="384048"/>
          </a:xfrm>
          <a:prstGeom prst="rect">
            <a:avLst/>
          </a:prstGeom>
          <a:noFill/>
          <a:ln/>
        </p:spPr>
        <p:txBody>
          <a:bodyPr wrap="square" lIns="254" tIns="254" rIns="254" bIns="254" rtlCol="0" anchor="ctr">
            <a:normAutofit/>
          </a:bodyPr>
          <a:lstStyle/>
          <a:p>
            <a:pPr indent="0" marL="0">
              <a:buNone/>
            </a:pPr>
            <a:r>
              <a:rPr lang="en-US" sz="2200" dirty="0">
                <a:solidFill>
                  <a:srgbClr val="111111"/>
                </a:solidFill>
                <a:latin typeface="Times New Roman" pitchFamily="34" charset="0"/>
                <a:ea typeface="Times New Roman" pitchFamily="34" charset="-122"/>
                <a:cs typeface="Times New Roman" pitchFamily="34" charset="-120"/>
              </a:rPr>
              <a:t>The café is the best new place in the college.</a:t>
            </a:r>
            <a:endParaRPr lang="en-US" sz="2200" dirty="0"/>
          </a:p>
        </p:txBody>
      </p:sp>
      <p:sp>
        <p:nvSpPr>
          <p:cNvPr id="24" name="Text 21"/>
          <p:cNvSpPr/>
          <p:nvPr/>
        </p:nvSpPr>
        <p:spPr>
          <a:xfrm>
            <a:off x="868680" y="5120640"/>
            <a:ext cx="9326880" cy="420624"/>
          </a:xfrm>
          <a:prstGeom prst="rect">
            <a:avLst/>
          </a:prstGeom>
          <a:noFill/>
          <a:ln/>
        </p:spPr>
        <p:txBody>
          <a:bodyPr wrap="square" lIns="254" tIns="254" rIns="254" bIns="254" rtlCol="0" anchor="ctr">
            <a:normAutofit/>
          </a:bodyPr>
          <a:lstStyle/>
          <a:p>
            <a:pPr indent="0" marL="0">
              <a:buNone/>
            </a:pPr>
            <a:r>
              <a:rPr lang="en-US" sz="2100" i="1" dirty="0">
                <a:solidFill>
                  <a:srgbClr val="111111"/>
                </a:solidFill>
                <a:latin typeface="Times New Roman" pitchFamily="34" charset="0"/>
                <a:ea typeface="Times New Roman" pitchFamily="34" charset="-122"/>
                <a:cs typeface="Times New Roman" pitchFamily="34" charset="-120"/>
              </a:rPr>
              <a:t>Remember: numbers can be checked. Words like best and too expensive show a viewpoint.</a:t>
            </a:r>
            <a:endParaRPr lang="en-US" sz="2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11</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Your Turn</a:t>
            </a:r>
            <a:endParaRPr lang="en-US" sz="3400" dirty="0"/>
          </a:p>
        </p:txBody>
      </p:sp>
      <p:sp>
        <p:nvSpPr>
          <p:cNvPr id="8" name="Text 5"/>
          <p:cNvSpPr/>
          <p:nvPr/>
        </p:nvSpPr>
        <p:spPr>
          <a:xfrm>
            <a:off x="822960" y="1234440"/>
            <a:ext cx="10058400" cy="402336"/>
          </a:xfrm>
          <a:prstGeom prst="rect">
            <a:avLst/>
          </a:prstGeom>
          <a:noFill/>
          <a:ln/>
        </p:spPr>
        <p:txBody>
          <a:bodyPr wrap="square" lIns="0" tIns="0" rIns="0" bIns="0" rtlCol="0" anchor="ct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Read each sentence. Hold up F or O.</a:t>
            </a:r>
            <a:endParaRPr lang="en-US" sz="2400" dirty="0"/>
          </a:p>
        </p:txBody>
      </p:sp>
      <p:sp>
        <p:nvSpPr>
          <p:cNvPr id="9" name="Text 6"/>
          <p:cNvSpPr/>
          <p:nvPr/>
        </p:nvSpPr>
        <p:spPr>
          <a:xfrm>
            <a:off x="960120" y="1847088"/>
            <a:ext cx="9326880" cy="384048"/>
          </a:xfrm>
          <a:prstGeom prst="rect">
            <a:avLst/>
          </a:prstGeom>
          <a:noFill/>
          <a:ln/>
        </p:spPr>
        <p:txBody>
          <a:bodyPr wrap="square" lIns="254" tIns="254" rIns="254" bIns="254" rtlCol="0" anchor="ctr">
            <a:normAutofit/>
          </a:bodyP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1. The sports club meets every Friday.</a:t>
            </a:r>
            <a:endParaRPr lang="en-US" sz="2400" dirty="0"/>
          </a:p>
        </p:txBody>
      </p:sp>
      <p:sp>
        <p:nvSpPr>
          <p:cNvPr id="10" name="Text 7"/>
          <p:cNvSpPr/>
          <p:nvPr/>
        </p:nvSpPr>
        <p:spPr>
          <a:xfrm>
            <a:off x="960120" y="2359152"/>
            <a:ext cx="9326880" cy="384048"/>
          </a:xfrm>
          <a:prstGeom prst="rect">
            <a:avLst/>
          </a:prstGeom>
          <a:noFill/>
          <a:ln/>
        </p:spPr>
        <p:txBody>
          <a:bodyPr wrap="square" lIns="254" tIns="254" rIns="254" bIns="254" rtlCol="0" anchor="ctr">
            <a:normAutofit/>
          </a:bodyP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2. Football is more exciting than cricket.</a:t>
            </a:r>
            <a:endParaRPr lang="en-US" sz="2400" dirty="0"/>
          </a:p>
        </p:txBody>
      </p:sp>
      <p:sp>
        <p:nvSpPr>
          <p:cNvPr id="11" name="Text 8"/>
          <p:cNvSpPr/>
          <p:nvPr/>
        </p:nvSpPr>
        <p:spPr>
          <a:xfrm>
            <a:off x="960120" y="2871216"/>
            <a:ext cx="9326880" cy="384048"/>
          </a:xfrm>
          <a:prstGeom prst="rect">
            <a:avLst/>
          </a:prstGeom>
          <a:noFill/>
          <a:ln/>
        </p:spPr>
        <p:txBody>
          <a:bodyPr wrap="square" lIns="254" tIns="254" rIns="254" bIns="254" rtlCol="0" anchor="ctr">
            <a:normAutofit/>
          </a:bodyP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3. The bus stop is outside the college.</a:t>
            </a:r>
            <a:endParaRPr lang="en-US" sz="2400" dirty="0"/>
          </a:p>
        </p:txBody>
      </p:sp>
      <p:sp>
        <p:nvSpPr>
          <p:cNvPr id="12" name="Text 9"/>
          <p:cNvSpPr/>
          <p:nvPr/>
        </p:nvSpPr>
        <p:spPr>
          <a:xfrm>
            <a:off x="960120" y="3383280"/>
            <a:ext cx="9326880" cy="384048"/>
          </a:xfrm>
          <a:prstGeom prst="rect">
            <a:avLst/>
          </a:prstGeom>
          <a:noFill/>
          <a:ln/>
        </p:spPr>
        <p:txBody>
          <a:bodyPr wrap="square" lIns="254" tIns="254" rIns="254" bIns="254" rtlCol="0" anchor="ctr">
            <a:normAutofit/>
          </a:bodyP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4. The library is the quietest place to study.</a:t>
            </a:r>
            <a:endParaRPr lang="en-US" sz="2400" dirty="0"/>
          </a:p>
        </p:txBody>
      </p:sp>
      <p:sp>
        <p:nvSpPr>
          <p:cNvPr id="13" name="Text 10"/>
          <p:cNvSpPr/>
          <p:nvPr/>
        </p:nvSpPr>
        <p:spPr>
          <a:xfrm>
            <a:off x="960120" y="3895344"/>
            <a:ext cx="9326880" cy="384048"/>
          </a:xfrm>
          <a:prstGeom prst="rect">
            <a:avLst/>
          </a:prstGeom>
          <a:noFill/>
          <a:ln/>
        </p:spPr>
        <p:txBody>
          <a:bodyPr wrap="square" lIns="254" tIns="254" rIns="254" bIns="254" rtlCol="0" anchor="ctr">
            <a:normAutofit/>
          </a:bodyP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5. The class finished at 2:30 pm.</a:t>
            </a:r>
            <a:endParaRPr lang="en-US" sz="2400" dirty="0"/>
          </a:p>
        </p:txBody>
      </p:sp>
      <p:sp>
        <p:nvSpPr>
          <p:cNvPr id="14" name="Text 11"/>
          <p:cNvSpPr/>
          <p:nvPr/>
        </p:nvSpPr>
        <p:spPr>
          <a:xfrm>
            <a:off x="960120" y="4407408"/>
            <a:ext cx="9326880" cy="384048"/>
          </a:xfrm>
          <a:prstGeom prst="rect">
            <a:avLst/>
          </a:prstGeom>
          <a:noFill/>
          <a:ln/>
        </p:spPr>
        <p:txBody>
          <a:bodyPr wrap="square" lIns="254" tIns="254" rIns="254" bIns="254" rtlCol="0" anchor="ctr">
            <a:normAutofit/>
          </a:bodyPr>
          <a:lstStyle/>
          <a:p>
            <a:pPr indent="0" marL="0">
              <a:buNone/>
            </a:pPr>
            <a:r>
              <a:rPr lang="en-US" sz="2400" dirty="0">
                <a:solidFill>
                  <a:srgbClr val="111111"/>
                </a:solidFill>
                <a:latin typeface="Times New Roman" pitchFamily="34" charset="0"/>
                <a:ea typeface="Times New Roman" pitchFamily="34" charset="-122"/>
                <a:cs typeface="Times New Roman" pitchFamily="34" charset="-120"/>
              </a:rPr>
              <a:t>6. Online lessons are better than classroom lessons.</a:t>
            </a:r>
            <a:endParaRPr lang="en-US" sz="2400" dirty="0"/>
          </a:p>
        </p:txBody>
      </p:sp>
      <p:sp>
        <p:nvSpPr>
          <p:cNvPr id="15" name="Text 12"/>
          <p:cNvSpPr/>
          <p:nvPr/>
        </p:nvSpPr>
        <p:spPr>
          <a:xfrm>
            <a:off x="868680" y="5257800"/>
            <a:ext cx="8961120" cy="420624"/>
          </a:xfrm>
          <a:prstGeom prst="rect">
            <a:avLst/>
          </a:prstGeom>
          <a:noFill/>
          <a:ln/>
        </p:spPr>
        <p:txBody>
          <a:bodyPr wrap="square" lIns="0" tIns="0" rIns="0" bIns="0" rtlCol="0" anchor="ctr"/>
          <a:lstStyle/>
          <a:p>
            <a:pPr indent="0" marL="0">
              <a:buNone/>
            </a:pPr>
            <a:r>
              <a:rPr lang="en-US" sz="2400" b="1" dirty="0">
                <a:solidFill>
                  <a:srgbClr val="B00000"/>
                </a:solidFill>
                <a:latin typeface="Times New Roman" pitchFamily="34" charset="0"/>
                <a:ea typeface="Times New Roman" pitchFamily="34" charset="-122"/>
                <a:cs typeface="Times New Roman" pitchFamily="34" charset="-120"/>
              </a:rPr>
              <a:t>Exit question: Which words helped you decide?</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28600" y="164592"/>
            <a:ext cx="11734495" cy="6528816"/>
          </a:xfrm>
          <a:prstGeom prst="rect">
            <a:avLst/>
          </a:prstGeom>
          <a:solidFill>
            <a:srgbClr val="FFFFFF">
              <a:alpha val="0"/>
            </a:srgbClr>
          </a:solidFill>
          <a:ln w="27940">
            <a:solidFill>
              <a:srgbClr val="F2B400"/>
            </a:solidFill>
            <a:prstDash val="solid"/>
          </a:ln>
        </p:spPr>
      </p:sp>
      <p:pic>
        <p:nvPicPr>
          <p:cNvPr id="3" name="Image 0" descr="/mnt/data/LOGO WORKSHEET(2).png">    </p:cNvPr>
          <p:cNvPicPr>
            <a:picLocks noChangeAspect="1"/>
          </p:cNvPicPr>
          <p:nvPr/>
        </p:nvPicPr>
        <p:blipFill>
          <a:blip r:embed="rId1"/>
          <a:stretch>
            <a:fillRect/>
          </a:stretch>
        </p:blipFill>
        <p:spPr>
          <a:xfrm>
            <a:off x="10222992" y="5358384"/>
            <a:ext cx="1143000" cy="841248"/>
          </a:xfrm>
          <a:prstGeom prst="rect">
            <a:avLst/>
          </a:prstGeom>
        </p:spPr>
      </p:pic>
      <p:sp>
        <p:nvSpPr>
          <p:cNvPr id="4" name="Text 1"/>
          <p:cNvSpPr/>
          <p:nvPr/>
        </p:nvSpPr>
        <p:spPr>
          <a:xfrm>
            <a:off x="475488" y="6236208"/>
            <a:ext cx="365760" cy="219456"/>
          </a:xfrm>
          <a:prstGeom prst="rect">
            <a:avLst/>
          </a:prstGeom>
          <a:noFill/>
          <a:ln/>
        </p:spPr>
        <p:txBody>
          <a:bodyPr wrap="square" lIns="0" tIns="0" rIns="0" bIns="0" rtlCol="0" anchor="ctr">
            <a:normAutofit/>
          </a:bodyPr>
          <a:lstStyle/>
          <a:p>
            <a:pPr indent="0" marL="0">
              <a:buNone/>
            </a:pPr>
            <a:r>
              <a:rPr lang="en-US" sz="1100" dirty="0">
                <a:solidFill>
                  <a:srgbClr val="666666"/>
                </a:solidFill>
                <a:latin typeface="Times New Roman" pitchFamily="34" charset="0"/>
                <a:ea typeface="Times New Roman" pitchFamily="34" charset="-122"/>
                <a:cs typeface="Times New Roman" pitchFamily="34" charset="-120"/>
              </a:rPr>
              <a:t>12</a:t>
            </a:r>
            <a:endParaRPr lang="en-US" sz="1100" dirty="0"/>
          </a:p>
        </p:txBody>
      </p:sp>
      <p:sp>
        <p:nvSpPr>
          <p:cNvPr id="5" name="Text 2"/>
          <p:cNvSpPr/>
          <p:nvPr/>
        </p:nvSpPr>
        <p:spPr>
          <a:xfrm>
            <a:off x="502920" y="292608"/>
            <a:ext cx="3017520" cy="219456"/>
          </a:xfrm>
          <a:prstGeom prst="rect">
            <a:avLst/>
          </a:prstGeom>
          <a:noFill/>
          <a:ln/>
        </p:spPr>
        <p:txBody>
          <a:bodyPr wrap="square" lIns="0" tIns="0" rIns="0" bIns="0" rtlCol="0" anchor="ctr"/>
          <a:lstStyle/>
          <a:p>
            <a:pPr indent="0" marL="0">
              <a:buNone/>
            </a:pPr>
            <a:r>
              <a:rPr lang="en-US" sz="1000" dirty="0">
                <a:solidFill>
                  <a:srgbClr val="555555"/>
                </a:solidFill>
                <a:latin typeface="Times New Roman" pitchFamily="34" charset="0"/>
                <a:ea typeface="Times New Roman" pitchFamily="34" charset="-122"/>
                <a:cs typeface="Times New Roman" pitchFamily="34" charset="-120"/>
              </a:rPr>
              <a:t>Functional Skills English Entry 3</a:t>
            </a:r>
            <a:endParaRPr lang="en-US" sz="1000" dirty="0"/>
          </a:p>
        </p:txBody>
      </p:sp>
      <p:sp>
        <p:nvSpPr>
          <p:cNvPr id="6" name="Text 3"/>
          <p:cNvSpPr/>
          <p:nvPr/>
        </p:nvSpPr>
        <p:spPr>
          <a:xfrm>
            <a:off x="9372600" y="292608"/>
            <a:ext cx="2011680" cy="219456"/>
          </a:xfrm>
          <a:prstGeom prst="rect">
            <a:avLst/>
          </a:prstGeom>
          <a:noFill/>
          <a:ln/>
        </p:spPr>
        <p:txBody>
          <a:bodyPr wrap="square" lIns="0" tIns="0" rIns="0" bIns="0" rtlCol="0" anchor="ctr"/>
          <a:lstStyle/>
          <a:p>
            <a:pPr algn="r" indent="0" marL="0">
              <a:buNone/>
            </a:pPr>
            <a:r>
              <a:rPr lang="en-US" sz="1000" dirty="0">
                <a:solidFill>
                  <a:srgbClr val="555555"/>
                </a:solidFill>
                <a:latin typeface="Times New Roman" pitchFamily="34" charset="0"/>
                <a:ea typeface="Times New Roman" pitchFamily="34" charset="-122"/>
                <a:cs typeface="Times New Roman" pitchFamily="34" charset="-120"/>
              </a:rPr>
              <a:t>Fact and Opinion</a:t>
            </a:r>
            <a:endParaRPr lang="en-US" sz="1000" dirty="0"/>
          </a:p>
        </p:txBody>
      </p:sp>
      <p:sp>
        <p:nvSpPr>
          <p:cNvPr id="7" name="Text 4"/>
          <p:cNvSpPr/>
          <p:nvPr/>
        </p:nvSpPr>
        <p:spPr>
          <a:xfrm>
            <a:off x="749808" y="594360"/>
            <a:ext cx="10607040" cy="566928"/>
          </a:xfrm>
          <a:prstGeom prst="rect">
            <a:avLst/>
          </a:prstGeom>
          <a:noFill/>
          <a:ln/>
        </p:spPr>
        <p:txBody>
          <a:bodyPr wrap="square" lIns="381" tIns="381" rIns="381" bIns="381" rtlCol="0" anchor="ctr">
            <a:normAutofit/>
          </a:bodyPr>
          <a:lstStyle/>
          <a:p>
            <a:pPr indent="0" marL="0">
              <a:buNone/>
            </a:pPr>
            <a:r>
              <a:rPr lang="en-US" sz="3400" b="1" dirty="0">
                <a:solidFill>
                  <a:srgbClr val="B00000"/>
                </a:solidFill>
                <a:latin typeface="Times New Roman" pitchFamily="34" charset="0"/>
                <a:ea typeface="Times New Roman" pitchFamily="34" charset="-122"/>
                <a:cs typeface="Times New Roman" pitchFamily="34" charset="-120"/>
              </a:rPr>
              <a:t>Mini Recap</a:t>
            </a:r>
            <a:endParaRPr lang="en-US" sz="3400" dirty="0"/>
          </a:p>
        </p:txBody>
      </p:sp>
      <p:sp>
        <p:nvSpPr>
          <p:cNvPr id="8" name="Text 5"/>
          <p:cNvSpPr/>
          <p:nvPr/>
        </p:nvSpPr>
        <p:spPr>
          <a:xfrm>
            <a:off x="960120" y="1554480"/>
            <a:ext cx="9875520" cy="1828800"/>
          </a:xfrm>
          <a:prstGeom prst="rect">
            <a:avLst/>
          </a:prstGeom>
          <a:noFill/>
          <a:ln/>
        </p:spPr>
        <p:txBody>
          <a:bodyPr wrap="square" lIns="254" tIns="254" rIns="254" bIns="254" rtlCol="0" anchor="ctr">
            <a:normAutofit/>
          </a:bodyPr>
          <a:lstStyle/>
          <a:p>
            <a:pPr indent="0" marL="0">
              <a:buNone/>
            </a:pPr>
            <a:r>
              <a:rPr lang="en-US" sz="3200" b="1" dirty="0">
                <a:solidFill>
                  <a:srgbClr val="111111"/>
                </a:solidFill>
                <a:latin typeface="Times New Roman" pitchFamily="34" charset="0"/>
                <a:ea typeface="Times New Roman" pitchFamily="34" charset="-122"/>
                <a:cs typeface="Times New Roman" pitchFamily="34" charset="-120"/>
              </a:rPr>
              <a:t>A fact can be proved.</a:t>
            </a:r>
            <a:endParaRPr lang="en-US" sz="3200" dirty="0"/>
          </a:p>
          <a:p>
            <a:pPr indent="0" marL="0">
              <a:buNone/>
            </a:pPr>
            <a:r>
              <a:rPr lang="en-US" sz="3200" b="1" dirty="0">
                <a:solidFill>
                  <a:srgbClr val="111111"/>
                </a:solidFill>
                <a:latin typeface="Times New Roman" pitchFamily="34" charset="0"/>
                <a:ea typeface="Times New Roman" pitchFamily="34" charset="-122"/>
                <a:cs typeface="Times New Roman" pitchFamily="34" charset="-120"/>
              </a:rPr>
              <a:t>An opinion shows what someone thinks or feels.</a:t>
            </a:r>
            <a:endParaRPr lang="en-US" sz="3200" dirty="0"/>
          </a:p>
          <a:p>
            <a:pPr indent="0" marL="0">
              <a:buNone/>
            </a:pPr>
            <a:r>
              <a:rPr lang="en-US" sz="3200" b="1" dirty="0">
                <a:solidFill>
                  <a:srgbClr val="111111"/>
                </a:solidFill>
                <a:latin typeface="Times New Roman" pitchFamily="34" charset="0"/>
                <a:ea typeface="Times New Roman" pitchFamily="34" charset="-122"/>
                <a:cs typeface="Times New Roman" pitchFamily="34" charset="-120"/>
              </a:rPr>
              <a:t>In exams, read carefully and look for evidence.</a:t>
            </a:r>
            <a:endParaRPr lang="en-US" sz="3200" dirty="0"/>
          </a:p>
        </p:txBody>
      </p:sp>
      <p:sp>
        <p:nvSpPr>
          <p:cNvPr id="9" name="Text 6"/>
          <p:cNvSpPr/>
          <p:nvPr/>
        </p:nvSpPr>
        <p:spPr>
          <a:xfrm>
            <a:off x="960120" y="4160520"/>
            <a:ext cx="9144000" cy="411480"/>
          </a:xfrm>
          <a:prstGeom prst="rect">
            <a:avLst/>
          </a:prstGeom>
          <a:noFill/>
          <a:ln/>
        </p:spPr>
        <p:txBody>
          <a:bodyPr wrap="square" lIns="0" tIns="0" rIns="0" bIns="0" rtlCol="0" anchor="ctr"/>
          <a:lstStyle/>
          <a:p>
            <a:pPr indent="0" marL="0">
              <a:buNone/>
            </a:pPr>
            <a:r>
              <a:rPr lang="en-US" sz="2400" i="1" dirty="0">
                <a:solidFill>
                  <a:srgbClr val="0070C0"/>
                </a:solidFill>
                <a:latin typeface="Times New Roman" pitchFamily="34" charset="0"/>
                <a:ea typeface="Times New Roman" pitchFamily="34" charset="-122"/>
                <a:cs typeface="Times New Roman" pitchFamily="34" charset="-120"/>
              </a:rPr>
              <a:t>Next step: practise spotting facts and opinions in short texts.</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Times New Roman"/>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 and Opinion Lesson</dc:title>
  <dc:subject>Functional Skills English Entry 3 - Fact and Opinion</dc:subject>
  <dc:creator>ESOLish</dc:creator>
  <cp:lastModifiedBy>ESOLish</cp:lastModifiedBy>
  <cp:revision>1</cp:revision>
  <dcterms:created xsi:type="dcterms:W3CDTF">2026-09-07T21:49:52Z</dcterms:created>
  <dcterms:modified xsi:type="dcterms:W3CDTF">2026-09-07T21:49:52Z</dcterms:modified>
</cp:coreProperties>
</file>