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OLIS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438912"/>
            <a:ext cx="109270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Purpose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914400" y="1143000"/>
            <a:ext cx="1033272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234440" y="1874520"/>
            <a:ext cx="9738360" cy="4572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was this text written?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1188720" y="2880360"/>
            <a:ext cx="1600200" cy="68580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88720" y="3063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INFORM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3291840" y="2880360"/>
            <a:ext cx="1600200" cy="68580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91840" y="3063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PERSUADE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394960" y="2880360"/>
            <a:ext cx="1600200" cy="68580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94960" y="3063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INSTRUCT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7498080" y="2880360"/>
            <a:ext cx="1600200" cy="68580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98080" y="3063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WARN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9601200" y="2880360"/>
            <a:ext cx="1600200" cy="68580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601200" y="306324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INVITE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960120" y="4937760"/>
            <a:ext cx="2148840" cy="56692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60120" y="5056632"/>
            <a:ext cx="21488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3172968" y="505663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3520440" y="4937760"/>
            <a:ext cx="2148840" cy="56692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520440" y="5056632"/>
            <a:ext cx="21488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 WHY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733288" y="505663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6080760" y="4937760"/>
            <a:ext cx="2148840" cy="56692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080760" y="5056632"/>
            <a:ext cx="21488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 PURPOSE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8293608" y="505663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8641080" y="4937760"/>
            <a:ext cx="2148840" cy="56692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641080" y="5056632"/>
            <a:ext cx="21488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CLUES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914400" y="950976"/>
            <a:ext cx="1033272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at these texts. Why were they written?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822960" y="1600200"/>
            <a:ext cx="5074920" cy="310896"/>
          </a:xfrm>
          <a:prstGeom prst="rect">
            <a:avLst/>
          </a:prstGeom>
          <a:solidFill>
            <a:srgbClr val="FFF7D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41248" y="1627632"/>
            <a:ext cx="503834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A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822960" y="1965960"/>
            <a:ext cx="5074920" cy="1152144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2688" y="2057400"/>
            <a:ext cx="4855464" cy="98755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SALE TODAY! 50% off all coats. Visit us before 5pm.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263640" y="1600200"/>
            <a:ext cx="5074920" cy="310896"/>
          </a:xfrm>
          <a:prstGeom prst="rect">
            <a:avLst/>
          </a:prstGeom>
          <a:solidFill>
            <a:srgbClr val="DDEEF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81928" y="1627632"/>
            <a:ext cx="503834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B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263640" y="1965960"/>
            <a:ext cx="5074920" cy="1152144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73368" y="2057400"/>
            <a:ext cx="4855464" cy="98755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Turn left at the library. Walk past the bank. The centre is on your right.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22960" y="3703320"/>
            <a:ext cx="5074920" cy="310896"/>
          </a:xfrm>
          <a:prstGeom prst="rect">
            <a:avLst/>
          </a:prstGeom>
          <a:solidFill>
            <a:srgbClr val="FFF7D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1248" y="3730752"/>
            <a:ext cx="503834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C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22960" y="4069080"/>
            <a:ext cx="5074920" cy="1152144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32688" y="4160520"/>
            <a:ext cx="4855464" cy="98755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college office opens at 9am and closes at 5pm.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263640" y="3703320"/>
            <a:ext cx="5074920" cy="310896"/>
          </a:xfrm>
          <a:prstGeom prst="rect">
            <a:avLst/>
          </a:prstGeom>
          <a:solidFill>
            <a:srgbClr val="DDEEF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81928" y="3730752"/>
            <a:ext cx="503834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D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6263640" y="4069080"/>
            <a:ext cx="5074920" cy="1152144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73368" y="4160520"/>
            <a:ext cx="4855464" cy="98755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Dear learners, you are invited to our end-of-term celebration.</a:t>
            </a:r>
            <a:endParaRPr lang="en-US" sz="1800" dirty="0"/>
          </a:p>
        </p:txBody>
      </p:sp>
      <p:sp>
        <p:nvSpPr>
          <p:cNvPr id="24" name="Shape 21"/>
          <p:cNvSpPr/>
          <p:nvPr/>
        </p:nvSpPr>
        <p:spPr>
          <a:xfrm>
            <a:off x="1005840" y="5989320"/>
            <a:ext cx="9235440" cy="411480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51560" y="6089904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talk: Which text informs, persuades, instructs or invites?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77240" y="1325880"/>
            <a:ext cx="1078992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the lesson, learners will be able to: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143000" y="2011680"/>
            <a:ext cx="9692640" cy="3017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what text purpose means</a:t>
            </a:r>
            <a:endParaRPr lang="en-US" sz="2400" dirty="0"/>
          </a:p>
          <a:p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recognise common purposes in everyday texts</a:t>
            </a:r>
            <a:endParaRPr lang="en-US" sz="2400" dirty="0"/>
          </a:p>
          <a:p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clues from words, layout and audience</a:t>
            </a:r>
            <a:endParaRPr lang="en-US" sz="2400" dirty="0"/>
          </a:p>
          <a:p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ESB-style text purpose questions</a:t>
            </a:r>
            <a:endParaRPr lang="en-US" sz="2400" dirty="0"/>
          </a:p>
          <a:p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explain why an answer is correct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1005840" y="5715000"/>
            <a:ext cx="9235440" cy="438912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51560" y="5824728"/>
            <a:ext cx="9144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Key skill: read the text and ask, “What does the writer want the reader to do or understand?”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Definition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1051560" y="1417320"/>
            <a:ext cx="10058400" cy="274320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17320" y="1783080"/>
            <a:ext cx="9326880" cy="5943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purpose means the reason why a text was written.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1417320" y="2697480"/>
            <a:ext cx="9326880" cy="8686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writer may want to give information, persuade someone, give instructions, warn the reader, invite someone or describe something.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1097280" y="4617720"/>
            <a:ext cx="4754880" cy="59436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88720" y="477316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Topic = what the text is about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355080" y="4617720"/>
            <a:ext cx="4754880" cy="59436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46520" y="477316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 = why it was written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Topic and Purpose Are Different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77240" y="1234440"/>
            <a:ext cx="10652760" cy="310896"/>
          </a:xfrm>
          <a:prstGeom prst="rect">
            <a:avLst/>
          </a:prstGeom>
          <a:solidFill>
            <a:srgbClr val="FFF7D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95528" y="1261872"/>
            <a:ext cx="1061618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 Text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77240" y="1627632"/>
            <a:ext cx="10652760" cy="118872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6968" y="1719072"/>
            <a:ext cx="10433304" cy="10241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Join Barton Fitness Centre this week. Try our new classes, meet friendly staff and feel healthier. Membership is only £12 a month. Sign up today!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1051560" y="3337560"/>
            <a:ext cx="4663440" cy="141732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88720" y="3511296"/>
            <a:ext cx="4389120" cy="310896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Topic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1280160" y="4005072"/>
            <a:ext cx="411480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fitness centre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446520" y="3337560"/>
            <a:ext cx="4663440" cy="141732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83680" y="3511296"/>
            <a:ext cx="4389120" cy="310896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6629400" y="4005072"/>
            <a:ext cx="429768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persuade people to join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1280160" y="5486400"/>
            <a:ext cx="8778240" cy="438912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325880" y="5596128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tip: do not choose the topic if the question asks for the purpose.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Text Purposes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77240" y="1234440"/>
            <a:ext cx="5166360" cy="74980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138074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INFORM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2606040" y="1380744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give facts or information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309360" y="1234440"/>
            <a:ext cx="5166360" cy="74980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46520" y="138074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PERSUADE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8138160" y="1380744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make the reader agree or act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77240" y="2350008"/>
            <a:ext cx="5166360" cy="74980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14400" y="2496312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INSTRUCT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2606040" y="2496312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 the reader how to do something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309360" y="2350008"/>
            <a:ext cx="5166360" cy="74980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46520" y="2496312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WARN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8138160" y="2496312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 the reader about danger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777240" y="3465576"/>
            <a:ext cx="5166360" cy="74980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14400" y="3611880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INVITE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2606040" y="3611880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 someone to come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6309360" y="3465576"/>
            <a:ext cx="5166360" cy="74980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46520" y="3611880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DESCRIBE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8138160" y="3611880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say what something is like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777240" y="4581144"/>
            <a:ext cx="5166360" cy="74980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14400" y="4727448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REPORT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2606040" y="4727448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 what happened</a:t>
            </a:r>
            <a:endParaRPr lang="en-US" sz="1700" dirty="0"/>
          </a:p>
        </p:txBody>
      </p:sp>
      <p:sp>
        <p:nvSpPr>
          <p:cNvPr id="28" name="Shape 25"/>
          <p:cNvSpPr/>
          <p:nvPr/>
        </p:nvSpPr>
        <p:spPr>
          <a:xfrm>
            <a:off x="6309360" y="4581144"/>
            <a:ext cx="5166360" cy="74980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46520" y="4727448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ADVERTISE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8138160" y="4727448"/>
            <a:ext cx="31546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sell or promote something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To Inform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22960" y="1143000"/>
            <a:ext cx="4846320" cy="402336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51560" y="1417320"/>
            <a:ext cx="4434840" cy="5029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inform = to give facts and useful information.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325880" y="2240280"/>
            <a:ext cx="3840480" cy="2194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facts</a:t>
            </a:r>
            <a:endParaRPr lang="en-US" sz="2100" dirty="0"/>
          </a:p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dates and times</a:t>
            </a:r>
            <a:endParaRPr lang="en-US" sz="2100" dirty="0"/>
          </a:p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names and places</a:t>
            </a:r>
            <a:endParaRPr lang="en-US" sz="2100" dirty="0"/>
          </a:p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clear information</a:t>
            </a:r>
            <a:endParaRPr lang="en-US" sz="2100" dirty="0"/>
          </a:p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 strong selling language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6080760" y="1143000"/>
            <a:ext cx="5303520" cy="310896"/>
          </a:xfrm>
          <a:prstGeom prst="rect">
            <a:avLst/>
          </a:prstGeom>
          <a:solidFill>
            <a:srgbClr val="DDEEF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099048" y="1170432"/>
            <a:ext cx="526694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ESB-style example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080760" y="1572768"/>
            <a:ext cx="5303520" cy="150876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190488" y="1664208"/>
            <a:ext cx="5084064" cy="134416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library is open from Monday to Saturday. It has books, computers and a quiet study room. Learners can join for free with proof of address.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080760" y="3429000"/>
            <a:ext cx="5303520" cy="118872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17920" y="3593592"/>
            <a:ext cx="4983480" cy="2926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Question: The purpose of this text is to...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446520" y="3950208"/>
            <a:ext cx="47091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inform readers about the library</a:t>
            </a:r>
            <a:endParaRPr lang="en-US" sz="1500" dirty="0"/>
          </a:p>
          <a:p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persuade readers to buy books</a:t>
            </a:r>
            <a:endParaRPr lang="en-US" sz="1500" dirty="0"/>
          </a:p>
          <a:p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warn readers about computers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To Persuade or Advertise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22960" y="1143000"/>
            <a:ext cx="4892040" cy="416052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51560" y="1417320"/>
            <a:ext cx="4434840" cy="685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Persuade = try to make the reader agree, join, buy or do something.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234440" y="2377440"/>
            <a:ext cx="4251960" cy="2240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strong positive words</a:t>
            </a:r>
            <a:endParaRPr lang="en-US" sz="2000" dirty="0"/>
          </a:p>
          <a:p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special offers</a:t>
            </a:r>
            <a:endParaRPr lang="en-US" sz="2000" dirty="0"/>
          </a:p>
          <a:p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calls to action: Join now!</a:t>
            </a:r>
            <a:endParaRPr lang="en-US" sz="2000" dirty="0"/>
          </a:p>
          <a:p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benefits for the reader</a:t>
            </a:r>
            <a:endParaRPr lang="en-US" sz="2000" dirty="0"/>
          </a:p>
          <a:p>
            <a:r>
              <a:rPr lang="en-US" sz="2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questions to interest the reader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172200" y="1143000"/>
            <a:ext cx="5074920" cy="310896"/>
          </a:xfrm>
          <a:prstGeom prst="rect">
            <a:avLst/>
          </a:prstGeom>
          <a:solidFill>
            <a:srgbClr val="FFF7D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190488" y="1170432"/>
            <a:ext cx="503834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for words like: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400800" y="1783080"/>
            <a:ext cx="1234440" cy="50292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00800" y="192024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amazing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7955280" y="1783080"/>
            <a:ext cx="1234440" cy="50292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55280" y="192024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best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9509760" y="1783080"/>
            <a:ext cx="1234440" cy="50292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509760" y="192024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free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400800" y="2651760"/>
            <a:ext cx="1234440" cy="50292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0" y="2788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special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955280" y="2651760"/>
            <a:ext cx="1234440" cy="50292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955280" y="2788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today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509760" y="2651760"/>
            <a:ext cx="1234440" cy="50292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509760" y="2788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don’t miss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6172200" y="3840480"/>
            <a:ext cx="5074920" cy="105156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281928" y="3931920"/>
            <a:ext cx="4855464" cy="88696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Amazing offer! Join our English club today and make new friends while you practise speaking. Places are limited.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6263640" y="5074920"/>
            <a:ext cx="4846320" cy="30175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to persuade learners to join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Instruct, Advise and Warn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31520" y="1325880"/>
            <a:ext cx="3337560" cy="416052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8680" y="1572768"/>
            <a:ext cx="306324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INSTRUCT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932688" y="2240280"/>
            <a:ext cx="2944368" cy="5943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tells you how to do something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960120" y="3337560"/>
            <a:ext cx="2880360" cy="105156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69848" y="3429000"/>
            <a:ext cx="2660904" cy="88696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First, click Log in. Then enter your password.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480560" y="1325880"/>
            <a:ext cx="3337560" cy="416052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617720" y="1572768"/>
            <a:ext cx="306324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ADVISE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4681728" y="2240280"/>
            <a:ext cx="2944368" cy="5943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suggests what is a good idea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709160" y="3337560"/>
            <a:ext cx="2880360" cy="105156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818888" y="3429000"/>
            <a:ext cx="2660904" cy="88696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should arrive early and bring your ID.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8229600" y="1325880"/>
            <a:ext cx="3337560" cy="4160520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366760" y="1572768"/>
            <a:ext cx="306324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WARN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8430768" y="2240280"/>
            <a:ext cx="2944368" cy="5943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tells you about danger or a problem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458200" y="3337560"/>
            <a:ext cx="2880360" cy="105156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67928" y="3429000"/>
            <a:ext cx="2660904" cy="88696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use the lift during a fire.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1005840" y="5760720"/>
            <a:ext cx="9418320" cy="402336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051560" y="5870448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clue: purpose verbs often appear in the answer choices.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Describe, Report and Invite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31520" y="1325880"/>
            <a:ext cx="3337560" cy="420624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8680" y="1572768"/>
            <a:ext cx="306324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DESCRIBE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932688" y="2221992"/>
            <a:ext cx="2944368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says what something is like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960120" y="3337560"/>
            <a:ext cx="2880360" cy="1078992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69848" y="3429000"/>
            <a:ext cx="2660904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park is large and green with a new play area.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480560" y="1325880"/>
            <a:ext cx="3337560" cy="420624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617720" y="1572768"/>
            <a:ext cx="306324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REPORT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4681728" y="2221992"/>
            <a:ext cx="2944368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tells what happened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709160" y="3337560"/>
            <a:ext cx="2880360" cy="1078992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818888" y="3429000"/>
            <a:ext cx="2660904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Mayor opened the new centre on Friday morning.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8229600" y="1325880"/>
            <a:ext cx="3337560" cy="420624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366760" y="1572768"/>
            <a:ext cx="3063240" cy="3657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INVITE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8430768" y="2221992"/>
            <a:ext cx="2944368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asks someone to come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458200" y="3337560"/>
            <a:ext cx="2880360" cy="1078992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67928" y="3429000"/>
            <a:ext cx="2660904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Please come to our coffee morning on Tuesday.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1325880" y="5760720"/>
            <a:ext cx="8778240" cy="402336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371600" y="5870448"/>
            <a:ext cx="8686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Ask: Is it telling me what happened, what something is like, or asking me to attend?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to Find the Purpose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914400" y="960120"/>
            <a:ext cx="1033272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this simple routine in the exam.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40080" y="1828800"/>
            <a:ext cx="1874520" cy="182880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298448" y="20116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749808" y="2834640"/>
            <a:ext cx="1645920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at the title and layout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2926080" y="1828800"/>
            <a:ext cx="1874520" cy="182880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584448" y="20116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3035808" y="2834640"/>
            <a:ext cx="1645920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 who the reader is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212080" y="1828800"/>
            <a:ext cx="1874520" cy="182880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870448" y="20116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5321808" y="2834640"/>
            <a:ext cx="1645920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 strong clue words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498080" y="1828800"/>
            <a:ext cx="1874520" cy="182880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156448" y="20116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3200" dirty="0"/>
          </a:p>
        </p:txBody>
      </p:sp>
      <p:sp>
        <p:nvSpPr>
          <p:cNvPr id="19" name="Text 16"/>
          <p:cNvSpPr/>
          <p:nvPr/>
        </p:nvSpPr>
        <p:spPr>
          <a:xfrm>
            <a:off x="7607808" y="2834640"/>
            <a:ext cx="1645920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 what the writer wants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9784080" y="1828800"/>
            <a:ext cx="1874520" cy="182880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442448" y="20116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3200" dirty="0"/>
          </a:p>
        </p:txBody>
      </p:sp>
      <p:sp>
        <p:nvSpPr>
          <p:cNvPr id="22" name="Text 19"/>
          <p:cNvSpPr/>
          <p:nvPr/>
        </p:nvSpPr>
        <p:spPr>
          <a:xfrm>
            <a:off x="9893808" y="2834640"/>
            <a:ext cx="1645920" cy="5669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all answer choices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66928" y="4800600"/>
            <a:ext cx="1920240" cy="56692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66928" y="4919472"/>
            <a:ext cx="19202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TITLE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2551176" y="491947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26" name="Shape 23"/>
          <p:cNvSpPr/>
          <p:nvPr/>
        </p:nvSpPr>
        <p:spPr>
          <a:xfrm>
            <a:off x="2816352" y="4800600"/>
            <a:ext cx="1920240" cy="56692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816352" y="4919472"/>
            <a:ext cx="19202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AUDIENCE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4800600" y="491947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29" name="Shape 26"/>
          <p:cNvSpPr/>
          <p:nvPr/>
        </p:nvSpPr>
        <p:spPr>
          <a:xfrm>
            <a:off x="5065776" y="4800600"/>
            <a:ext cx="1920240" cy="56692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065776" y="4919472"/>
            <a:ext cx="19202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WORDS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7050024" y="491947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32" name="Shape 29"/>
          <p:cNvSpPr/>
          <p:nvPr/>
        </p:nvSpPr>
        <p:spPr>
          <a:xfrm>
            <a:off x="7315200" y="4800600"/>
            <a:ext cx="1920240" cy="56692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315200" y="4919472"/>
            <a:ext cx="19202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WRITER’S AIM</a:t>
            </a:r>
            <a:endParaRPr lang="en-US" sz="2000" dirty="0"/>
          </a:p>
        </p:txBody>
      </p:sp>
      <p:sp>
        <p:nvSpPr>
          <p:cNvPr id="34" name="Text 31"/>
          <p:cNvSpPr/>
          <p:nvPr/>
        </p:nvSpPr>
        <p:spPr>
          <a:xfrm>
            <a:off x="9299448" y="491947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35" name="Shape 32"/>
          <p:cNvSpPr/>
          <p:nvPr/>
        </p:nvSpPr>
        <p:spPr>
          <a:xfrm>
            <a:off x="9564624" y="4800600"/>
            <a:ext cx="1920240" cy="56692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564624" y="4919472"/>
            <a:ext cx="19202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Exam Pattern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68680" y="1170432"/>
            <a:ext cx="4754880" cy="438912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51560" y="1481328"/>
            <a:ext cx="4389120" cy="71323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ESB Entry 3 Reading, text purpose is usually tested with multiple-choice questions.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234440" y="2560320"/>
            <a:ext cx="4069080" cy="1874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purpose of this text is to ...</a:t>
            </a:r>
            <a:endParaRPr lang="en-US" sz="2100" dirty="0"/>
          </a:p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text ...</a:t>
            </a:r>
            <a:endParaRPr lang="en-US" sz="2100" dirty="0"/>
          </a:p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text is from ...</a:t>
            </a:r>
            <a:endParaRPr lang="en-US" sz="2100" dirty="0"/>
          </a:p>
          <a:p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was this text written?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6172200" y="1170432"/>
            <a:ext cx="5120640" cy="438912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55080" y="1417320"/>
            <a:ext cx="4754880" cy="274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answer choices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583680" y="20116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inform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8823960" y="20116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persuade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583680" y="26334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instruct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823960" y="26334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warn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583680" y="325526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advertise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823960" y="325526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invite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583680" y="387705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describe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8823960" y="3877056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report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1188720" y="5797296"/>
            <a:ext cx="8869680" cy="347472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234440" y="5888736"/>
            <a:ext cx="8778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Tip: read the whole text before choosing. Do not decide from one word only.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Teacher Modelling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77240" y="1170432"/>
            <a:ext cx="6400800" cy="310896"/>
          </a:xfrm>
          <a:prstGeom prst="rect">
            <a:avLst/>
          </a:prstGeom>
          <a:solidFill>
            <a:srgbClr val="FFF7D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95528" y="1197864"/>
            <a:ext cx="636422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text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77240" y="1572768"/>
            <a:ext cx="6400800" cy="182880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6968" y="1664208"/>
            <a:ext cx="6181344" cy="16642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New learners are invited to a free welcome morning on Friday at 10am. You can meet your tutor, ask questions and see the classrooms. Please book your place at reception.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7543800" y="1170432"/>
            <a:ext cx="3611880" cy="1828800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26680" y="1389888"/>
            <a:ext cx="3246120" cy="274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the topic?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726680" y="2029968"/>
            <a:ext cx="3246120" cy="274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welcome morning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7543800" y="3383280"/>
            <a:ext cx="3611880" cy="182880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26680" y="3611880"/>
            <a:ext cx="3246120" cy="274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the purpose?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726680" y="4233672"/>
            <a:ext cx="3246120" cy="274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 invite learners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1051560" y="5623560"/>
            <a:ext cx="9509760" cy="438912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97280" y="5733288"/>
            <a:ext cx="9418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 words: invited, free welcome morning, Please book your place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Guided Practice 1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77240" y="1325880"/>
            <a:ext cx="5852160" cy="256032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1417320"/>
            <a:ext cx="5632704" cy="239572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to stay safe online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 a strong password. Do not share your bank details by email. If a message looks strange, delete it and contact your bank.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995160" y="1371600"/>
            <a:ext cx="4206240" cy="320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Circle the correct answer.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6995160" y="1938528"/>
            <a:ext cx="4114800" cy="320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purpose of this text is to: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178040" y="2514600"/>
            <a:ext cx="411480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persuade people to buy online</a:t>
            </a:r>
            <a:endParaRPr lang="en-US" sz="1900" dirty="0"/>
          </a:p>
          <a:p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warn and advise people about safety</a:t>
            </a:r>
            <a:endParaRPr lang="en-US" sz="1900" dirty="0"/>
          </a:p>
          <a:p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invite people to the bank</a:t>
            </a:r>
            <a:endParaRPr lang="en-US" sz="1900" dirty="0"/>
          </a:p>
          <a:p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describe an email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22960" y="4800600"/>
            <a:ext cx="10058400" cy="640080"/>
          </a:xfrm>
          <a:prstGeom prst="rect">
            <a:avLst/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96112" y="4855464"/>
            <a:ext cx="99120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write one clue from the text: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Guided Practice 2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31520" y="1234440"/>
            <a:ext cx="3337560" cy="310896"/>
          </a:xfrm>
          <a:prstGeom prst="rect">
            <a:avLst/>
          </a:prstGeom>
          <a:solidFill>
            <a:srgbClr val="FFF7D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261872"/>
            <a:ext cx="330098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A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31520" y="1627632"/>
            <a:ext cx="3337560" cy="1325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1719072"/>
            <a:ext cx="3118104" cy="116128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Coffee morning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Please come to our charity coffee morning on Monday. Friends and family are welcome.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68680" y="31821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____________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68680" y="373075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Clue: _______________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4480560" y="1234440"/>
            <a:ext cx="3337560" cy="310896"/>
          </a:xfrm>
          <a:prstGeom prst="rect">
            <a:avLst/>
          </a:prstGeom>
          <a:solidFill>
            <a:srgbClr val="DDEEF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498848" y="1261872"/>
            <a:ext cx="330098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B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4480560" y="1627632"/>
            <a:ext cx="3337560" cy="1325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90288" y="1719072"/>
            <a:ext cx="3118104" cy="116128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New bus times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number 25 bus now leaves at 8.10am, 8.40am and 9.10am.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4617720" y="31821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____________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617720" y="373075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Clue: _______________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8229600" y="1234440"/>
            <a:ext cx="3337560" cy="310896"/>
          </a:xfrm>
          <a:prstGeom prst="rect">
            <a:avLst/>
          </a:prstGeom>
          <a:solidFill>
            <a:srgbClr val="FFF7DF"/>
          </a:solidFill>
          <a:ln w="13970">
            <a:solidFill>
              <a:srgbClr val="F4C54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47888" y="1261872"/>
            <a:ext cx="3300984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C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229600" y="1627632"/>
            <a:ext cx="3337560" cy="132588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339328" y="1719072"/>
            <a:ext cx="3118104" cy="116128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Winter sale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Buy one coat and get one half price. Visit our shop this weekend.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8366760" y="31821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____________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8366760" y="373075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Clue: _______________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1188720" y="5669280"/>
            <a:ext cx="9144000" cy="438912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234440" y="5779008"/>
            <a:ext cx="9052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 from: invite • inform • advertise/persuade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914400" y="960120"/>
            <a:ext cx="1033272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 the best purpose for each mini text.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777240" y="1600200"/>
            <a:ext cx="10698480" cy="512064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1709928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Please wear a helmet when cycling. It can protect your head.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732520" y="170992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77240" y="2368296"/>
            <a:ext cx="10698480" cy="512064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2478024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The museum opens at 10am and tickets cost £4.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732520" y="247802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777240" y="3136392"/>
            <a:ext cx="10698480" cy="512064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3246120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Try our delicious sandwiches today! Fresh and tasty.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732520" y="324612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777240" y="3904488"/>
            <a:ext cx="10698480" cy="512064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14400" y="4014216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First, wash your hands. Next, prepare the food.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732520" y="401421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77240" y="4672584"/>
            <a:ext cx="10698480" cy="512064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14400" y="4782312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Last Friday, students visited the town hall and met the Mayor.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732520" y="478231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Purpose: __________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Answers and Checking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777240" y="1143000"/>
            <a:ext cx="5394960" cy="4389120"/>
          </a:xfrm>
          <a:prstGeom prst="rect">
            <a:avLst/>
          </a:prstGeom>
          <a:solidFill>
            <a:srgbClr val="EAF6EA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" y="1417320"/>
            <a:ext cx="5029200" cy="34747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 Answers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325880" y="2057400"/>
            <a:ext cx="4389120" cy="1965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 warn / advise</a:t>
            </a:r>
            <a:endParaRPr lang="en-US" sz="2300" dirty="0"/>
          </a:p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inform</a:t>
            </a:r>
            <a:endParaRPr lang="en-US" sz="2300" dirty="0"/>
          </a:p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persuade / advertise</a:t>
            </a:r>
            <a:endParaRPr lang="en-US" sz="2300" dirty="0"/>
          </a:p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 instruct</a:t>
            </a:r>
            <a:endParaRPr lang="en-US" sz="2300" dirty="0"/>
          </a:p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 report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6537960" y="1143000"/>
            <a:ext cx="4663440" cy="438912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20840" y="1417320"/>
            <a:ext cx="4297680" cy="34747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to explain an answer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6858000" y="2148840"/>
            <a:ext cx="4023360" cy="109728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967728" y="2240280"/>
            <a:ext cx="3803904" cy="93268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think the purpose is to warn because it tells the reader about danger. The clue is “protect your head”.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858000" y="3703320"/>
            <a:ext cx="4023360" cy="1097280"/>
          </a:xfrm>
          <a:prstGeom prst="rect">
            <a:avLst/>
          </a:prstGeom>
          <a:solidFill>
            <a:srgbClr val="FFFF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967728" y="3794760"/>
            <a:ext cx="3803904" cy="93268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think the purpose is to advertise because it uses positive words and asks people to try the sandwiches.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2608" y="182880"/>
            <a:ext cx="1161288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4C5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 | Text Purpose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223760" y="6446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18</a:t>
            </a:r>
            <a:endParaRPr lang="en-US" sz="800" dirty="0"/>
          </a:p>
        </p:txBody>
      </p:sp>
      <p:pic>
        <p:nvPicPr>
          <p:cNvPr id="5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88830" y="5788152"/>
            <a:ext cx="750820" cy="6583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347472"/>
            <a:ext cx="109270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Plenary: Exit Ticket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914400" y="960120"/>
            <a:ext cx="1033272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Before you finish, answer these three questions.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1005840" y="1691640"/>
            <a:ext cx="10058400" cy="2834640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17320" y="2148840"/>
            <a:ext cx="914400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does text purpose mean?</a:t>
            </a:r>
            <a:endParaRPr lang="en-US" sz="2300" dirty="0"/>
          </a:p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Name three common purposes in ESB Reading.</a:t>
            </a:r>
            <a:endParaRPr lang="en-US" sz="2300" dirty="0"/>
          </a:p>
          <a:p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clues can help you choose the correct purpose?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1143000" y="4892040"/>
            <a:ext cx="2103120" cy="56692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43000" y="5010912"/>
            <a:ext cx="21031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3310128" y="501091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657600" y="4892040"/>
            <a:ext cx="2103120" cy="56692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657600" y="5010912"/>
            <a:ext cx="21031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 WHY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5824728" y="501091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6172200" y="4892040"/>
            <a:ext cx="2103120" cy="566928"/>
          </a:xfrm>
          <a:prstGeom prst="rect">
            <a:avLst/>
          </a:prstGeom>
          <a:solidFill>
            <a:srgbClr val="FFF7D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172200" y="5010912"/>
            <a:ext cx="21031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 CLUES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339328" y="5010912"/>
            <a:ext cx="2560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8686800" y="4892040"/>
            <a:ext cx="2103120" cy="566928"/>
          </a:xfrm>
          <a:prstGeom prst="rect">
            <a:avLst/>
          </a:prstGeom>
          <a:solidFill>
            <a:srgbClr val="DDEEFF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86800" y="5010912"/>
            <a:ext cx="21031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1554480" y="5806440"/>
            <a:ext cx="8046720" cy="411480"/>
          </a:xfrm>
          <a:prstGeom prst="rect">
            <a:avLst/>
          </a:prstGeom>
          <a:solidFill>
            <a:srgbClr val="FDECEC"/>
          </a:solidFill>
          <a:ln w="15875">
            <a:solidFill>
              <a:srgbClr val="F4C542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600200" y="5916168"/>
            <a:ext cx="7955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Remember: purpose = why the writer wrote the text.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Purpose</dc:title>
  <dc:subject>ESB ESOL Entry 3 Reading - Text Purpose</dc:subject>
  <dc:creator>ESOLish</dc:creator>
  <cp:lastModifiedBy>ESOLish</cp:lastModifiedBy>
  <cp:revision>1</cp:revision>
  <dcterms:created xsi:type="dcterms:W3CDTF">2026-09-12T16:11:12Z</dcterms:created>
  <dcterms:modified xsi:type="dcterms:W3CDTF">2026-09-12T16:11:12Z</dcterms:modified>
</cp:coreProperties>
</file>