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19456" y="146304"/>
            <a:ext cx="11750040" cy="6510528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F5B000"/>
            </a:solidFill>
            <a:prstDash val="solid"/>
          </a:ln>
        </p:spPr>
      </p:sp>
      <p:pic>
        <p:nvPicPr>
          <p:cNvPr id="3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15600" y="5559552"/>
            <a:ext cx="1024128" cy="87782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48640" y="384048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Punctuation &amp; Text Features</a:t>
            </a:r>
            <a:endParaRPr lang="en-US" sz="3200" dirty="0"/>
          </a:p>
        </p:txBody>
      </p:sp>
      <p:sp>
        <p:nvSpPr>
          <p:cNvPr id="5" name="Text 2"/>
          <p:cNvSpPr/>
          <p:nvPr/>
        </p:nvSpPr>
        <p:spPr>
          <a:xfrm>
            <a:off x="731520" y="877824"/>
            <a:ext cx="10698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Entry 3 Reading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1005840" y="1828800"/>
            <a:ext cx="10149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Understanding how marks and layout help meaning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097280" y="3246120"/>
            <a:ext cx="1783080" cy="502920"/>
          </a:xfrm>
          <a:prstGeom prst="rect">
            <a:avLst/>
          </a:prstGeom>
          <a:solidFill>
            <a:srgbClr val="FFF6D8"/>
          </a:solidFill>
          <a:ln w="12700">
            <a:solidFill>
              <a:srgbClr val="F5B00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97280" y="3364992"/>
            <a:ext cx="1783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LOOK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2971800" y="331012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→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3703320" y="3246120"/>
            <a:ext cx="1783080" cy="502920"/>
          </a:xfrm>
          <a:prstGeom prst="rect">
            <a:avLst/>
          </a:prstGeom>
          <a:solidFill>
            <a:srgbClr val="EAF4FF"/>
          </a:solidFill>
          <a:ln w="12700">
            <a:solidFill>
              <a:srgbClr val="F5B00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3703320" y="3364992"/>
            <a:ext cx="1783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ASK</a:t>
            </a:r>
            <a:endParaRPr lang="en-US" sz="1900" dirty="0"/>
          </a:p>
        </p:txBody>
      </p:sp>
      <p:sp>
        <p:nvSpPr>
          <p:cNvPr id="12" name="Text 9"/>
          <p:cNvSpPr/>
          <p:nvPr/>
        </p:nvSpPr>
        <p:spPr>
          <a:xfrm>
            <a:off x="5577840" y="331012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→</a:t>
            </a:r>
            <a:endParaRPr lang="en-US" sz="2200" dirty="0"/>
          </a:p>
        </p:txBody>
      </p:sp>
      <p:sp>
        <p:nvSpPr>
          <p:cNvPr id="13" name="Shape 10"/>
          <p:cNvSpPr/>
          <p:nvPr/>
        </p:nvSpPr>
        <p:spPr>
          <a:xfrm>
            <a:off x="6309360" y="3246120"/>
            <a:ext cx="1783080" cy="502920"/>
          </a:xfrm>
          <a:prstGeom prst="rect">
            <a:avLst/>
          </a:prstGeom>
          <a:solidFill>
            <a:srgbClr val="FFF6D8"/>
          </a:solidFill>
          <a:ln w="12700">
            <a:solidFill>
              <a:srgbClr val="F5B000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309360" y="3364992"/>
            <a:ext cx="1783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UNDERSTAND</a:t>
            </a:r>
            <a:endParaRPr lang="en-US" sz="1900" dirty="0"/>
          </a:p>
        </p:txBody>
      </p:sp>
      <p:sp>
        <p:nvSpPr>
          <p:cNvPr id="15" name="Text 12"/>
          <p:cNvSpPr/>
          <p:nvPr/>
        </p:nvSpPr>
        <p:spPr>
          <a:xfrm>
            <a:off x="8183880" y="331012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→</a:t>
            </a:r>
            <a:endParaRPr lang="en-US" sz="2200" dirty="0"/>
          </a:p>
        </p:txBody>
      </p:sp>
      <p:sp>
        <p:nvSpPr>
          <p:cNvPr id="16" name="Shape 13"/>
          <p:cNvSpPr/>
          <p:nvPr/>
        </p:nvSpPr>
        <p:spPr>
          <a:xfrm>
            <a:off x="8915400" y="3246120"/>
            <a:ext cx="1783080" cy="502920"/>
          </a:xfrm>
          <a:prstGeom prst="rect">
            <a:avLst/>
          </a:prstGeom>
          <a:solidFill>
            <a:srgbClr val="EAF4FF"/>
          </a:solidFill>
          <a:ln w="12700">
            <a:solidFill>
              <a:srgbClr val="F5B000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915400" y="3364992"/>
            <a:ext cx="1783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ANSWER</a:t>
            </a:r>
            <a:endParaRPr lang="en-US" sz="1900" dirty="0"/>
          </a:p>
        </p:txBody>
      </p:sp>
      <p:sp>
        <p:nvSpPr>
          <p:cNvPr id="18" name="Shape 15"/>
          <p:cNvSpPr/>
          <p:nvPr/>
        </p:nvSpPr>
        <p:spPr>
          <a:xfrm>
            <a:off x="1143000" y="5074920"/>
            <a:ext cx="8686800" cy="438912"/>
          </a:xfrm>
          <a:prstGeom prst="rect">
            <a:avLst/>
          </a:prstGeom>
          <a:solidFill>
            <a:srgbClr val="FDECEC"/>
          </a:solidFill>
          <a:ln w="10160">
            <a:solidFill>
              <a:srgbClr val="F5B000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1188720" y="5148072"/>
            <a:ext cx="8595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Today we learn how punctuation and layout give clues in a reading text.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19456" y="146304"/>
            <a:ext cx="11750040" cy="6510528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F5B000"/>
            </a:solidFill>
            <a:prstDash val="solid"/>
          </a:ln>
        </p:spPr>
      </p:sp>
      <p:pic>
        <p:nvPicPr>
          <p:cNvPr id="3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15600" y="5559552"/>
            <a:ext cx="1024128" cy="87782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48640" y="384048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Warm-Up</a:t>
            </a:r>
            <a:endParaRPr lang="en-US" sz="3200" dirty="0"/>
          </a:p>
        </p:txBody>
      </p:sp>
      <p:sp>
        <p:nvSpPr>
          <p:cNvPr id="5" name="Text 2"/>
          <p:cNvSpPr/>
          <p:nvPr/>
        </p:nvSpPr>
        <p:spPr>
          <a:xfrm>
            <a:off x="731520" y="877824"/>
            <a:ext cx="10698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What job does each feature do?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914400" y="1463040"/>
            <a:ext cx="1005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6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,</a:t>
            </a:r>
            <a:endParaRPr lang="en-US" sz="7600" dirty="0"/>
          </a:p>
        </p:txBody>
      </p:sp>
      <p:sp>
        <p:nvSpPr>
          <p:cNvPr id="7" name="Text 4"/>
          <p:cNvSpPr/>
          <p:nvPr/>
        </p:nvSpPr>
        <p:spPr>
          <a:xfrm>
            <a:off x="2926080" y="1463040"/>
            <a:ext cx="1005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6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!</a:t>
            </a:r>
            <a:endParaRPr lang="en-US" sz="7600" dirty="0"/>
          </a:p>
        </p:txBody>
      </p:sp>
      <p:sp>
        <p:nvSpPr>
          <p:cNvPr id="8" name="Text 5"/>
          <p:cNvSpPr/>
          <p:nvPr/>
        </p:nvSpPr>
        <p:spPr>
          <a:xfrm>
            <a:off x="4937760" y="1463040"/>
            <a:ext cx="1005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600" b="1" dirty="0">
                <a:solidFill>
                  <a:srgbClr val="F39C1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'</a:t>
            </a:r>
            <a:endParaRPr lang="en-US" sz="7600" dirty="0"/>
          </a:p>
        </p:txBody>
      </p:sp>
      <p:sp>
        <p:nvSpPr>
          <p:cNvPr id="9" name="Text 6"/>
          <p:cNvSpPr/>
          <p:nvPr/>
        </p:nvSpPr>
        <p:spPr>
          <a:xfrm>
            <a:off x="6949440" y="1463040"/>
            <a:ext cx="1005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6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</a:t>
            </a:r>
            <a:endParaRPr lang="en-US" sz="7600" dirty="0"/>
          </a:p>
        </p:txBody>
      </p:sp>
      <p:sp>
        <p:nvSpPr>
          <p:cNvPr id="10" name="Text 7"/>
          <p:cNvSpPr/>
          <p:nvPr/>
        </p:nvSpPr>
        <p:spPr>
          <a:xfrm>
            <a:off x="8778240" y="1463040"/>
            <a:ext cx="1371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“ ”</a:t>
            </a:r>
            <a:endParaRPr lang="en-US" sz="6000" dirty="0"/>
          </a:p>
        </p:txBody>
      </p:sp>
      <p:sp>
        <p:nvSpPr>
          <p:cNvPr id="11" name="Text 8"/>
          <p:cNvSpPr/>
          <p:nvPr/>
        </p:nvSpPr>
        <p:spPr>
          <a:xfrm>
            <a:off x="1097280" y="2788920"/>
            <a:ext cx="9784080" cy="10972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Pair talk:</a:t>
            </a:r>
            <a:endParaRPr lang="en-US" sz="2600" dirty="0"/>
          </a:p>
          <a:p>
            <a:pPr indent="0" marL="0">
              <a:buNone/>
            </a:pPr>
            <a:r>
              <a:rPr lang="en-US" sz="26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Which of these have you seen in forms, notices, emails or websites?</a:t>
            </a:r>
            <a:endParaRPr lang="en-US" sz="2600" dirty="0"/>
          </a:p>
        </p:txBody>
      </p:sp>
      <p:sp>
        <p:nvSpPr>
          <p:cNvPr id="12" name="Shape 9"/>
          <p:cNvSpPr/>
          <p:nvPr/>
        </p:nvSpPr>
        <p:spPr>
          <a:xfrm>
            <a:off x="1143000" y="5166360"/>
            <a:ext cx="8778240" cy="438912"/>
          </a:xfrm>
          <a:prstGeom prst="rect">
            <a:avLst/>
          </a:prstGeom>
          <a:solidFill>
            <a:srgbClr val="FDECEC"/>
          </a:solidFill>
          <a:ln w="10160">
            <a:solidFill>
              <a:srgbClr val="F5B00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188720" y="5239512"/>
            <a:ext cx="8686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Do not only name the mark. Say what it does in the sentence or text.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19456" y="146304"/>
            <a:ext cx="11750040" cy="6510528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F5B000"/>
            </a:solidFill>
            <a:prstDash val="solid"/>
          </a:ln>
        </p:spPr>
      </p:sp>
      <p:pic>
        <p:nvPicPr>
          <p:cNvPr id="3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15600" y="5559552"/>
            <a:ext cx="1024128" cy="87782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48640" y="384048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Session Aims</a:t>
            </a:r>
            <a:endParaRPr lang="en-US" sz="3200" dirty="0"/>
          </a:p>
        </p:txBody>
      </p:sp>
      <p:sp>
        <p:nvSpPr>
          <p:cNvPr id="5" name="Text 2"/>
          <p:cNvSpPr/>
          <p:nvPr/>
        </p:nvSpPr>
        <p:spPr>
          <a:xfrm>
            <a:off x="777240" y="1234440"/>
            <a:ext cx="10515600" cy="4114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By the end of the lesson, learners will be able to: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1188720" y="2011680"/>
            <a:ext cx="9509760" cy="30175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r>
              <a:rPr lang="en-US" sz="2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identify common punctuation marks in short texts
</a:t>
            </a:r>
            <a:endParaRPr lang="en-US" sz="2600" dirty="0"/>
          </a:p>
          <a:p>
            <a:r>
              <a:rPr lang="en-US" sz="2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explain why bullet points, commas, apostrophes and exclamation marks are used
</a:t>
            </a:r>
            <a:endParaRPr lang="en-US" sz="2600" dirty="0"/>
          </a:p>
          <a:p>
            <a:r>
              <a:rPr lang="en-US" sz="2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use text features to understand meaning
</a:t>
            </a:r>
            <a:endParaRPr lang="en-US" sz="2600" dirty="0"/>
          </a:p>
          <a:p>
            <a:r>
              <a:rPr lang="en-US" sz="2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answer ESB-style multiple-choice questions confidently
</a:t>
            </a:r>
            <a:endParaRPr lang="en-US" sz="2600" dirty="0"/>
          </a:p>
          <a:p>
            <a:r>
              <a:rPr lang="en-US" sz="2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check the sentence before choosing the answer</a:t>
            </a:r>
            <a:endParaRPr lang="en-US" sz="2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19456" y="146304"/>
            <a:ext cx="11750040" cy="6510528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F5B000"/>
            </a:solidFill>
            <a:prstDash val="solid"/>
          </a:ln>
        </p:spPr>
      </p:sp>
      <p:pic>
        <p:nvPicPr>
          <p:cNvPr id="3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15600" y="5559552"/>
            <a:ext cx="1024128" cy="87782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48640" y="384048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Exam Focus</a:t>
            </a:r>
            <a:endParaRPr lang="en-US" sz="3200" dirty="0"/>
          </a:p>
        </p:txBody>
      </p:sp>
      <p:sp>
        <p:nvSpPr>
          <p:cNvPr id="5" name="Text 2"/>
          <p:cNvSpPr/>
          <p:nvPr/>
        </p:nvSpPr>
        <p:spPr>
          <a:xfrm>
            <a:off x="822960" y="1234440"/>
            <a:ext cx="10698480" cy="4114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In ESB Entry 3 Reading, punctuation and text features usually appear under:</a:t>
            </a:r>
            <a:endParaRPr lang="en-US" sz="2300" dirty="0"/>
          </a:p>
        </p:txBody>
      </p:sp>
      <p:sp>
        <p:nvSpPr>
          <p:cNvPr id="6" name="Shape 3"/>
          <p:cNvSpPr/>
          <p:nvPr/>
        </p:nvSpPr>
        <p:spPr>
          <a:xfrm>
            <a:off x="914400" y="1828800"/>
            <a:ext cx="4846320" cy="1828800"/>
          </a:xfrm>
          <a:prstGeom prst="rect">
            <a:avLst/>
          </a:prstGeom>
          <a:solidFill>
            <a:srgbClr val="FFFFFF">
              <a:alpha val="0"/>
            </a:srgbClr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914400" y="1828800"/>
            <a:ext cx="4846320" cy="347472"/>
          </a:xfrm>
          <a:prstGeom prst="rect">
            <a:avLst/>
          </a:prstGeom>
          <a:solidFill>
            <a:srgbClr val="EAF4FF"/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950976" y="1874520"/>
            <a:ext cx="47731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Assessment focus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1024128" y="2331720"/>
            <a:ext cx="4626864" cy="122529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Use language features to identify meaning in short straightforward text.</a:t>
            </a:r>
            <a:endParaRPr lang="en-US" sz="2300" dirty="0"/>
          </a:p>
        </p:txBody>
      </p:sp>
      <p:sp>
        <p:nvSpPr>
          <p:cNvPr id="10" name="Shape 7"/>
          <p:cNvSpPr/>
          <p:nvPr/>
        </p:nvSpPr>
        <p:spPr>
          <a:xfrm>
            <a:off x="6400800" y="1828800"/>
            <a:ext cx="4572000" cy="1828800"/>
          </a:xfrm>
          <a:prstGeom prst="rect">
            <a:avLst/>
          </a:prstGeom>
          <a:solidFill>
            <a:srgbClr val="FFFFFF">
              <a:alpha val="0"/>
            </a:srgbClr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400800" y="1828800"/>
            <a:ext cx="4572000" cy="347472"/>
          </a:xfrm>
          <a:prstGeom prst="rect">
            <a:avLst/>
          </a:prstGeom>
          <a:solidFill>
            <a:srgbClr val="FFF6D8"/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37376" y="1874520"/>
            <a:ext cx="44988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Common question style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6510528" y="2331720"/>
            <a:ext cx="4352544" cy="122529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“Why is this used?”</a:t>
            </a:r>
            <a:endParaRPr lang="en-US" sz="2300" dirty="0"/>
          </a:p>
          <a:p>
            <a:pPr indent="0" marL="0"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“What does it show?”</a:t>
            </a:r>
            <a:endParaRPr lang="en-US" sz="2300" dirty="0"/>
          </a:p>
          <a:p>
            <a:pPr indent="0" marL="0"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“What is the purpose of this feature?”</a:t>
            </a:r>
            <a:endParaRPr lang="en-US" sz="2300" dirty="0"/>
          </a:p>
        </p:txBody>
      </p:sp>
      <p:sp>
        <p:nvSpPr>
          <p:cNvPr id="14" name="Shape 11"/>
          <p:cNvSpPr/>
          <p:nvPr/>
        </p:nvSpPr>
        <p:spPr>
          <a:xfrm>
            <a:off x="1005840" y="5166360"/>
            <a:ext cx="8915400" cy="438912"/>
          </a:xfrm>
          <a:prstGeom prst="rect">
            <a:avLst/>
          </a:prstGeom>
          <a:solidFill>
            <a:srgbClr val="FDECEC"/>
          </a:solidFill>
          <a:ln w="10160">
            <a:solidFill>
              <a:srgbClr val="F5B00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1051560" y="5239512"/>
            <a:ext cx="8823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Learners need to explain the purpose, not just name the punctuation mark.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19456" y="146304"/>
            <a:ext cx="11750040" cy="6510528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F5B000"/>
            </a:solidFill>
            <a:prstDash val="solid"/>
          </a:ln>
        </p:spPr>
      </p:sp>
      <p:pic>
        <p:nvPicPr>
          <p:cNvPr id="3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15600" y="5559552"/>
            <a:ext cx="1024128" cy="87782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48640" y="384048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Definition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868680" y="1417320"/>
            <a:ext cx="5212080" cy="3063240"/>
          </a:xfrm>
          <a:prstGeom prst="rect">
            <a:avLst/>
          </a:prstGeom>
          <a:solidFill>
            <a:srgbClr val="FFFFFF">
              <a:alpha val="0"/>
            </a:srgbClr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868680" y="1417320"/>
            <a:ext cx="5212080" cy="347472"/>
          </a:xfrm>
          <a:prstGeom prst="rect">
            <a:avLst/>
          </a:prstGeom>
          <a:solidFill>
            <a:srgbClr val="FFF6D8"/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05256" y="1463040"/>
            <a:ext cx="5138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Punctuation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978408" y="1920240"/>
            <a:ext cx="4992624" cy="245973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Marks used in writing to make meaning clear.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Examples: comma, apostrophe, full stop, question mark, exclamation mark.</a:t>
            </a:r>
            <a:endParaRPr lang="en-US" sz="2400" dirty="0"/>
          </a:p>
        </p:txBody>
      </p:sp>
      <p:sp>
        <p:nvSpPr>
          <p:cNvPr id="9" name="Shape 6"/>
          <p:cNvSpPr/>
          <p:nvPr/>
        </p:nvSpPr>
        <p:spPr>
          <a:xfrm>
            <a:off x="6355080" y="1417320"/>
            <a:ext cx="4983480" cy="3063240"/>
          </a:xfrm>
          <a:prstGeom prst="rect">
            <a:avLst/>
          </a:prstGeom>
          <a:solidFill>
            <a:srgbClr val="FFFFFF">
              <a:alpha val="0"/>
            </a:srgbClr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6355080" y="1417320"/>
            <a:ext cx="4983480" cy="347472"/>
          </a:xfrm>
          <a:prstGeom prst="rect">
            <a:avLst/>
          </a:prstGeom>
          <a:solidFill>
            <a:srgbClr val="EAF4FF"/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91656" y="1463040"/>
            <a:ext cx="4910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Text features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6464808" y="1920240"/>
            <a:ext cx="4764024" cy="245973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Parts of the layout that help the reader understand information quickly.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Examples: headings, bullet points, lists, bold words.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1097280" y="5212080"/>
            <a:ext cx="8732520" cy="438912"/>
          </a:xfrm>
          <a:prstGeom prst="rect">
            <a:avLst/>
          </a:prstGeom>
          <a:solidFill>
            <a:srgbClr val="FDECEC"/>
          </a:solidFill>
          <a:ln w="10160">
            <a:solidFill>
              <a:srgbClr val="F5B000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1143000" y="5285232"/>
            <a:ext cx="8641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good reader asks: “How does this help me understand the text?”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19456" y="146304"/>
            <a:ext cx="11750040" cy="6510528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F5B000"/>
            </a:solidFill>
            <a:prstDash val="solid"/>
          </a:ln>
        </p:spPr>
      </p:sp>
      <p:pic>
        <p:nvPicPr>
          <p:cNvPr id="3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15600" y="5559552"/>
            <a:ext cx="1024128" cy="87782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48640" y="384048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Why Do They Matter?</a:t>
            </a:r>
            <a:endParaRPr lang="en-US" sz="3200" dirty="0"/>
          </a:p>
        </p:txBody>
      </p:sp>
      <p:sp>
        <p:nvSpPr>
          <p:cNvPr id="5" name="Text 2"/>
          <p:cNvSpPr/>
          <p:nvPr/>
        </p:nvSpPr>
        <p:spPr>
          <a:xfrm>
            <a:off x="777240" y="1234440"/>
            <a:ext cx="10515600" cy="4114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Punctuation and text features help the reader to:</a:t>
            </a:r>
            <a:endParaRPr lang="en-US" sz="2400" dirty="0"/>
          </a:p>
        </p:txBody>
      </p:sp>
      <p:sp>
        <p:nvSpPr>
          <p:cNvPr id="6" name="Shape 3"/>
          <p:cNvSpPr/>
          <p:nvPr/>
        </p:nvSpPr>
        <p:spPr>
          <a:xfrm>
            <a:off x="777240" y="1828800"/>
            <a:ext cx="3429000" cy="2148840"/>
          </a:xfrm>
          <a:prstGeom prst="rect">
            <a:avLst/>
          </a:prstGeom>
          <a:solidFill>
            <a:srgbClr val="FFFFFF">
              <a:alpha val="0"/>
            </a:srgbClr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777240" y="1828800"/>
            <a:ext cx="3429000" cy="347472"/>
          </a:xfrm>
          <a:prstGeom prst="rect">
            <a:avLst/>
          </a:prstGeom>
          <a:solidFill>
            <a:srgbClr val="FFF6D8"/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13816" y="1874520"/>
            <a:ext cx="33558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Understand meaning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886968" y="2331720"/>
            <a:ext cx="3209544" cy="154533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They show where sentences start and finish, who owns something, or what is important.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4389120" y="1828800"/>
            <a:ext cx="3429000" cy="2148840"/>
          </a:xfrm>
          <a:prstGeom prst="rect">
            <a:avLst/>
          </a:prstGeom>
          <a:solidFill>
            <a:srgbClr val="FFFFFF">
              <a:alpha val="0"/>
            </a:srgbClr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4389120" y="1828800"/>
            <a:ext cx="3429000" cy="347472"/>
          </a:xfrm>
          <a:prstGeom prst="rect">
            <a:avLst/>
          </a:prstGeom>
          <a:solidFill>
            <a:srgbClr val="EAF4FF"/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425696" y="1874520"/>
            <a:ext cx="33558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Find information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4498848" y="2331720"/>
            <a:ext cx="3209544" cy="154533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They make lists, headings and key details easier to see.</a:t>
            </a:r>
            <a:endParaRPr lang="en-US" sz="2200" dirty="0"/>
          </a:p>
        </p:txBody>
      </p:sp>
      <p:sp>
        <p:nvSpPr>
          <p:cNvPr id="14" name="Shape 11"/>
          <p:cNvSpPr/>
          <p:nvPr/>
        </p:nvSpPr>
        <p:spPr>
          <a:xfrm>
            <a:off x="8001000" y="1828800"/>
            <a:ext cx="3429000" cy="2148840"/>
          </a:xfrm>
          <a:prstGeom prst="rect">
            <a:avLst/>
          </a:prstGeom>
          <a:solidFill>
            <a:srgbClr val="FFFFFF">
              <a:alpha val="0"/>
            </a:srgbClr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8001000" y="1828800"/>
            <a:ext cx="3429000" cy="347472"/>
          </a:xfrm>
          <a:prstGeom prst="rect">
            <a:avLst/>
          </a:prstGeom>
          <a:solidFill>
            <a:srgbClr val="EEF7EC"/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037576" y="1874520"/>
            <a:ext cx="33558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Read with confidence</a:t>
            </a:r>
            <a:endParaRPr lang="en-US" sz="1800" dirty="0"/>
          </a:p>
        </p:txBody>
      </p:sp>
      <p:sp>
        <p:nvSpPr>
          <p:cNvPr id="17" name="Text 14"/>
          <p:cNvSpPr/>
          <p:nvPr/>
        </p:nvSpPr>
        <p:spPr>
          <a:xfrm>
            <a:off x="8110728" y="2331720"/>
            <a:ext cx="3209544" cy="154533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They help us read the text in the right way, with pauses and emphasis.</a:t>
            </a:r>
            <a:endParaRPr lang="en-US" sz="2200" dirty="0"/>
          </a:p>
        </p:txBody>
      </p:sp>
      <p:sp>
        <p:nvSpPr>
          <p:cNvPr id="18" name="Shape 15"/>
          <p:cNvSpPr/>
          <p:nvPr/>
        </p:nvSpPr>
        <p:spPr>
          <a:xfrm>
            <a:off x="1143000" y="5166360"/>
            <a:ext cx="8778240" cy="438912"/>
          </a:xfrm>
          <a:prstGeom prst="rect">
            <a:avLst/>
          </a:prstGeom>
          <a:solidFill>
            <a:srgbClr val="FDECEC"/>
          </a:solidFill>
          <a:ln w="10160">
            <a:solidFill>
              <a:srgbClr val="F5B000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1188720" y="5239512"/>
            <a:ext cx="8686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In the exam, choose the answer that explains the real job of the feature.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19456" y="146304"/>
            <a:ext cx="11750040" cy="6510528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F5B000"/>
            </a:solidFill>
            <a:prstDash val="solid"/>
          </a:ln>
        </p:spPr>
      </p:sp>
      <p:pic>
        <p:nvPicPr>
          <p:cNvPr id="3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15600" y="5559552"/>
            <a:ext cx="1024128" cy="87782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48640" y="384048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Apostrophes</a:t>
            </a:r>
            <a:endParaRPr lang="en-US" sz="3200" dirty="0"/>
          </a:p>
        </p:txBody>
      </p:sp>
      <p:sp>
        <p:nvSpPr>
          <p:cNvPr id="5" name="Text 2"/>
          <p:cNvSpPr/>
          <p:nvPr/>
        </p:nvSpPr>
        <p:spPr>
          <a:xfrm>
            <a:off x="777240" y="1417320"/>
            <a:ext cx="914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0" b="1" dirty="0">
                <a:solidFill>
                  <a:srgbClr val="F39C1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'</a:t>
            </a:r>
            <a:endParaRPr lang="en-US" sz="9200" dirty="0"/>
          </a:p>
        </p:txBody>
      </p:sp>
      <p:sp>
        <p:nvSpPr>
          <p:cNvPr id="6" name="Shape 3"/>
          <p:cNvSpPr/>
          <p:nvPr/>
        </p:nvSpPr>
        <p:spPr>
          <a:xfrm>
            <a:off x="1920240" y="1417320"/>
            <a:ext cx="4343400" cy="3200400"/>
          </a:xfrm>
          <a:prstGeom prst="rect">
            <a:avLst/>
          </a:prstGeom>
          <a:solidFill>
            <a:srgbClr val="FFFFFF">
              <a:alpha val="0"/>
            </a:srgbClr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1920240" y="1417320"/>
            <a:ext cx="4343400" cy="347472"/>
          </a:xfrm>
          <a:prstGeom prst="rect">
            <a:avLst/>
          </a:prstGeom>
          <a:solidFill>
            <a:srgbClr val="FFF6D8"/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956816" y="1463040"/>
            <a:ext cx="42702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1. Possession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2029968" y="1920240"/>
            <a:ext cx="4123944" cy="259689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Shows something belongs to someone.</a:t>
            </a:r>
            <a:endParaRPr lang="en-US" sz="2200" dirty="0"/>
          </a:p>
          <a:p>
            <a:pPr indent="0" marL="0">
              <a:buNone/>
            </a:pPr>
            <a:endParaRPr lang="en-US" sz="2200" dirty="0"/>
          </a:p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Example:</a:t>
            </a:r>
            <a:endParaRPr lang="en-US" sz="2200" dirty="0"/>
          </a:p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 patient’s home</a:t>
            </a:r>
            <a:endParaRPr lang="en-US" sz="2200" dirty="0"/>
          </a:p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= the home belongs to the patient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6629400" y="1417320"/>
            <a:ext cx="3977640" cy="3200400"/>
          </a:xfrm>
          <a:prstGeom prst="rect">
            <a:avLst/>
          </a:prstGeom>
          <a:solidFill>
            <a:srgbClr val="FFFFFF">
              <a:alpha val="0"/>
            </a:srgbClr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629400" y="1417320"/>
            <a:ext cx="3977640" cy="347472"/>
          </a:xfrm>
          <a:prstGeom prst="rect">
            <a:avLst/>
          </a:prstGeom>
          <a:solidFill>
            <a:srgbClr val="EAF4FF"/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665976" y="1463040"/>
            <a:ext cx="39044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2. Omission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6739128" y="1920240"/>
            <a:ext cx="3758184" cy="259689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Shows letters are missing.</a:t>
            </a:r>
            <a:endParaRPr lang="en-US" sz="2200" dirty="0"/>
          </a:p>
          <a:p>
            <a:pPr indent="0" marL="0">
              <a:buNone/>
            </a:pPr>
            <a:endParaRPr lang="en-US" sz="2200" dirty="0"/>
          </a:p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Example:</a:t>
            </a:r>
            <a:endParaRPr lang="en-US" sz="2200" dirty="0"/>
          </a:p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don’t = do not</a:t>
            </a:r>
            <a:endParaRPr lang="en-US" sz="2200" dirty="0"/>
          </a:p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it’s = it is</a:t>
            </a:r>
            <a:endParaRPr lang="en-US" sz="2200" dirty="0"/>
          </a:p>
        </p:txBody>
      </p:sp>
      <p:sp>
        <p:nvSpPr>
          <p:cNvPr id="14" name="Shape 11"/>
          <p:cNvSpPr/>
          <p:nvPr/>
        </p:nvSpPr>
        <p:spPr>
          <a:xfrm>
            <a:off x="1143000" y="5166360"/>
            <a:ext cx="8595360" cy="438912"/>
          </a:xfrm>
          <a:prstGeom prst="rect">
            <a:avLst/>
          </a:prstGeom>
          <a:solidFill>
            <a:srgbClr val="FDECEC"/>
          </a:solidFill>
          <a:ln w="10160">
            <a:solidFill>
              <a:srgbClr val="F5B00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1188720" y="5239512"/>
            <a:ext cx="8503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Exam tip: read the words before and after the apostrophe.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19456" y="146304"/>
            <a:ext cx="11750040" cy="6510528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F5B000"/>
            </a:solidFill>
            <a:prstDash val="solid"/>
          </a:ln>
        </p:spPr>
      </p:sp>
      <p:pic>
        <p:nvPicPr>
          <p:cNvPr id="3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15600" y="5559552"/>
            <a:ext cx="1024128" cy="87782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48640" y="384048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Exam-Style Question: Apostrophe</a:t>
            </a:r>
            <a:endParaRPr lang="en-US" sz="3200" dirty="0"/>
          </a:p>
        </p:txBody>
      </p:sp>
      <p:sp>
        <p:nvSpPr>
          <p:cNvPr id="5" name="Text 2"/>
          <p:cNvSpPr/>
          <p:nvPr/>
        </p:nvSpPr>
        <p:spPr>
          <a:xfrm>
            <a:off x="868680" y="1234440"/>
            <a:ext cx="10241280" cy="34747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Read the sentence.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1051560" y="1783080"/>
            <a:ext cx="9601200" cy="868680"/>
          </a:xfrm>
          <a:prstGeom prst="rect">
            <a:avLst/>
          </a:prstGeom>
          <a:solidFill>
            <a:srgbClr val="FFFFFF">
              <a:alpha val="0"/>
            </a:srgbClr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1051560" y="1783080"/>
            <a:ext cx="9601200" cy="347472"/>
          </a:xfrm>
          <a:prstGeom prst="rect">
            <a:avLst/>
          </a:prstGeom>
          <a:solidFill>
            <a:srgbClr val="FFF6D8"/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88136" y="1828800"/>
            <a:ext cx="9528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Sentence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1161288" y="2286000"/>
            <a:ext cx="9381744" cy="26517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 visitor’s bag was left at reception.</a:t>
            </a:r>
            <a:endParaRPr lang="en-US" sz="2500" dirty="0"/>
          </a:p>
        </p:txBody>
      </p:sp>
      <p:sp>
        <p:nvSpPr>
          <p:cNvPr id="10" name="Text 7"/>
          <p:cNvSpPr/>
          <p:nvPr/>
        </p:nvSpPr>
        <p:spPr>
          <a:xfrm>
            <a:off x="1097280" y="3063240"/>
            <a:ext cx="9875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 apostrophe in visitor’s means:</a:t>
            </a:r>
            <a:endParaRPr lang="en-US" sz="2500" dirty="0"/>
          </a:p>
        </p:txBody>
      </p:sp>
      <p:sp>
        <p:nvSpPr>
          <p:cNvPr id="11" name="Text 8"/>
          <p:cNvSpPr/>
          <p:nvPr/>
        </p:nvSpPr>
        <p:spPr>
          <a:xfrm>
            <a:off x="1325880" y="3520440"/>
            <a:ext cx="9646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 there is more than one visitor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  the bag belongs to the visitor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  the visitor is at reception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  letters are missing</a:t>
            </a:r>
            <a:endParaRPr lang="en-US" sz="2400" dirty="0"/>
          </a:p>
        </p:txBody>
      </p:sp>
      <p:sp>
        <p:nvSpPr>
          <p:cNvPr id="12" name="Shape 9"/>
          <p:cNvSpPr/>
          <p:nvPr/>
        </p:nvSpPr>
        <p:spPr>
          <a:xfrm>
            <a:off x="1143000" y="5440680"/>
            <a:ext cx="8595360" cy="438912"/>
          </a:xfrm>
          <a:prstGeom prst="rect">
            <a:avLst/>
          </a:prstGeom>
          <a:solidFill>
            <a:srgbClr val="FDECEC"/>
          </a:solidFill>
          <a:ln w="10160">
            <a:solidFill>
              <a:srgbClr val="F5B00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188720" y="5513832"/>
            <a:ext cx="8503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Answer: B — the bag belongs to the visitor.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19456" y="146304"/>
            <a:ext cx="11750040" cy="6510528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F5B000"/>
            </a:solidFill>
            <a:prstDash val="solid"/>
          </a:ln>
        </p:spPr>
      </p:sp>
      <p:pic>
        <p:nvPicPr>
          <p:cNvPr id="3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15600" y="5559552"/>
            <a:ext cx="1024128" cy="87782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48640" y="384048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Commas in Lists</a:t>
            </a:r>
            <a:endParaRPr lang="en-US" sz="3200" dirty="0"/>
          </a:p>
        </p:txBody>
      </p:sp>
      <p:sp>
        <p:nvSpPr>
          <p:cNvPr id="5" name="Text 2"/>
          <p:cNvSpPr/>
          <p:nvPr/>
        </p:nvSpPr>
        <p:spPr>
          <a:xfrm>
            <a:off x="777240" y="1417320"/>
            <a:ext cx="914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,</a:t>
            </a:r>
            <a:endParaRPr lang="en-US" sz="9200" dirty="0"/>
          </a:p>
        </p:txBody>
      </p:sp>
      <p:sp>
        <p:nvSpPr>
          <p:cNvPr id="6" name="Text 3"/>
          <p:cNvSpPr/>
          <p:nvPr/>
        </p:nvSpPr>
        <p:spPr>
          <a:xfrm>
            <a:off x="1920240" y="1417320"/>
            <a:ext cx="9601200" cy="4114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comma can separate items in a list.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1920240" y="2148840"/>
            <a:ext cx="8823960" cy="914400"/>
          </a:xfrm>
          <a:prstGeom prst="rect">
            <a:avLst/>
          </a:prstGeom>
          <a:solidFill>
            <a:srgbClr val="FFFFFF">
              <a:alpha val="0"/>
            </a:srgbClr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920240" y="2148840"/>
            <a:ext cx="8823960" cy="347472"/>
          </a:xfrm>
          <a:prstGeom prst="rect">
            <a:avLst/>
          </a:prstGeom>
          <a:solidFill>
            <a:srgbClr val="EAF4FF"/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956816" y="2194560"/>
            <a:ext cx="87508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Example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2029968" y="2651760"/>
            <a:ext cx="8604504" cy="31089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 centre offers English, maths and digital skills.</a:t>
            </a:r>
            <a:endParaRPr lang="en-US" sz="2500" dirty="0"/>
          </a:p>
        </p:txBody>
      </p:sp>
      <p:sp>
        <p:nvSpPr>
          <p:cNvPr id="11" name="Shape 8"/>
          <p:cNvSpPr/>
          <p:nvPr/>
        </p:nvSpPr>
        <p:spPr>
          <a:xfrm>
            <a:off x="1920240" y="3429000"/>
            <a:ext cx="8823960" cy="1143000"/>
          </a:xfrm>
          <a:prstGeom prst="rect">
            <a:avLst/>
          </a:prstGeom>
          <a:solidFill>
            <a:srgbClr val="FFFFFF">
              <a:alpha val="0"/>
            </a:srgbClr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1920240" y="3429000"/>
            <a:ext cx="8823960" cy="347472"/>
          </a:xfrm>
          <a:prstGeom prst="rect">
            <a:avLst/>
          </a:prstGeom>
          <a:solidFill>
            <a:srgbClr val="FFF6D8"/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956816" y="3474720"/>
            <a:ext cx="87508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What the comma does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2029968" y="3931920"/>
            <a:ext cx="8604504" cy="53949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It separates the items clearly: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English | maths | digital skills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1005840" y="5166360"/>
            <a:ext cx="9235440" cy="438912"/>
          </a:xfrm>
          <a:prstGeom prst="rect">
            <a:avLst/>
          </a:prstGeom>
          <a:solidFill>
            <a:srgbClr val="FDECEC"/>
          </a:solidFill>
          <a:ln w="10160">
            <a:solidFill>
              <a:srgbClr val="F5B000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1051560" y="5239512"/>
            <a:ext cx="9144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Exam tip: if the sentence names several things, the comma probably shows a list.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19456" y="146304"/>
            <a:ext cx="11750040" cy="6510528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F5B000"/>
            </a:solidFill>
            <a:prstDash val="solid"/>
          </a:ln>
        </p:spPr>
      </p:sp>
      <p:pic>
        <p:nvPicPr>
          <p:cNvPr id="3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15600" y="5559552"/>
            <a:ext cx="1024128" cy="87782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48640" y="384048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Exam-Style Question: Comma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1005840" y="1417320"/>
            <a:ext cx="9875520" cy="868680"/>
          </a:xfrm>
          <a:prstGeom prst="rect">
            <a:avLst/>
          </a:prstGeom>
          <a:solidFill>
            <a:srgbClr val="FFFFFF">
              <a:alpha val="0"/>
            </a:srgbClr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1005840" y="1417320"/>
            <a:ext cx="9875520" cy="347472"/>
          </a:xfrm>
          <a:prstGeom prst="rect">
            <a:avLst/>
          </a:prstGeom>
          <a:solidFill>
            <a:srgbClr val="FFF6D8"/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042416" y="1463040"/>
            <a:ext cx="9802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Sentence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1115568" y="1920240"/>
            <a:ext cx="9656064" cy="26517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 new shop sells bread, milk and fruit.</a:t>
            </a:r>
            <a:endParaRPr lang="en-US" sz="2500" dirty="0"/>
          </a:p>
        </p:txBody>
      </p:sp>
      <p:sp>
        <p:nvSpPr>
          <p:cNvPr id="9" name="Text 6"/>
          <p:cNvSpPr/>
          <p:nvPr/>
        </p:nvSpPr>
        <p:spPr>
          <a:xfrm>
            <a:off x="1097280" y="2743200"/>
            <a:ext cx="9875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Why is there a comma after bread?</a:t>
            </a:r>
            <a:endParaRPr lang="en-US" sz="2500" dirty="0"/>
          </a:p>
        </p:txBody>
      </p:sp>
      <p:sp>
        <p:nvSpPr>
          <p:cNvPr id="10" name="Text 7"/>
          <p:cNvSpPr/>
          <p:nvPr/>
        </p:nvSpPr>
        <p:spPr>
          <a:xfrm>
            <a:off x="1325880" y="3200400"/>
            <a:ext cx="9646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 It shows the end of the sentence.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  It shows the words are in a list.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  It shows the bread belongs to someone.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  It makes the sentence a question.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1143000" y="5349240"/>
            <a:ext cx="8595360" cy="438912"/>
          </a:xfrm>
          <a:prstGeom prst="rect">
            <a:avLst/>
          </a:prstGeom>
          <a:solidFill>
            <a:srgbClr val="FDECEC"/>
          </a:solidFill>
          <a:ln w="10160">
            <a:solidFill>
              <a:srgbClr val="F5B00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188720" y="5422392"/>
            <a:ext cx="8503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Answer: B — it shows the words are in a list.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19456" y="146304"/>
            <a:ext cx="11750040" cy="6510528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F5B000"/>
            </a:solidFill>
            <a:prstDash val="solid"/>
          </a:ln>
        </p:spPr>
      </p:sp>
      <p:pic>
        <p:nvPicPr>
          <p:cNvPr id="3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15600" y="5559552"/>
            <a:ext cx="1024128" cy="87782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48640" y="384048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Exclamation Marks</a:t>
            </a:r>
            <a:endParaRPr lang="en-US" sz="3200" dirty="0"/>
          </a:p>
        </p:txBody>
      </p:sp>
      <p:sp>
        <p:nvSpPr>
          <p:cNvPr id="5" name="Text 2"/>
          <p:cNvSpPr/>
          <p:nvPr/>
        </p:nvSpPr>
        <p:spPr>
          <a:xfrm>
            <a:off x="777240" y="1417320"/>
            <a:ext cx="914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!</a:t>
            </a:r>
            <a:endParaRPr lang="en-US" sz="9200" dirty="0"/>
          </a:p>
        </p:txBody>
      </p:sp>
      <p:sp>
        <p:nvSpPr>
          <p:cNvPr id="6" name="Text 3"/>
          <p:cNvSpPr/>
          <p:nvPr/>
        </p:nvSpPr>
        <p:spPr>
          <a:xfrm>
            <a:off x="1874520" y="1417320"/>
            <a:ext cx="9418320" cy="6858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An exclamation mark can show that something is important, strong or urgent.</a:t>
            </a:r>
            <a:endParaRPr lang="en-US" sz="2500" dirty="0"/>
          </a:p>
        </p:txBody>
      </p:sp>
      <p:sp>
        <p:nvSpPr>
          <p:cNvPr id="7" name="Shape 4"/>
          <p:cNvSpPr/>
          <p:nvPr/>
        </p:nvSpPr>
        <p:spPr>
          <a:xfrm>
            <a:off x="1920240" y="2514600"/>
            <a:ext cx="8823960" cy="1097280"/>
          </a:xfrm>
          <a:prstGeom prst="rect">
            <a:avLst/>
          </a:prstGeom>
          <a:solidFill>
            <a:srgbClr val="FFFFFF">
              <a:alpha val="0"/>
            </a:srgbClr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920240" y="2514600"/>
            <a:ext cx="8823960" cy="347472"/>
          </a:xfrm>
          <a:prstGeom prst="rect">
            <a:avLst/>
          </a:prstGeom>
          <a:solidFill>
            <a:srgbClr val="EAF4FF"/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956816" y="2560320"/>
            <a:ext cx="87508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Example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2029968" y="3017520"/>
            <a:ext cx="8604504" cy="49377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Don’t forget!</a:t>
            </a:r>
            <a:endParaRPr lang="en-US" sz="2600" dirty="0"/>
          </a:p>
          <a:p>
            <a:pPr indent="0" marL="0">
              <a:buNone/>
            </a:pPr>
            <a:r>
              <a:rPr lang="en-US" sz="2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Bring your ID to the interview.</a:t>
            </a:r>
            <a:endParaRPr lang="en-US" sz="2600" dirty="0"/>
          </a:p>
        </p:txBody>
      </p:sp>
      <p:sp>
        <p:nvSpPr>
          <p:cNvPr id="11" name="Shape 8"/>
          <p:cNvSpPr/>
          <p:nvPr/>
        </p:nvSpPr>
        <p:spPr>
          <a:xfrm>
            <a:off x="1920240" y="3886200"/>
            <a:ext cx="8823960" cy="822960"/>
          </a:xfrm>
          <a:prstGeom prst="rect">
            <a:avLst/>
          </a:prstGeom>
          <a:solidFill>
            <a:srgbClr val="FFFFFF">
              <a:alpha val="0"/>
            </a:srgbClr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1920240" y="3886200"/>
            <a:ext cx="8823960" cy="347472"/>
          </a:xfrm>
          <a:prstGeom prst="rect">
            <a:avLst/>
          </a:prstGeom>
          <a:solidFill>
            <a:srgbClr val="FFF6D8"/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956816" y="3931920"/>
            <a:ext cx="87508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What it shows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2029968" y="4389120"/>
            <a:ext cx="8604504" cy="21945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 words “Don’t forget!” are important. The reader should pay attention.</a:t>
            </a:r>
            <a:endParaRPr lang="en-US" sz="2300" dirty="0"/>
          </a:p>
        </p:txBody>
      </p:sp>
      <p:sp>
        <p:nvSpPr>
          <p:cNvPr id="15" name="Shape 12"/>
          <p:cNvSpPr/>
          <p:nvPr/>
        </p:nvSpPr>
        <p:spPr>
          <a:xfrm>
            <a:off x="1005840" y="5257800"/>
            <a:ext cx="9326880" cy="438912"/>
          </a:xfrm>
          <a:prstGeom prst="rect">
            <a:avLst/>
          </a:prstGeom>
          <a:solidFill>
            <a:srgbClr val="FDECEC"/>
          </a:solidFill>
          <a:ln w="10160">
            <a:solidFill>
              <a:srgbClr val="F5B000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1051560" y="5330952"/>
            <a:ext cx="9235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Exam tip: exclamation marks often show important information, warning or strong feeling.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19456" y="146304"/>
            <a:ext cx="11750040" cy="6510528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F5B000"/>
            </a:solidFill>
            <a:prstDash val="solid"/>
          </a:ln>
        </p:spPr>
      </p:sp>
      <p:pic>
        <p:nvPicPr>
          <p:cNvPr id="3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15600" y="5559552"/>
            <a:ext cx="1024128" cy="87782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48640" y="384048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Bullet Points</a:t>
            </a:r>
            <a:endParaRPr lang="en-US" sz="3200" dirty="0"/>
          </a:p>
        </p:txBody>
      </p:sp>
      <p:sp>
        <p:nvSpPr>
          <p:cNvPr id="5" name="Text 2"/>
          <p:cNvSpPr/>
          <p:nvPr/>
        </p:nvSpPr>
        <p:spPr>
          <a:xfrm>
            <a:off x="777240" y="1417320"/>
            <a:ext cx="914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</a:t>
            </a:r>
            <a:endParaRPr lang="en-US" sz="9200" dirty="0"/>
          </a:p>
        </p:txBody>
      </p:sp>
      <p:sp>
        <p:nvSpPr>
          <p:cNvPr id="6" name="Shape 3"/>
          <p:cNvSpPr/>
          <p:nvPr/>
        </p:nvSpPr>
        <p:spPr>
          <a:xfrm>
            <a:off x="1874520" y="1417320"/>
            <a:ext cx="4297680" cy="2743200"/>
          </a:xfrm>
          <a:prstGeom prst="rect">
            <a:avLst/>
          </a:prstGeom>
          <a:solidFill>
            <a:srgbClr val="FFFFFF">
              <a:alpha val="0"/>
            </a:srgbClr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1874520" y="1417320"/>
            <a:ext cx="4297680" cy="347472"/>
          </a:xfrm>
          <a:prstGeom prst="rect">
            <a:avLst/>
          </a:prstGeom>
          <a:solidFill>
            <a:srgbClr val="EAF4FF"/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911096" y="1463040"/>
            <a:ext cx="42245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Why writers use bullet points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1984248" y="1920240"/>
            <a:ext cx="4078224" cy="213969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to make a list clear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to show important information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to help the reader scan quickly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6400800" y="1417320"/>
            <a:ext cx="4343400" cy="2743200"/>
          </a:xfrm>
          <a:prstGeom prst="rect">
            <a:avLst/>
          </a:prstGeom>
          <a:solidFill>
            <a:srgbClr val="FFFFFF">
              <a:alpha val="0"/>
            </a:srgbClr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400800" y="1417320"/>
            <a:ext cx="4343400" cy="347472"/>
          </a:xfrm>
          <a:prstGeom prst="rect">
            <a:avLst/>
          </a:prstGeom>
          <a:solidFill>
            <a:srgbClr val="FFF6D8"/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37376" y="1463040"/>
            <a:ext cx="42702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Exam example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6510528" y="1920240"/>
            <a:ext cx="4123944" cy="213969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You must bring:</a:t>
            </a:r>
            <a:endParaRPr lang="en-US" sz="2300" dirty="0"/>
          </a:p>
          <a:p>
            <a:pPr indent="0" marL="0"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your driving licence</a:t>
            </a:r>
            <a:endParaRPr lang="en-US" sz="2300" dirty="0"/>
          </a:p>
          <a:p>
            <a:pPr indent="0" marL="0"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your ID</a:t>
            </a:r>
            <a:endParaRPr lang="en-US" sz="2300" dirty="0"/>
          </a:p>
          <a:p>
            <a:pPr indent="0" marL="0"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your National Insurance number</a:t>
            </a:r>
            <a:endParaRPr lang="en-US" sz="2300" dirty="0"/>
          </a:p>
        </p:txBody>
      </p:sp>
      <p:sp>
        <p:nvSpPr>
          <p:cNvPr id="14" name="Shape 11"/>
          <p:cNvSpPr/>
          <p:nvPr/>
        </p:nvSpPr>
        <p:spPr>
          <a:xfrm>
            <a:off x="1143000" y="5166360"/>
            <a:ext cx="8595360" cy="438912"/>
          </a:xfrm>
          <a:prstGeom prst="rect">
            <a:avLst/>
          </a:prstGeom>
          <a:solidFill>
            <a:srgbClr val="FDECEC"/>
          </a:solidFill>
          <a:ln w="10160">
            <a:solidFill>
              <a:srgbClr val="F5B00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1188720" y="5239512"/>
            <a:ext cx="8503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Exam tip: bullet points usually mean “a list of important items”.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19456" y="146304"/>
            <a:ext cx="11750040" cy="6510528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F5B000"/>
            </a:solidFill>
            <a:prstDash val="solid"/>
          </a:ln>
        </p:spPr>
      </p:sp>
      <p:pic>
        <p:nvPicPr>
          <p:cNvPr id="3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15600" y="5559552"/>
            <a:ext cx="1024128" cy="87782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48640" y="384048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Text Features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731520" y="1325880"/>
            <a:ext cx="3474720" cy="3200400"/>
          </a:xfrm>
          <a:prstGeom prst="rect">
            <a:avLst/>
          </a:prstGeom>
          <a:solidFill>
            <a:srgbClr val="FFFFFF">
              <a:alpha val="0"/>
            </a:srgbClr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731520" y="1325880"/>
            <a:ext cx="3474720" cy="347472"/>
          </a:xfrm>
          <a:prstGeom prst="rect">
            <a:avLst/>
          </a:prstGeom>
          <a:solidFill>
            <a:srgbClr val="FFF6D8"/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68096" y="1371600"/>
            <a:ext cx="34015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Headings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841248" y="1828800"/>
            <a:ext cx="3255264" cy="259689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Tell the reader what a section is about.</a:t>
            </a:r>
            <a:endParaRPr lang="en-US" sz="2300" dirty="0"/>
          </a:p>
          <a:p>
            <a:pPr indent="0" marL="0">
              <a:buNone/>
            </a:pPr>
            <a:endParaRPr lang="en-US" sz="2300" dirty="0"/>
          </a:p>
          <a:p>
            <a:pPr indent="0" marL="0"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Example:</a:t>
            </a:r>
            <a:endParaRPr lang="en-US" sz="2300" dirty="0"/>
          </a:p>
          <a:p>
            <a:pPr indent="0" marL="0"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Experienced Drivers Wanted</a:t>
            </a:r>
            <a:endParaRPr lang="en-US" sz="2300" dirty="0"/>
          </a:p>
        </p:txBody>
      </p:sp>
      <p:sp>
        <p:nvSpPr>
          <p:cNvPr id="9" name="Shape 6"/>
          <p:cNvSpPr/>
          <p:nvPr/>
        </p:nvSpPr>
        <p:spPr>
          <a:xfrm>
            <a:off x="4389120" y="1325880"/>
            <a:ext cx="3383280" cy="3200400"/>
          </a:xfrm>
          <a:prstGeom prst="rect">
            <a:avLst/>
          </a:prstGeom>
          <a:solidFill>
            <a:srgbClr val="FFFFFF">
              <a:alpha val="0"/>
            </a:srgbClr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389120" y="1325880"/>
            <a:ext cx="3383280" cy="347472"/>
          </a:xfrm>
          <a:prstGeom prst="rect">
            <a:avLst/>
          </a:prstGeom>
          <a:solidFill>
            <a:srgbClr val="EAF4FF"/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425696" y="1371600"/>
            <a:ext cx="33101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Bold words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4498848" y="1828800"/>
            <a:ext cx="3163824" cy="259689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Make key words stand out.</a:t>
            </a:r>
            <a:endParaRPr lang="en-US" sz="2300" dirty="0"/>
          </a:p>
          <a:p>
            <a:pPr indent="0" marL="0">
              <a:buNone/>
            </a:pPr>
            <a:endParaRPr lang="en-US" sz="2300" dirty="0"/>
          </a:p>
          <a:p>
            <a:pPr indent="0" marL="0"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Example:</a:t>
            </a:r>
            <a:endParaRPr lang="en-US" sz="2300" dirty="0"/>
          </a:p>
          <a:p>
            <a:pPr indent="0" marL="0"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Don’t forget!</a:t>
            </a:r>
            <a:endParaRPr lang="en-US" sz="2300" dirty="0"/>
          </a:p>
        </p:txBody>
      </p:sp>
      <p:sp>
        <p:nvSpPr>
          <p:cNvPr id="13" name="Shape 10"/>
          <p:cNvSpPr/>
          <p:nvPr/>
        </p:nvSpPr>
        <p:spPr>
          <a:xfrm>
            <a:off x="7955280" y="1325880"/>
            <a:ext cx="3383280" cy="3200400"/>
          </a:xfrm>
          <a:prstGeom prst="rect">
            <a:avLst/>
          </a:prstGeom>
          <a:solidFill>
            <a:srgbClr val="FFFFFF">
              <a:alpha val="0"/>
            </a:srgbClr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7955280" y="1325880"/>
            <a:ext cx="3383280" cy="347472"/>
          </a:xfrm>
          <a:prstGeom prst="rect">
            <a:avLst/>
          </a:prstGeom>
          <a:solidFill>
            <a:srgbClr val="EEF7EC"/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991856" y="1371600"/>
            <a:ext cx="33101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Lists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8065008" y="1828800"/>
            <a:ext cx="3163824" cy="259689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Organise information so the reader can find details quickly.</a:t>
            </a:r>
            <a:endParaRPr lang="en-US" sz="2300" dirty="0"/>
          </a:p>
        </p:txBody>
      </p:sp>
      <p:sp>
        <p:nvSpPr>
          <p:cNvPr id="17" name="Shape 14"/>
          <p:cNvSpPr/>
          <p:nvPr/>
        </p:nvSpPr>
        <p:spPr>
          <a:xfrm>
            <a:off x="1143000" y="5166360"/>
            <a:ext cx="8595360" cy="438912"/>
          </a:xfrm>
          <a:prstGeom prst="rect">
            <a:avLst/>
          </a:prstGeom>
          <a:solidFill>
            <a:srgbClr val="FDECEC"/>
          </a:solidFill>
          <a:ln w="10160">
            <a:solidFill>
              <a:srgbClr val="F5B000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1188720" y="5239512"/>
            <a:ext cx="8503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Text features are part of how the text is organised.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19456" y="146304"/>
            <a:ext cx="11750040" cy="6510528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F5B000"/>
            </a:solidFill>
            <a:prstDash val="solid"/>
          </a:ln>
        </p:spPr>
      </p:sp>
      <p:pic>
        <p:nvPicPr>
          <p:cNvPr id="3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15600" y="5559552"/>
            <a:ext cx="1024128" cy="87782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48640" y="384048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Other Punctuation to Know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731520" y="1280160"/>
            <a:ext cx="3474720" cy="3108960"/>
          </a:xfrm>
          <a:prstGeom prst="rect">
            <a:avLst/>
          </a:prstGeom>
          <a:solidFill>
            <a:srgbClr val="FFFFFF">
              <a:alpha val="0"/>
            </a:srgbClr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731520" y="1280160"/>
            <a:ext cx="3474720" cy="347472"/>
          </a:xfrm>
          <a:prstGeom prst="rect">
            <a:avLst/>
          </a:prstGeom>
          <a:solidFill>
            <a:srgbClr val="FFF6D8"/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68096" y="1325880"/>
            <a:ext cx="34015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Capital letters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841248" y="1783080"/>
            <a:ext cx="3255264" cy="250545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Show the start of sentences, names, places and “I”.</a:t>
            </a:r>
            <a:endParaRPr lang="en-US" sz="2200" dirty="0"/>
          </a:p>
          <a:p>
            <a:pPr indent="0" marL="0">
              <a:buNone/>
            </a:pPr>
            <a:endParaRPr lang="en-US" sz="2200" dirty="0"/>
          </a:p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Example: I live in London.</a:t>
            </a:r>
            <a:endParaRPr lang="en-US" sz="2200" dirty="0"/>
          </a:p>
        </p:txBody>
      </p:sp>
      <p:sp>
        <p:nvSpPr>
          <p:cNvPr id="9" name="Shape 6"/>
          <p:cNvSpPr/>
          <p:nvPr/>
        </p:nvSpPr>
        <p:spPr>
          <a:xfrm>
            <a:off x="4389120" y="1280160"/>
            <a:ext cx="3383280" cy="3108960"/>
          </a:xfrm>
          <a:prstGeom prst="rect">
            <a:avLst/>
          </a:prstGeom>
          <a:solidFill>
            <a:srgbClr val="FFFFFF">
              <a:alpha val="0"/>
            </a:srgbClr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389120" y="1280160"/>
            <a:ext cx="3383280" cy="347472"/>
          </a:xfrm>
          <a:prstGeom prst="rect">
            <a:avLst/>
          </a:prstGeom>
          <a:solidFill>
            <a:srgbClr val="EAF4FF"/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425696" y="1325880"/>
            <a:ext cx="33101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Full stops &amp; question marks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4498848" y="1783080"/>
            <a:ext cx="3163824" cy="250545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Full stops end statements.</a:t>
            </a:r>
            <a:endParaRPr lang="en-US" sz="2200" dirty="0"/>
          </a:p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Question marks end questions.</a:t>
            </a:r>
            <a:endParaRPr lang="en-US" sz="2200" dirty="0"/>
          </a:p>
          <a:p>
            <a:pPr indent="0" marL="0">
              <a:buNone/>
            </a:pPr>
            <a:endParaRPr lang="en-US" sz="2200" dirty="0"/>
          </a:p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Example: What time is it?</a:t>
            </a:r>
            <a:endParaRPr lang="en-US" sz="2200" dirty="0"/>
          </a:p>
        </p:txBody>
      </p:sp>
      <p:sp>
        <p:nvSpPr>
          <p:cNvPr id="13" name="Shape 10"/>
          <p:cNvSpPr/>
          <p:nvPr/>
        </p:nvSpPr>
        <p:spPr>
          <a:xfrm>
            <a:off x="7955280" y="1280160"/>
            <a:ext cx="3383280" cy="3108960"/>
          </a:xfrm>
          <a:prstGeom prst="rect">
            <a:avLst/>
          </a:prstGeom>
          <a:solidFill>
            <a:srgbClr val="FFFFFF">
              <a:alpha val="0"/>
            </a:srgbClr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7955280" y="1280160"/>
            <a:ext cx="3383280" cy="347472"/>
          </a:xfrm>
          <a:prstGeom prst="rect">
            <a:avLst/>
          </a:prstGeom>
          <a:solidFill>
            <a:srgbClr val="EEF7EC"/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991856" y="1325880"/>
            <a:ext cx="33101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Speech marks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8065008" y="1783080"/>
            <a:ext cx="3163824" cy="250545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Show direct speech or quoted words.</a:t>
            </a:r>
            <a:endParaRPr lang="en-US" sz="2200" dirty="0"/>
          </a:p>
          <a:p>
            <a:pPr indent="0" marL="0">
              <a:buNone/>
            </a:pPr>
            <a:endParaRPr lang="en-US" sz="2200" dirty="0"/>
          </a:p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Example: He said, “Please wait.”</a:t>
            </a:r>
            <a:endParaRPr lang="en-US" sz="2200" dirty="0"/>
          </a:p>
        </p:txBody>
      </p:sp>
      <p:sp>
        <p:nvSpPr>
          <p:cNvPr id="17" name="Shape 14"/>
          <p:cNvSpPr/>
          <p:nvPr/>
        </p:nvSpPr>
        <p:spPr>
          <a:xfrm>
            <a:off x="1143000" y="5166360"/>
            <a:ext cx="8595360" cy="438912"/>
          </a:xfrm>
          <a:prstGeom prst="rect">
            <a:avLst/>
          </a:prstGeom>
          <a:solidFill>
            <a:srgbClr val="FDECEC"/>
          </a:solidFill>
          <a:ln w="10160">
            <a:solidFill>
              <a:srgbClr val="F5B000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1188720" y="5239512"/>
            <a:ext cx="8503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These are useful for reading and also important in learners’ own writing.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19456" y="146304"/>
            <a:ext cx="11750040" cy="6510528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F5B000"/>
            </a:solidFill>
            <a:prstDash val="solid"/>
          </a:ln>
        </p:spPr>
      </p:sp>
      <p:pic>
        <p:nvPicPr>
          <p:cNvPr id="3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15600" y="5559552"/>
            <a:ext cx="1024128" cy="87782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48640" y="384048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How to Answer These Questions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777240" y="1325880"/>
            <a:ext cx="4892040" cy="1417320"/>
          </a:xfrm>
          <a:prstGeom prst="rect">
            <a:avLst/>
          </a:prstGeom>
          <a:solidFill>
            <a:srgbClr val="FFFFFF">
              <a:alpha val="0"/>
            </a:srgbClr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777240" y="1325880"/>
            <a:ext cx="4892040" cy="347472"/>
          </a:xfrm>
          <a:prstGeom prst="rect">
            <a:avLst/>
          </a:prstGeom>
          <a:solidFill>
            <a:srgbClr val="FFF6D8"/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13816" y="1371600"/>
            <a:ext cx="48188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1. Find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886968" y="1828800"/>
            <a:ext cx="4672584" cy="81381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Find the punctuation mark or feature in the text.</a:t>
            </a:r>
            <a:endParaRPr lang="en-US" sz="2400" dirty="0"/>
          </a:p>
        </p:txBody>
      </p:sp>
      <p:sp>
        <p:nvSpPr>
          <p:cNvPr id="9" name="Shape 6"/>
          <p:cNvSpPr/>
          <p:nvPr/>
        </p:nvSpPr>
        <p:spPr>
          <a:xfrm>
            <a:off x="6263640" y="1325880"/>
            <a:ext cx="4892040" cy="1417320"/>
          </a:xfrm>
          <a:prstGeom prst="rect">
            <a:avLst/>
          </a:prstGeom>
          <a:solidFill>
            <a:srgbClr val="FFFFFF">
              <a:alpha val="0"/>
            </a:srgbClr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6263640" y="1325880"/>
            <a:ext cx="4892040" cy="347472"/>
          </a:xfrm>
          <a:prstGeom prst="rect">
            <a:avLst/>
          </a:prstGeom>
          <a:solidFill>
            <a:srgbClr val="EAF4FF"/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00216" y="1371600"/>
            <a:ext cx="48188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2. Read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6373368" y="1828800"/>
            <a:ext cx="4672584" cy="81381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Read the full sentence or section around it.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777240" y="3291840"/>
            <a:ext cx="4892040" cy="1417320"/>
          </a:xfrm>
          <a:prstGeom prst="rect">
            <a:avLst/>
          </a:prstGeom>
          <a:solidFill>
            <a:srgbClr val="FFFFFF">
              <a:alpha val="0"/>
            </a:srgbClr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777240" y="3291840"/>
            <a:ext cx="4892040" cy="347472"/>
          </a:xfrm>
          <a:prstGeom prst="rect">
            <a:avLst/>
          </a:prstGeom>
          <a:solidFill>
            <a:srgbClr val="FFF6D8"/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813816" y="3337560"/>
            <a:ext cx="48188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3. Ask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886968" y="3794760"/>
            <a:ext cx="4672584" cy="81381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What job does it do here?</a:t>
            </a:r>
            <a:endParaRPr lang="en-US" sz="2400" dirty="0"/>
          </a:p>
        </p:txBody>
      </p:sp>
      <p:sp>
        <p:nvSpPr>
          <p:cNvPr id="17" name="Shape 14"/>
          <p:cNvSpPr/>
          <p:nvPr/>
        </p:nvSpPr>
        <p:spPr>
          <a:xfrm>
            <a:off x="6263640" y="3291840"/>
            <a:ext cx="4892040" cy="1417320"/>
          </a:xfrm>
          <a:prstGeom prst="rect">
            <a:avLst/>
          </a:prstGeom>
          <a:solidFill>
            <a:srgbClr val="FFFFFF">
              <a:alpha val="0"/>
            </a:srgbClr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6263640" y="3291840"/>
            <a:ext cx="4892040" cy="347472"/>
          </a:xfrm>
          <a:prstGeom prst="rect">
            <a:avLst/>
          </a:prstGeom>
          <a:solidFill>
            <a:srgbClr val="EAF4FF"/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300216" y="3337560"/>
            <a:ext cx="48188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4. Choose</a:t>
            </a:r>
            <a:endParaRPr lang="en-US" sz="1800" dirty="0"/>
          </a:p>
        </p:txBody>
      </p:sp>
      <p:sp>
        <p:nvSpPr>
          <p:cNvPr id="20" name="Text 17"/>
          <p:cNvSpPr/>
          <p:nvPr/>
        </p:nvSpPr>
        <p:spPr>
          <a:xfrm>
            <a:off x="6373368" y="3794760"/>
            <a:ext cx="4672584" cy="81381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Pick the answer that explains its purpose.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1143000" y="5440680"/>
            <a:ext cx="8595360" cy="438912"/>
          </a:xfrm>
          <a:prstGeom prst="rect">
            <a:avLst/>
          </a:prstGeom>
          <a:solidFill>
            <a:srgbClr val="FDECEC"/>
          </a:solidFill>
          <a:ln w="10160">
            <a:solidFill>
              <a:srgbClr val="F5B000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1188720" y="5513832"/>
            <a:ext cx="8503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Never choose an answer just because it names the punctuation mark.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19456" y="146304"/>
            <a:ext cx="11750040" cy="6510528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F5B000"/>
            </a:solidFill>
            <a:prstDash val="solid"/>
          </a:ln>
        </p:spPr>
      </p:sp>
      <p:pic>
        <p:nvPicPr>
          <p:cNvPr id="3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15600" y="5559552"/>
            <a:ext cx="1024128" cy="87782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48640" y="384048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Class Practice 1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822960" y="1234440"/>
            <a:ext cx="10469880" cy="1325880"/>
          </a:xfrm>
          <a:prstGeom prst="rect">
            <a:avLst/>
          </a:prstGeom>
          <a:solidFill>
            <a:srgbClr val="FFFFFF">
              <a:alpha val="0"/>
            </a:srgbClr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822960" y="1234440"/>
            <a:ext cx="10469880" cy="347472"/>
          </a:xfrm>
          <a:prstGeom prst="rect">
            <a:avLst/>
          </a:prstGeom>
          <a:solidFill>
            <a:srgbClr val="FFF6D8"/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59536" y="1280160"/>
            <a:ext cx="103967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Read the text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932688" y="1737360"/>
            <a:ext cx="10250424" cy="72237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21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 community centre has a new café. It sells tea, coffee and sandwiches. Don’t forget! The café closes at 2 pm on Fridays. Visitors’ feedback is welcome.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914400" y="2834640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1. Why is there a comma after tea?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1143000" y="3291840"/>
            <a:ext cx="4617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to show a list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 to show a question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 to show possession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 to show the end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6217920" y="2834640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2. Why is there an exclamation mark after Don’t forget?</a:t>
            </a:r>
            <a:endParaRPr lang="en-US" sz="1900" dirty="0"/>
          </a:p>
        </p:txBody>
      </p:sp>
      <p:sp>
        <p:nvSpPr>
          <p:cNvPr id="12" name="Text 9"/>
          <p:cNvSpPr/>
          <p:nvPr/>
        </p:nvSpPr>
        <p:spPr>
          <a:xfrm>
            <a:off x="6446520" y="3291840"/>
            <a:ext cx="4617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it is funny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 it is important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 it is a name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 it is a list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914400" y="4572000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3. What does the apostrophe in Visitors’ show?</a:t>
            </a:r>
            <a:endParaRPr lang="en-US" sz="1900" dirty="0"/>
          </a:p>
        </p:txBody>
      </p:sp>
      <p:sp>
        <p:nvSpPr>
          <p:cNvPr id="14" name="Text 11"/>
          <p:cNvSpPr/>
          <p:nvPr/>
        </p:nvSpPr>
        <p:spPr>
          <a:xfrm>
            <a:off x="1143000" y="5029200"/>
            <a:ext cx="4617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the café belongs to visitors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 the feedback belongs to visitors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 letters are missing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 it is a question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19456" y="146304"/>
            <a:ext cx="11750040" cy="6510528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F5B000"/>
            </a:solidFill>
            <a:prstDash val="solid"/>
          </a:ln>
        </p:spPr>
      </p:sp>
      <p:pic>
        <p:nvPicPr>
          <p:cNvPr id="3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15600" y="5559552"/>
            <a:ext cx="1024128" cy="87782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48640" y="384048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Class Practice 2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822960" y="1234440"/>
            <a:ext cx="10469880" cy="1783080"/>
          </a:xfrm>
          <a:prstGeom prst="rect">
            <a:avLst/>
          </a:prstGeom>
          <a:solidFill>
            <a:srgbClr val="FFFFFF">
              <a:alpha val="0"/>
            </a:srgbClr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822960" y="1234440"/>
            <a:ext cx="10469880" cy="347472"/>
          </a:xfrm>
          <a:prstGeom prst="rect">
            <a:avLst/>
          </a:prstGeom>
          <a:solidFill>
            <a:srgbClr val="EAF4FF"/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59536" y="1280160"/>
            <a:ext cx="103967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Read the text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932688" y="1737360"/>
            <a:ext cx="10250424" cy="117957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21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Welcome to your first day at Green Care. Please bring: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your ID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a pen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comfortable shoes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If you have questions, ask the manager.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914400" y="333756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4. Why are bullet points used?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1143000" y="3794760"/>
            <a:ext cx="4709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to give a clear list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 to end the text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 to show direct speech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 to ask questions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6217920" y="333756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5. What does the heading Welcome to your first day tell us?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6446520" y="3794760"/>
            <a:ext cx="4709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the text is about holidays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 the text is about starting work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 the text is a story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 the text is a complaint</a:t>
            </a:r>
            <a:endParaRPr lang="en-US" sz="1900" dirty="0"/>
          </a:p>
        </p:txBody>
      </p:sp>
      <p:sp>
        <p:nvSpPr>
          <p:cNvPr id="13" name="Shape 10"/>
          <p:cNvSpPr/>
          <p:nvPr/>
        </p:nvSpPr>
        <p:spPr>
          <a:xfrm>
            <a:off x="1097280" y="5440680"/>
            <a:ext cx="8778240" cy="438912"/>
          </a:xfrm>
          <a:prstGeom prst="rect">
            <a:avLst/>
          </a:prstGeom>
          <a:solidFill>
            <a:srgbClr val="FDECEC"/>
          </a:solidFill>
          <a:ln w="10160">
            <a:solidFill>
              <a:srgbClr val="F5B000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1143000" y="5513832"/>
            <a:ext cx="8686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Learners can answer individually, then compare answers with a partner.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19456" y="146304"/>
            <a:ext cx="11750040" cy="6510528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F5B000"/>
            </a:solidFill>
            <a:prstDash val="solid"/>
          </a:ln>
        </p:spPr>
      </p:sp>
      <p:pic>
        <p:nvPicPr>
          <p:cNvPr id="3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15600" y="5559552"/>
            <a:ext cx="1024128" cy="87782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48640" y="384048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Quick Test</a:t>
            </a:r>
            <a:endParaRPr lang="en-US" sz="3200" dirty="0"/>
          </a:p>
        </p:txBody>
      </p:sp>
      <p:sp>
        <p:nvSpPr>
          <p:cNvPr id="5" name="Text 2"/>
          <p:cNvSpPr/>
          <p:nvPr/>
        </p:nvSpPr>
        <p:spPr>
          <a:xfrm>
            <a:off x="822960" y="1188720"/>
            <a:ext cx="10515600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Choose the best answer.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914400" y="1645920"/>
            <a:ext cx="9966960" cy="219456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1. Commas in “apples, oranges and pears” show: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1143000" y="2011680"/>
            <a:ext cx="8869680" cy="219456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a list   B possession   C a question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914400" y="2487168"/>
            <a:ext cx="9966960" cy="219456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2. An apostrophe in “Ali’s book” shows: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1143000" y="2852928"/>
            <a:ext cx="8869680" cy="219456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a list   B something belongs to Ali   C strong feeling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914400" y="3328416"/>
            <a:ext cx="9966960" cy="219456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3. Bullet points help the reader: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1143000" y="3694176"/>
            <a:ext cx="8869680" cy="219456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scan a list quickly   B spell a word   C read a story only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914400" y="4169664"/>
            <a:ext cx="9966960" cy="219456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4. An exclamation mark often shows: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1143000" y="4535424"/>
            <a:ext cx="8869680" cy="219456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importance or strong feeling   B alphabetical order   C ownership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914400" y="5010912"/>
            <a:ext cx="9966960" cy="219456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5. A heading helps the reader know:</a:t>
            </a:r>
            <a:endParaRPr lang="en-US" sz="1700" dirty="0"/>
          </a:p>
        </p:txBody>
      </p:sp>
      <p:sp>
        <p:nvSpPr>
          <p:cNvPr id="15" name="Text 12"/>
          <p:cNvSpPr/>
          <p:nvPr/>
        </p:nvSpPr>
        <p:spPr>
          <a:xfrm>
            <a:off x="1143000" y="5376672"/>
            <a:ext cx="8869680" cy="219456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the topic of a section   B the price only   C the writer’s age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19456" y="146304"/>
            <a:ext cx="11750040" cy="6510528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F5B000"/>
            </a:solidFill>
            <a:prstDash val="solid"/>
          </a:ln>
        </p:spPr>
      </p:sp>
      <p:pic>
        <p:nvPicPr>
          <p:cNvPr id="3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15600" y="5559552"/>
            <a:ext cx="1024128" cy="87782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48640" y="384048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Practice Answers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914400" y="1417320"/>
            <a:ext cx="4754880" cy="2011680"/>
          </a:xfrm>
          <a:prstGeom prst="rect">
            <a:avLst/>
          </a:prstGeom>
          <a:solidFill>
            <a:srgbClr val="FFFFFF">
              <a:alpha val="0"/>
            </a:srgbClr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914400" y="1417320"/>
            <a:ext cx="4754880" cy="347472"/>
          </a:xfrm>
          <a:prstGeom prst="rect">
            <a:avLst/>
          </a:prstGeom>
          <a:solidFill>
            <a:srgbClr val="FFF6D8"/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50976" y="1463040"/>
            <a:ext cx="46817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Class Practice 1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1024128" y="1920240"/>
            <a:ext cx="4535424" cy="140817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1. A — to show a list</a:t>
            </a:r>
            <a:endParaRPr lang="en-US" sz="2300" dirty="0"/>
          </a:p>
          <a:p>
            <a:pPr indent="0" marL="0"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2. B — it is important</a:t>
            </a:r>
            <a:endParaRPr lang="en-US" sz="2300" dirty="0"/>
          </a:p>
          <a:p>
            <a:pPr indent="0" marL="0"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3. B — the feedback belongs to visitors</a:t>
            </a:r>
            <a:endParaRPr lang="en-US" sz="2300" dirty="0"/>
          </a:p>
        </p:txBody>
      </p:sp>
      <p:sp>
        <p:nvSpPr>
          <p:cNvPr id="9" name="Shape 6"/>
          <p:cNvSpPr/>
          <p:nvPr/>
        </p:nvSpPr>
        <p:spPr>
          <a:xfrm>
            <a:off x="6400800" y="1417320"/>
            <a:ext cx="4572000" cy="2011680"/>
          </a:xfrm>
          <a:prstGeom prst="rect">
            <a:avLst/>
          </a:prstGeom>
          <a:solidFill>
            <a:srgbClr val="FFFFFF">
              <a:alpha val="0"/>
            </a:srgbClr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6400800" y="1417320"/>
            <a:ext cx="4572000" cy="347472"/>
          </a:xfrm>
          <a:prstGeom prst="rect">
            <a:avLst/>
          </a:prstGeom>
          <a:solidFill>
            <a:srgbClr val="EAF4FF"/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437376" y="1463040"/>
            <a:ext cx="44988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Class Practice 2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6510528" y="1920240"/>
            <a:ext cx="4352544" cy="140817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4. A — to give a clear list</a:t>
            </a:r>
            <a:endParaRPr lang="en-US" sz="2300" dirty="0"/>
          </a:p>
          <a:p>
            <a:pPr indent="0" marL="0">
              <a:buNone/>
            </a:pPr>
            <a:r>
              <a:rPr lang="en-US" sz="23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5. B — the text is about starting work</a:t>
            </a:r>
            <a:endParaRPr lang="en-US" sz="2300" dirty="0"/>
          </a:p>
        </p:txBody>
      </p:sp>
      <p:sp>
        <p:nvSpPr>
          <p:cNvPr id="13" name="Shape 10"/>
          <p:cNvSpPr/>
          <p:nvPr/>
        </p:nvSpPr>
        <p:spPr>
          <a:xfrm>
            <a:off x="914400" y="3977640"/>
            <a:ext cx="10058400" cy="822960"/>
          </a:xfrm>
          <a:prstGeom prst="rect">
            <a:avLst/>
          </a:prstGeom>
          <a:solidFill>
            <a:srgbClr val="FFFFFF">
              <a:alpha val="0"/>
            </a:srgbClr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914400" y="3977640"/>
            <a:ext cx="10058400" cy="347472"/>
          </a:xfrm>
          <a:prstGeom prst="rect">
            <a:avLst/>
          </a:prstGeom>
          <a:solidFill>
            <a:srgbClr val="EEF7EC"/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950976" y="4023360"/>
            <a:ext cx="99852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Quick Test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1024128" y="4480560"/>
            <a:ext cx="9838944" cy="21945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 A    2 B    3 A    4 A    5 A</a:t>
            </a:r>
            <a:endParaRPr lang="en-US" sz="2500" dirty="0"/>
          </a:p>
        </p:txBody>
      </p:sp>
      <p:sp>
        <p:nvSpPr>
          <p:cNvPr id="17" name="Shape 14"/>
          <p:cNvSpPr/>
          <p:nvPr/>
        </p:nvSpPr>
        <p:spPr>
          <a:xfrm>
            <a:off x="1143000" y="5257800"/>
            <a:ext cx="8595360" cy="438912"/>
          </a:xfrm>
          <a:prstGeom prst="rect">
            <a:avLst/>
          </a:prstGeom>
          <a:solidFill>
            <a:srgbClr val="FDECEC"/>
          </a:solidFill>
          <a:ln w="10160">
            <a:solidFill>
              <a:srgbClr val="F5B000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1188720" y="5330952"/>
            <a:ext cx="8503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Ask learners to explain why each answer is correct.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19456" y="146304"/>
            <a:ext cx="11750040" cy="6510528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F5B000"/>
            </a:solidFill>
            <a:prstDash val="solid"/>
          </a:ln>
        </p:spPr>
      </p:sp>
      <p:pic>
        <p:nvPicPr>
          <p:cNvPr id="3" name="Image 0" descr="/mnt/data/LOGO WORKSHEET(2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15600" y="5559552"/>
            <a:ext cx="1024128" cy="87782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48640" y="384048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Exit Ticket</a:t>
            </a:r>
            <a:endParaRPr lang="en-US" sz="3200" dirty="0"/>
          </a:p>
        </p:txBody>
      </p:sp>
      <p:sp>
        <p:nvSpPr>
          <p:cNvPr id="5" name="Text 2"/>
          <p:cNvSpPr/>
          <p:nvPr/>
        </p:nvSpPr>
        <p:spPr>
          <a:xfrm>
            <a:off x="822960" y="1234440"/>
            <a:ext cx="10424160" cy="38404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Before you finish, answer these two questions:</a:t>
            </a:r>
            <a:endParaRPr lang="en-US" sz="2500" dirty="0"/>
          </a:p>
        </p:txBody>
      </p:sp>
      <p:sp>
        <p:nvSpPr>
          <p:cNvPr id="6" name="Shape 3"/>
          <p:cNvSpPr/>
          <p:nvPr/>
        </p:nvSpPr>
        <p:spPr>
          <a:xfrm>
            <a:off x="914400" y="1920240"/>
            <a:ext cx="4846320" cy="1143000"/>
          </a:xfrm>
          <a:prstGeom prst="rect">
            <a:avLst/>
          </a:prstGeom>
          <a:solidFill>
            <a:srgbClr val="FFFFFF">
              <a:alpha val="0"/>
            </a:srgbClr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914400" y="1920240"/>
            <a:ext cx="4846320" cy="347472"/>
          </a:xfrm>
          <a:prstGeom prst="rect">
            <a:avLst/>
          </a:prstGeom>
          <a:solidFill>
            <a:srgbClr val="FFF6D8"/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950976" y="1965960"/>
            <a:ext cx="47731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1024128" y="2423160"/>
            <a:ext cx="4626864" cy="53949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Name one punctuation mark you can explain now.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6400800" y="1920240"/>
            <a:ext cx="4572000" cy="1143000"/>
          </a:xfrm>
          <a:prstGeom prst="rect">
            <a:avLst/>
          </a:prstGeom>
          <a:solidFill>
            <a:srgbClr val="FFFFFF">
              <a:alpha val="0"/>
            </a:srgbClr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400800" y="1920240"/>
            <a:ext cx="4572000" cy="347472"/>
          </a:xfrm>
          <a:prstGeom prst="rect">
            <a:avLst/>
          </a:prstGeom>
          <a:solidFill>
            <a:srgbClr val="EAF4FF"/>
          </a:solidFill>
          <a:ln w="11430">
            <a:solidFill>
              <a:srgbClr val="F5B00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37376" y="1965960"/>
            <a:ext cx="44988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6510528" y="2423160"/>
            <a:ext cx="4352544" cy="53949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2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What do bullet points usually help the reader do?</a:t>
            </a:r>
            <a:endParaRPr lang="en-US" sz="2400" dirty="0"/>
          </a:p>
        </p:txBody>
      </p:sp>
      <p:sp>
        <p:nvSpPr>
          <p:cNvPr id="14" name="Text 11"/>
          <p:cNvSpPr/>
          <p:nvPr/>
        </p:nvSpPr>
        <p:spPr>
          <a:xfrm>
            <a:off x="914400" y="3749040"/>
            <a:ext cx="1828800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Remember:</a:t>
            </a:r>
            <a:endParaRPr lang="en-US" sz="2300" dirty="0"/>
          </a:p>
        </p:txBody>
      </p:sp>
      <p:sp>
        <p:nvSpPr>
          <p:cNvPr id="15" name="Text 12"/>
          <p:cNvSpPr/>
          <p:nvPr/>
        </p:nvSpPr>
        <p:spPr>
          <a:xfrm>
            <a:off x="914400" y="4160520"/>
            <a:ext cx="9966960" cy="34747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In the exam, do not just name the mark. Explain the purpose.</a:t>
            </a:r>
            <a:endParaRPr lang="en-US" sz="2300" dirty="0"/>
          </a:p>
        </p:txBody>
      </p:sp>
      <p:sp>
        <p:nvSpPr>
          <p:cNvPr id="16" name="Shape 13"/>
          <p:cNvSpPr/>
          <p:nvPr/>
        </p:nvSpPr>
        <p:spPr>
          <a:xfrm>
            <a:off x="1143000" y="5166360"/>
            <a:ext cx="8595360" cy="438912"/>
          </a:xfrm>
          <a:prstGeom prst="rect">
            <a:avLst/>
          </a:prstGeom>
          <a:solidFill>
            <a:srgbClr val="FDECEC"/>
          </a:solidFill>
          <a:ln w="10160">
            <a:solidFill>
              <a:srgbClr val="F5B000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1188720" y="5239512"/>
            <a:ext cx="8503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LOOK → ASK → UNDERSTAND → ANSWER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Times New Roman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Times New Roman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ESOLish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Punctuation and Text Features</dc:title>
  <dc:subject>ESB ESOL Entry 3 Reading - Punctuation and Text Features</dc:subject>
  <dc:creator>ESOLish</dc:creator>
  <cp:lastModifiedBy>ESOLish</cp:lastModifiedBy>
  <cp:revision>1</cp:revision>
  <dcterms:created xsi:type="dcterms:W3CDTF">2026-09-12T15:37:00Z</dcterms:created>
  <dcterms:modified xsi:type="dcterms:W3CDTF">2026-09-12T15:37:00Z</dcterms:modified>
</cp:coreProperties>
</file>