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82" d="100"/>
          <a:sy n="82" d="100"/>
        </p:scale>
        <p:origin x="691"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69802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228600" y="137160"/>
            <a:ext cx="11750040" cy="6446520"/>
          </a:xfrm>
          <a:prstGeom prst="rect">
            <a:avLst/>
          </a:prstGeom>
          <a:solidFill>
            <a:srgbClr val="FFFFFF">
              <a:alpha val="0"/>
            </a:srgbClr>
          </a:solidFill>
          <a:ln w="20320">
            <a:solidFill>
              <a:srgbClr val="F2B400"/>
            </a:solidFill>
            <a:prstDash val="solid"/>
          </a:ln>
        </p:spPr>
      </p:sp>
      <p:sp>
        <p:nvSpPr>
          <p:cNvPr id="3" name="Text 1"/>
          <p:cNvSpPr/>
          <p:nvPr/>
        </p:nvSpPr>
        <p:spPr>
          <a:xfrm>
            <a:off x="548640" y="320040"/>
            <a:ext cx="11064240" cy="502920"/>
          </a:xfrm>
          <a:prstGeom prst="rect">
            <a:avLst/>
          </a:prstGeom>
          <a:noFill/>
          <a:ln/>
        </p:spPr>
        <p:txBody>
          <a:bodyPr wrap="square" lIns="381" tIns="381" rIns="381" bIns="381" rtlCol="0" anchor="ctr">
            <a:normAutofit/>
          </a:bodyPr>
          <a:lstStyle/>
          <a:p>
            <a:pPr marL="0" indent="0" algn="ctr">
              <a:buNone/>
            </a:pPr>
            <a:r>
              <a:rPr lang="en-US" sz="3400" b="1" dirty="0">
                <a:solidFill>
                  <a:srgbClr val="8B0000"/>
                </a:solidFill>
                <a:latin typeface="Times New Roman" pitchFamily="34" charset="0"/>
                <a:ea typeface="Times New Roman" pitchFamily="34" charset="-122"/>
                <a:cs typeface="Times New Roman" pitchFamily="34" charset="-120"/>
              </a:rPr>
              <a:t>Main Idea</a:t>
            </a:r>
            <a:endParaRPr lang="en-US" sz="3400" dirty="0"/>
          </a:p>
        </p:txBody>
      </p:sp>
      <p:sp>
        <p:nvSpPr>
          <p:cNvPr id="4" name="Text 2"/>
          <p:cNvSpPr/>
          <p:nvPr/>
        </p:nvSpPr>
        <p:spPr>
          <a:xfrm>
            <a:off x="777240" y="914400"/>
            <a:ext cx="10607040" cy="320040"/>
          </a:xfrm>
          <a:prstGeom prst="rect">
            <a:avLst/>
          </a:prstGeom>
          <a:noFill/>
          <a:ln/>
        </p:spPr>
        <p:txBody>
          <a:bodyPr wrap="square" lIns="381" tIns="381" rIns="381" bIns="381" rtlCol="0" anchor="ctr">
            <a:normAutofit/>
          </a:bodyPr>
          <a:lstStyle/>
          <a:p>
            <a:pPr marL="0" indent="0" algn="ctr">
              <a:buNone/>
            </a:pPr>
            <a:r>
              <a:rPr lang="en-US" sz="2000" b="1" dirty="0">
                <a:solidFill>
                  <a:srgbClr val="1F4E79"/>
                </a:solidFill>
                <a:latin typeface="Times New Roman" pitchFamily="34" charset="0"/>
                <a:ea typeface="Times New Roman" pitchFamily="34" charset="-122"/>
                <a:cs typeface="Times New Roman" pitchFamily="34" charset="-120"/>
              </a:rPr>
              <a:t>ESB ESOL Entry 3 Reading</a:t>
            </a:r>
            <a:endParaRPr lang="en-US" sz="2000" dirty="0"/>
          </a:p>
        </p:txBody>
      </p:sp>
      <p:pic>
        <p:nvPicPr>
          <p:cNvPr id="5" name="Image 0" descr="/mnt/data/esolish_logo_from_ppt.png"/>
          <p:cNvPicPr>
            <a:picLocks noChangeAspect="1"/>
          </p:cNvPicPr>
          <p:nvPr/>
        </p:nvPicPr>
        <p:blipFill>
          <a:blip r:embed="rId3"/>
          <a:stretch>
            <a:fillRect/>
          </a:stretch>
        </p:blipFill>
        <p:spPr>
          <a:xfrm>
            <a:off x="10561320" y="5559552"/>
            <a:ext cx="1051560" cy="914400"/>
          </a:xfrm>
          <a:prstGeom prst="rect">
            <a:avLst/>
          </a:prstGeom>
        </p:spPr>
      </p:pic>
      <p:sp>
        <p:nvSpPr>
          <p:cNvPr id="6" name="Text 3"/>
          <p:cNvSpPr/>
          <p:nvPr/>
        </p:nvSpPr>
        <p:spPr>
          <a:xfrm>
            <a:off x="1143000" y="1600200"/>
            <a:ext cx="9966960" cy="594360"/>
          </a:xfrm>
          <a:prstGeom prst="rect">
            <a:avLst/>
          </a:prstGeom>
          <a:noFill/>
          <a:ln/>
        </p:spPr>
        <p:txBody>
          <a:bodyPr wrap="square" rtlCol="0" anchor="ctr">
            <a:normAutofit/>
          </a:bodyPr>
          <a:lstStyle/>
          <a:p>
            <a:pPr marL="0" indent="0" algn="ctr">
              <a:buNone/>
            </a:pPr>
            <a:r>
              <a:rPr lang="en-US" sz="3400" b="1" dirty="0">
                <a:solidFill>
                  <a:srgbClr val="000000"/>
                </a:solidFill>
                <a:latin typeface="Times New Roman" pitchFamily="34" charset="0"/>
                <a:ea typeface="Times New Roman" pitchFamily="34" charset="-122"/>
                <a:cs typeface="Times New Roman" pitchFamily="34" charset="-120"/>
              </a:rPr>
              <a:t>Finding What a Text Is Mainly About</a:t>
            </a:r>
            <a:endParaRPr lang="en-US" sz="3400" dirty="0"/>
          </a:p>
        </p:txBody>
      </p:sp>
      <p:sp>
        <p:nvSpPr>
          <p:cNvPr id="7" name="Text 4"/>
          <p:cNvSpPr/>
          <p:nvPr/>
        </p:nvSpPr>
        <p:spPr>
          <a:xfrm>
            <a:off x="1463040" y="2331720"/>
            <a:ext cx="9326880" cy="411480"/>
          </a:xfrm>
          <a:prstGeom prst="rect">
            <a:avLst/>
          </a:prstGeom>
          <a:noFill/>
          <a:ln/>
        </p:spPr>
        <p:txBody>
          <a:bodyPr wrap="square" rtlCol="0" anchor="ctr">
            <a:normAutofit/>
          </a:bodyPr>
          <a:lstStyle/>
          <a:p>
            <a:pPr marL="0" indent="0" algn="ctr">
              <a:buNone/>
            </a:pPr>
            <a:r>
              <a:rPr lang="en-US" sz="2200" b="1" dirty="0">
                <a:solidFill>
                  <a:srgbClr val="1F4E79"/>
                </a:solidFill>
                <a:latin typeface="Times New Roman" pitchFamily="34" charset="0"/>
                <a:ea typeface="Times New Roman" pitchFamily="34" charset="-122"/>
                <a:cs typeface="Times New Roman" pitchFamily="34" charset="-120"/>
              </a:rPr>
              <a:t>A clear exam routine for adult ESOL learners</a:t>
            </a:r>
            <a:endParaRPr lang="en-US" sz="2200" dirty="0"/>
          </a:p>
        </p:txBody>
      </p:sp>
      <p:sp>
        <p:nvSpPr>
          <p:cNvPr id="8" name="Text 5"/>
          <p:cNvSpPr/>
          <p:nvPr/>
        </p:nvSpPr>
        <p:spPr>
          <a:xfrm>
            <a:off x="1143000" y="3246120"/>
            <a:ext cx="1737360" cy="502920"/>
          </a:xfrm>
          <a:prstGeom prst="rect">
            <a:avLst/>
          </a:prstGeom>
          <a:solidFill>
            <a:srgbClr val="FFF6DC"/>
          </a:solidFill>
          <a:ln w="12700">
            <a:solidFill>
              <a:srgbClr val="F2B400"/>
            </a:solidFill>
          </a:ln>
        </p:spPr>
        <p:txBody>
          <a:bodyPr wrap="square" lIns="635" tIns="635" rIns="635" bIns="635" rtlCol="0" anchor="ctr"/>
          <a:lstStyle/>
          <a:p>
            <a:pPr marL="0" indent="0" algn="ctr">
              <a:buNone/>
            </a:pPr>
            <a:r>
              <a:rPr lang="en-US" sz="2000" b="1" dirty="0">
                <a:solidFill>
                  <a:srgbClr val="000000"/>
                </a:solidFill>
                <a:latin typeface="Times New Roman" pitchFamily="34" charset="0"/>
                <a:ea typeface="Times New Roman" pitchFamily="34" charset="-122"/>
                <a:cs typeface="Times New Roman" pitchFamily="34" charset="-120"/>
              </a:rPr>
              <a:t>READ</a:t>
            </a:r>
            <a:endParaRPr lang="en-US" sz="2000" dirty="0"/>
          </a:p>
        </p:txBody>
      </p:sp>
      <p:sp>
        <p:nvSpPr>
          <p:cNvPr id="9" name="Text 6"/>
          <p:cNvSpPr/>
          <p:nvPr/>
        </p:nvSpPr>
        <p:spPr>
          <a:xfrm>
            <a:off x="2971800" y="3264408"/>
            <a:ext cx="457200" cy="457200"/>
          </a:xfrm>
          <a:prstGeom prst="rect">
            <a:avLst/>
          </a:prstGeom>
          <a:noFill/>
          <a:ln/>
        </p:spPr>
        <p:txBody>
          <a:bodyPr wrap="square" lIns="0" tIns="0" rIns="0" bIns="0" rtlCol="0" anchor="ctr"/>
          <a:lstStyle/>
          <a:p>
            <a:pPr marL="0" indent="0" algn="ctr">
              <a:buNone/>
            </a:pPr>
            <a:r>
              <a:rPr lang="en-US" sz="2400" b="1" dirty="0">
                <a:solidFill>
                  <a:srgbClr val="8B0000"/>
                </a:solidFill>
                <a:latin typeface="Times New Roman" pitchFamily="34" charset="0"/>
                <a:ea typeface="Times New Roman" pitchFamily="34" charset="-122"/>
                <a:cs typeface="Times New Roman" pitchFamily="34" charset="-120"/>
              </a:rPr>
              <a:t>→</a:t>
            </a:r>
            <a:endParaRPr lang="en-US" sz="2400" dirty="0"/>
          </a:p>
        </p:txBody>
      </p:sp>
      <p:sp>
        <p:nvSpPr>
          <p:cNvPr id="10" name="Text 7"/>
          <p:cNvSpPr/>
          <p:nvPr/>
        </p:nvSpPr>
        <p:spPr>
          <a:xfrm>
            <a:off x="3657600" y="3246120"/>
            <a:ext cx="1737360" cy="502920"/>
          </a:xfrm>
          <a:prstGeom prst="rect">
            <a:avLst/>
          </a:prstGeom>
          <a:solidFill>
            <a:srgbClr val="EAF3FB"/>
          </a:solidFill>
          <a:ln w="12700">
            <a:solidFill>
              <a:srgbClr val="F2B400"/>
            </a:solidFill>
          </a:ln>
        </p:spPr>
        <p:txBody>
          <a:bodyPr wrap="square" lIns="635" tIns="635" rIns="635" bIns="635" rtlCol="0" anchor="ctr"/>
          <a:lstStyle/>
          <a:p>
            <a:pPr marL="0" indent="0" algn="ctr">
              <a:buNone/>
            </a:pPr>
            <a:r>
              <a:rPr lang="en-US" sz="2000" b="1" dirty="0">
                <a:solidFill>
                  <a:srgbClr val="000000"/>
                </a:solidFill>
                <a:latin typeface="Times New Roman" pitchFamily="34" charset="0"/>
                <a:ea typeface="Times New Roman" pitchFamily="34" charset="-122"/>
                <a:cs typeface="Times New Roman" pitchFamily="34" charset="-120"/>
              </a:rPr>
              <a:t>ASK</a:t>
            </a:r>
            <a:endParaRPr lang="en-US" sz="2000" dirty="0"/>
          </a:p>
        </p:txBody>
      </p:sp>
      <p:sp>
        <p:nvSpPr>
          <p:cNvPr id="11" name="Text 8"/>
          <p:cNvSpPr/>
          <p:nvPr/>
        </p:nvSpPr>
        <p:spPr>
          <a:xfrm>
            <a:off x="5486400" y="3264408"/>
            <a:ext cx="457200" cy="457200"/>
          </a:xfrm>
          <a:prstGeom prst="rect">
            <a:avLst/>
          </a:prstGeom>
          <a:noFill/>
          <a:ln/>
        </p:spPr>
        <p:txBody>
          <a:bodyPr wrap="square" lIns="0" tIns="0" rIns="0" bIns="0" rtlCol="0" anchor="ctr"/>
          <a:lstStyle/>
          <a:p>
            <a:pPr marL="0" indent="0" algn="ctr">
              <a:buNone/>
            </a:pPr>
            <a:r>
              <a:rPr lang="en-US" sz="2400" b="1" dirty="0">
                <a:solidFill>
                  <a:srgbClr val="8B0000"/>
                </a:solidFill>
                <a:latin typeface="Times New Roman" pitchFamily="34" charset="0"/>
                <a:ea typeface="Times New Roman" pitchFamily="34" charset="-122"/>
                <a:cs typeface="Times New Roman" pitchFamily="34" charset="-120"/>
              </a:rPr>
              <a:t>→</a:t>
            </a:r>
            <a:endParaRPr lang="en-US" sz="2400" dirty="0"/>
          </a:p>
        </p:txBody>
      </p:sp>
      <p:sp>
        <p:nvSpPr>
          <p:cNvPr id="12" name="Text 9"/>
          <p:cNvSpPr/>
          <p:nvPr/>
        </p:nvSpPr>
        <p:spPr>
          <a:xfrm>
            <a:off x="6172200" y="3246120"/>
            <a:ext cx="1737360" cy="502920"/>
          </a:xfrm>
          <a:prstGeom prst="rect">
            <a:avLst/>
          </a:prstGeom>
          <a:solidFill>
            <a:srgbClr val="FFF6DC"/>
          </a:solidFill>
          <a:ln w="12700">
            <a:solidFill>
              <a:srgbClr val="F2B400"/>
            </a:solidFill>
          </a:ln>
        </p:spPr>
        <p:txBody>
          <a:bodyPr wrap="square" lIns="635" tIns="635" rIns="635" bIns="635" rtlCol="0" anchor="ctr"/>
          <a:lstStyle/>
          <a:p>
            <a:pPr marL="0" indent="0" algn="ctr">
              <a:buNone/>
            </a:pPr>
            <a:r>
              <a:rPr lang="en-US" sz="2000" b="1" dirty="0">
                <a:solidFill>
                  <a:srgbClr val="000000"/>
                </a:solidFill>
                <a:latin typeface="Times New Roman" pitchFamily="34" charset="0"/>
                <a:ea typeface="Times New Roman" pitchFamily="34" charset="-122"/>
                <a:cs typeface="Times New Roman" pitchFamily="34" charset="-120"/>
              </a:rPr>
              <a:t>CHOOSE</a:t>
            </a:r>
            <a:endParaRPr lang="en-US" sz="2000" dirty="0"/>
          </a:p>
        </p:txBody>
      </p:sp>
      <p:sp>
        <p:nvSpPr>
          <p:cNvPr id="13" name="Text 10"/>
          <p:cNvSpPr/>
          <p:nvPr/>
        </p:nvSpPr>
        <p:spPr>
          <a:xfrm>
            <a:off x="8001000" y="3264408"/>
            <a:ext cx="457200" cy="457200"/>
          </a:xfrm>
          <a:prstGeom prst="rect">
            <a:avLst/>
          </a:prstGeom>
          <a:noFill/>
          <a:ln/>
        </p:spPr>
        <p:txBody>
          <a:bodyPr wrap="square" lIns="0" tIns="0" rIns="0" bIns="0" rtlCol="0" anchor="ctr"/>
          <a:lstStyle/>
          <a:p>
            <a:pPr marL="0" indent="0" algn="ctr">
              <a:buNone/>
            </a:pPr>
            <a:r>
              <a:rPr lang="en-US" sz="2400" b="1" dirty="0">
                <a:solidFill>
                  <a:srgbClr val="8B0000"/>
                </a:solidFill>
                <a:latin typeface="Times New Roman" pitchFamily="34" charset="0"/>
                <a:ea typeface="Times New Roman" pitchFamily="34" charset="-122"/>
                <a:cs typeface="Times New Roman" pitchFamily="34" charset="-120"/>
              </a:rPr>
              <a:t>→</a:t>
            </a:r>
            <a:endParaRPr lang="en-US" sz="2400" dirty="0"/>
          </a:p>
        </p:txBody>
      </p:sp>
      <p:sp>
        <p:nvSpPr>
          <p:cNvPr id="14" name="Text 11"/>
          <p:cNvSpPr/>
          <p:nvPr/>
        </p:nvSpPr>
        <p:spPr>
          <a:xfrm>
            <a:off x="8686800" y="3246120"/>
            <a:ext cx="1737360" cy="502920"/>
          </a:xfrm>
          <a:prstGeom prst="rect">
            <a:avLst/>
          </a:prstGeom>
          <a:solidFill>
            <a:srgbClr val="EAF3FB"/>
          </a:solidFill>
          <a:ln w="12700">
            <a:solidFill>
              <a:srgbClr val="F2B400"/>
            </a:solidFill>
          </a:ln>
        </p:spPr>
        <p:txBody>
          <a:bodyPr wrap="square" lIns="635" tIns="635" rIns="635" bIns="635" rtlCol="0" anchor="ctr"/>
          <a:lstStyle/>
          <a:p>
            <a:pPr marL="0" indent="0" algn="ctr">
              <a:buNone/>
            </a:pPr>
            <a:r>
              <a:rPr lang="en-US" sz="2000" b="1" dirty="0">
                <a:solidFill>
                  <a:srgbClr val="000000"/>
                </a:solidFill>
                <a:latin typeface="Times New Roman" pitchFamily="34" charset="0"/>
                <a:ea typeface="Times New Roman" pitchFamily="34" charset="-122"/>
                <a:cs typeface="Times New Roman" pitchFamily="34" charset="-120"/>
              </a:rPr>
              <a:t>CHECK</a:t>
            </a:r>
            <a:endParaRPr lang="en-US" sz="2000" dirty="0"/>
          </a:p>
        </p:txBody>
      </p:sp>
      <p:sp>
        <p:nvSpPr>
          <p:cNvPr id="15" name="Text 12"/>
          <p:cNvSpPr/>
          <p:nvPr/>
        </p:nvSpPr>
        <p:spPr>
          <a:xfrm>
            <a:off x="822960" y="4754880"/>
            <a:ext cx="8778240" cy="320040"/>
          </a:xfrm>
          <a:prstGeom prst="rect">
            <a:avLst/>
          </a:prstGeom>
          <a:solidFill>
            <a:srgbClr val="FCECEC"/>
          </a:solidFill>
          <a:ln w="12700">
            <a:solidFill>
              <a:srgbClr val="F2B400"/>
            </a:solidFill>
          </a:ln>
        </p:spPr>
        <p:txBody>
          <a:bodyPr wrap="square" lIns="635" tIns="635" rIns="635" bIns="635" rtlCol="0" anchor="ctr">
            <a:normAutofit/>
          </a:bodyPr>
          <a:lstStyle/>
          <a:p>
            <a:pPr marL="0" indent="0" algn="ctr">
              <a:buNone/>
            </a:pPr>
            <a:r>
              <a:rPr lang="en-US" sz="1800" b="1" dirty="0">
                <a:solidFill>
                  <a:srgbClr val="8B0000"/>
                </a:solidFill>
                <a:latin typeface="Times New Roman" pitchFamily="34" charset="0"/>
                <a:ea typeface="Times New Roman" pitchFamily="34" charset="-122"/>
                <a:cs typeface="Times New Roman" pitchFamily="34" charset="-120"/>
              </a:rPr>
              <a:t>Today we learn how to find the big message of a text.</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228600" y="137160"/>
            <a:ext cx="11750040" cy="6446520"/>
          </a:xfrm>
          <a:prstGeom prst="rect">
            <a:avLst/>
          </a:prstGeom>
          <a:solidFill>
            <a:srgbClr val="FFFFFF">
              <a:alpha val="0"/>
            </a:srgbClr>
          </a:solidFill>
          <a:ln w="20320">
            <a:solidFill>
              <a:srgbClr val="F2B400"/>
            </a:solidFill>
            <a:prstDash val="solid"/>
          </a:ln>
        </p:spPr>
      </p:sp>
      <p:sp>
        <p:nvSpPr>
          <p:cNvPr id="3" name="Text 1"/>
          <p:cNvSpPr/>
          <p:nvPr/>
        </p:nvSpPr>
        <p:spPr>
          <a:xfrm>
            <a:off x="548640" y="320040"/>
            <a:ext cx="11064240" cy="502920"/>
          </a:xfrm>
          <a:prstGeom prst="rect">
            <a:avLst/>
          </a:prstGeom>
          <a:noFill/>
          <a:ln/>
        </p:spPr>
        <p:txBody>
          <a:bodyPr wrap="square" lIns="381" tIns="381" rIns="381" bIns="381" rtlCol="0" anchor="ctr">
            <a:normAutofit/>
          </a:bodyPr>
          <a:lstStyle/>
          <a:p>
            <a:pPr marL="0" indent="0" algn="ctr">
              <a:buNone/>
            </a:pPr>
            <a:r>
              <a:rPr lang="en-US" sz="3400" b="1" dirty="0">
                <a:solidFill>
                  <a:srgbClr val="8B0000"/>
                </a:solidFill>
                <a:latin typeface="Times New Roman" pitchFamily="34" charset="0"/>
                <a:ea typeface="Times New Roman" pitchFamily="34" charset="-122"/>
                <a:cs typeface="Times New Roman" pitchFamily="34" charset="-120"/>
              </a:rPr>
              <a:t>Warm-Up</a:t>
            </a:r>
            <a:endParaRPr lang="en-US" sz="3400" dirty="0"/>
          </a:p>
        </p:txBody>
      </p:sp>
      <p:pic>
        <p:nvPicPr>
          <p:cNvPr id="4" name="Image 0" descr="/mnt/data/esolish_logo_from_ppt.png"/>
          <p:cNvPicPr>
            <a:picLocks noChangeAspect="1"/>
          </p:cNvPicPr>
          <p:nvPr/>
        </p:nvPicPr>
        <p:blipFill>
          <a:blip r:embed="rId3"/>
          <a:stretch>
            <a:fillRect/>
          </a:stretch>
        </p:blipFill>
        <p:spPr>
          <a:xfrm>
            <a:off x="10561320" y="5559552"/>
            <a:ext cx="1051560" cy="914400"/>
          </a:xfrm>
          <a:prstGeom prst="rect">
            <a:avLst/>
          </a:prstGeom>
        </p:spPr>
      </p:pic>
      <p:sp>
        <p:nvSpPr>
          <p:cNvPr id="5" name="Text 2"/>
          <p:cNvSpPr/>
          <p:nvPr/>
        </p:nvSpPr>
        <p:spPr>
          <a:xfrm>
            <a:off x="685800" y="1143000"/>
            <a:ext cx="10789920" cy="365760"/>
          </a:xfrm>
          <a:prstGeom prst="rect">
            <a:avLst/>
          </a:prstGeom>
          <a:noFill/>
          <a:ln/>
        </p:spPr>
        <p:txBody>
          <a:bodyPr wrap="square" lIns="381" tIns="381" rIns="381" bIns="381" rtlCol="0" anchor="ctr">
            <a:normAutofit/>
          </a:bodyPr>
          <a:lstStyle/>
          <a:p>
            <a:pPr marL="0" indent="0">
              <a:buNone/>
            </a:pPr>
            <a:r>
              <a:rPr lang="en-US" sz="2200" b="1" dirty="0">
                <a:solidFill>
                  <a:srgbClr val="000000"/>
                </a:solidFill>
                <a:latin typeface="Times New Roman" pitchFamily="34" charset="0"/>
                <a:ea typeface="Times New Roman" pitchFamily="34" charset="-122"/>
                <a:cs typeface="Times New Roman" pitchFamily="34" charset="-120"/>
              </a:rPr>
              <a:t>Look at these titles. What do you think each text is mainly about?</a:t>
            </a:r>
            <a:endParaRPr lang="en-US" sz="2200" dirty="0"/>
          </a:p>
        </p:txBody>
      </p:sp>
      <p:sp>
        <p:nvSpPr>
          <p:cNvPr id="6" name="Text 3"/>
          <p:cNvSpPr/>
          <p:nvPr/>
        </p:nvSpPr>
        <p:spPr>
          <a:xfrm>
            <a:off x="868680" y="1828800"/>
            <a:ext cx="3337560" cy="329184"/>
          </a:xfrm>
          <a:prstGeom prst="rect">
            <a:avLst/>
          </a:prstGeom>
          <a:solidFill>
            <a:srgbClr val="FFF6DC"/>
          </a:solidFill>
          <a:ln w="12700">
            <a:solidFill>
              <a:srgbClr val="F2B400"/>
            </a:solidFill>
          </a:ln>
        </p:spPr>
        <p:txBody>
          <a:bodyPr wrap="square" lIns="381" tIns="381" rIns="381" bIns="381" rtlCol="0" anchor="ctr">
            <a:normAutofit/>
          </a:bodyPr>
          <a:lstStyle/>
          <a:p>
            <a:pPr marL="0" indent="0">
              <a:buNone/>
            </a:pPr>
            <a:r>
              <a:rPr lang="en-US" sz="2000" b="1" dirty="0">
                <a:solidFill>
                  <a:srgbClr val="000000"/>
                </a:solidFill>
                <a:latin typeface="Times New Roman" pitchFamily="34" charset="0"/>
                <a:ea typeface="Times New Roman" pitchFamily="34" charset="-122"/>
                <a:cs typeface="Times New Roman" pitchFamily="34" charset="-120"/>
              </a:rPr>
              <a:t>Text A</a:t>
            </a:r>
            <a:endParaRPr lang="en-US" sz="2000" dirty="0"/>
          </a:p>
        </p:txBody>
      </p:sp>
      <p:sp>
        <p:nvSpPr>
          <p:cNvPr id="7" name="Text 4"/>
          <p:cNvSpPr/>
          <p:nvPr/>
        </p:nvSpPr>
        <p:spPr>
          <a:xfrm>
            <a:off x="868680" y="2231136"/>
            <a:ext cx="3337560" cy="1883664"/>
          </a:xfrm>
          <a:prstGeom prst="rect">
            <a:avLst/>
          </a:prstGeom>
          <a:solidFill>
            <a:srgbClr val="FFF6DC">
              <a:alpha val="90000"/>
            </a:srgbClr>
          </a:solidFill>
          <a:ln w="12700">
            <a:solidFill>
              <a:srgbClr val="F2B400"/>
            </a:solidFill>
          </a:ln>
        </p:spPr>
        <p:txBody>
          <a:bodyPr wrap="square" lIns="1270" tIns="1270" rIns="1270" bIns="1270" rtlCol="0" anchor="ctr">
            <a:normAutofit/>
          </a:bodyPr>
          <a:lstStyle/>
          <a:p>
            <a:pPr marL="0" indent="0">
              <a:buNone/>
            </a:pPr>
            <a:r>
              <a:rPr lang="en-US" sz="2400" dirty="0">
                <a:solidFill>
                  <a:srgbClr val="000000"/>
                </a:solidFill>
                <a:latin typeface="Times New Roman" pitchFamily="34" charset="0"/>
                <a:ea typeface="Times New Roman" pitchFamily="34" charset="-122"/>
                <a:cs typeface="Times New Roman" pitchFamily="34" charset="-120"/>
              </a:rPr>
              <a:t>How to Save Money on Food Shopping</a:t>
            </a:r>
            <a:endParaRPr lang="en-US" sz="2400" dirty="0"/>
          </a:p>
        </p:txBody>
      </p:sp>
      <p:sp>
        <p:nvSpPr>
          <p:cNvPr id="8" name="Text 5"/>
          <p:cNvSpPr/>
          <p:nvPr/>
        </p:nvSpPr>
        <p:spPr>
          <a:xfrm>
            <a:off x="4434840" y="1828800"/>
            <a:ext cx="3337560" cy="329184"/>
          </a:xfrm>
          <a:prstGeom prst="rect">
            <a:avLst/>
          </a:prstGeom>
          <a:solidFill>
            <a:srgbClr val="EAF3FB"/>
          </a:solidFill>
          <a:ln w="12700">
            <a:solidFill>
              <a:srgbClr val="F2B400"/>
            </a:solidFill>
          </a:ln>
        </p:spPr>
        <p:txBody>
          <a:bodyPr wrap="square" lIns="381" tIns="381" rIns="381" bIns="381" rtlCol="0" anchor="ctr">
            <a:normAutofit/>
          </a:bodyPr>
          <a:lstStyle/>
          <a:p>
            <a:pPr marL="0" indent="0">
              <a:buNone/>
            </a:pPr>
            <a:r>
              <a:rPr lang="en-US" sz="2000" b="1" dirty="0">
                <a:solidFill>
                  <a:srgbClr val="000000"/>
                </a:solidFill>
                <a:latin typeface="Times New Roman" pitchFamily="34" charset="0"/>
                <a:ea typeface="Times New Roman" pitchFamily="34" charset="-122"/>
                <a:cs typeface="Times New Roman" pitchFamily="34" charset="-120"/>
              </a:rPr>
              <a:t>Text B</a:t>
            </a:r>
            <a:endParaRPr lang="en-US" sz="2000" dirty="0"/>
          </a:p>
        </p:txBody>
      </p:sp>
      <p:sp>
        <p:nvSpPr>
          <p:cNvPr id="9" name="Text 6"/>
          <p:cNvSpPr/>
          <p:nvPr/>
        </p:nvSpPr>
        <p:spPr>
          <a:xfrm>
            <a:off x="4434840" y="2231136"/>
            <a:ext cx="3337560" cy="1883664"/>
          </a:xfrm>
          <a:prstGeom prst="rect">
            <a:avLst/>
          </a:prstGeom>
          <a:solidFill>
            <a:srgbClr val="EAF3FB">
              <a:alpha val="90000"/>
            </a:srgbClr>
          </a:solidFill>
          <a:ln w="12700">
            <a:solidFill>
              <a:srgbClr val="F2B400"/>
            </a:solidFill>
          </a:ln>
        </p:spPr>
        <p:txBody>
          <a:bodyPr wrap="square" lIns="1270" tIns="1270" rIns="1270" bIns="1270" rtlCol="0" anchor="ctr">
            <a:normAutofit/>
          </a:bodyPr>
          <a:lstStyle/>
          <a:p>
            <a:pPr marL="0" indent="0">
              <a:buNone/>
            </a:pPr>
            <a:r>
              <a:rPr lang="en-US" sz="2400" dirty="0">
                <a:solidFill>
                  <a:srgbClr val="000000"/>
                </a:solidFill>
                <a:latin typeface="Times New Roman" pitchFamily="34" charset="0"/>
                <a:ea typeface="Times New Roman" pitchFamily="34" charset="-122"/>
                <a:cs typeface="Times New Roman" pitchFamily="34" charset="-120"/>
              </a:rPr>
              <a:t>New Evening Courses at the College</a:t>
            </a:r>
            <a:endParaRPr lang="en-US" sz="2400" dirty="0"/>
          </a:p>
        </p:txBody>
      </p:sp>
      <p:sp>
        <p:nvSpPr>
          <p:cNvPr id="10" name="Text 7"/>
          <p:cNvSpPr/>
          <p:nvPr/>
        </p:nvSpPr>
        <p:spPr>
          <a:xfrm>
            <a:off x="8001000" y="1828800"/>
            <a:ext cx="3337560" cy="329184"/>
          </a:xfrm>
          <a:prstGeom prst="rect">
            <a:avLst/>
          </a:prstGeom>
          <a:solidFill>
            <a:srgbClr val="EEF8EF"/>
          </a:solidFill>
          <a:ln w="12700">
            <a:solidFill>
              <a:srgbClr val="F2B400"/>
            </a:solidFill>
          </a:ln>
        </p:spPr>
        <p:txBody>
          <a:bodyPr wrap="square" lIns="381" tIns="381" rIns="381" bIns="381" rtlCol="0" anchor="ctr">
            <a:normAutofit/>
          </a:bodyPr>
          <a:lstStyle/>
          <a:p>
            <a:pPr marL="0" indent="0">
              <a:buNone/>
            </a:pPr>
            <a:r>
              <a:rPr lang="en-US" sz="2000" b="1" dirty="0">
                <a:solidFill>
                  <a:srgbClr val="000000"/>
                </a:solidFill>
                <a:latin typeface="Times New Roman" pitchFamily="34" charset="0"/>
                <a:ea typeface="Times New Roman" pitchFamily="34" charset="-122"/>
                <a:cs typeface="Times New Roman" pitchFamily="34" charset="-120"/>
              </a:rPr>
              <a:t>Text C</a:t>
            </a:r>
            <a:endParaRPr lang="en-US" sz="2000" dirty="0"/>
          </a:p>
        </p:txBody>
      </p:sp>
      <p:sp>
        <p:nvSpPr>
          <p:cNvPr id="11" name="Text 8"/>
          <p:cNvSpPr/>
          <p:nvPr/>
        </p:nvSpPr>
        <p:spPr>
          <a:xfrm>
            <a:off x="8001000" y="2231136"/>
            <a:ext cx="3337560" cy="1883664"/>
          </a:xfrm>
          <a:prstGeom prst="rect">
            <a:avLst/>
          </a:prstGeom>
          <a:solidFill>
            <a:srgbClr val="EEF8EF">
              <a:alpha val="90000"/>
            </a:srgbClr>
          </a:solidFill>
          <a:ln w="12700">
            <a:solidFill>
              <a:srgbClr val="F2B400"/>
            </a:solidFill>
          </a:ln>
        </p:spPr>
        <p:txBody>
          <a:bodyPr wrap="square" lIns="1270" tIns="1270" rIns="1270" bIns="1270" rtlCol="0" anchor="ctr">
            <a:normAutofit/>
          </a:bodyPr>
          <a:lstStyle/>
          <a:p>
            <a:pPr marL="0" indent="0">
              <a:buNone/>
            </a:pPr>
            <a:r>
              <a:rPr lang="en-US" sz="2400" dirty="0">
                <a:solidFill>
                  <a:srgbClr val="000000"/>
                </a:solidFill>
                <a:latin typeface="Times New Roman" pitchFamily="34" charset="0"/>
                <a:ea typeface="Times New Roman" pitchFamily="34" charset="-122"/>
                <a:cs typeface="Times New Roman" pitchFamily="34" charset="-120"/>
              </a:rPr>
              <a:t>A Visit to a Local Museum</a:t>
            </a:r>
            <a:endParaRPr lang="en-US" sz="2400" dirty="0"/>
          </a:p>
        </p:txBody>
      </p:sp>
      <p:sp>
        <p:nvSpPr>
          <p:cNvPr id="12" name="Text 9"/>
          <p:cNvSpPr/>
          <p:nvPr/>
        </p:nvSpPr>
        <p:spPr>
          <a:xfrm>
            <a:off x="822960" y="5166360"/>
            <a:ext cx="8778240" cy="320040"/>
          </a:xfrm>
          <a:prstGeom prst="rect">
            <a:avLst/>
          </a:prstGeom>
          <a:solidFill>
            <a:srgbClr val="FCECEC"/>
          </a:solidFill>
          <a:ln w="12700">
            <a:solidFill>
              <a:srgbClr val="F2B400"/>
            </a:solidFill>
          </a:ln>
        </p:spPr>
        <p:txBody>
          <a:bodyPr wrap="square" lIns="635" tIns="635" rIns="635" bIns="635" rtlCol="0" anchor="ctr">
            <a:normAutofit/>
          </a:bodyPr>
          <a:lstStyle/>
          <a:p>
            <a:pPr marL="0" indent="0" algn="ctr">
              <a:buNone/>
            </a:pPr>
            <a:r>
              <a:rPr lang="en-US" sz="1800" b="1" dirty="0">
                <a:solidFill>
                  <a:srgbClr val="8B0000"/>
                </a:solidFill>
                <a:latin typeface="Times New Roman" pitchFamily="34" charset="0"/>
                <a:ea typeface="Times New Roman" pitchFamily="34" charset="-122"/>
                <a:cs typeface="Times New Roman" pitchFamily="34" charset="-120"/>
              </a:rPr>
              <a:t>Pair talk: Say one sentence for each title: “This text is mainly about …”</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228600" y="137160"/>
            <a:ext cx="11750040" cy="6446520"/>
          </a:xfrm>
          <a:prstGeom prst="rect">
            <a:avLst/>
          </a:prstGeom>
          <a:solidFill>
            <a:srgbClr val="FFFFFF">
              <a:alpha val="0"/>
            </a:srgbClr>
          </a:solidFill>
          <a:ln w="20320">
            <a:solidFill>
              <a:srgbClr val="F2B400"/>
            </a:solidFill>
            <a:prstDash val="solid"/>
          </a:ln>
        </p:spPr>
      </p:sp>
      <p:sp>
        <p:nvSpPr>
          <p:cNvPr id="3" name="Text 1"/>
          <p:cNvSpPr/>
          <p:nvPr/>
        </p:nvSpPr>
        <p:spPr>
          <a:xfrm>
            <a:off x="548640" y="320040"/>
            <a:ext cx="11064240" cy="502920"/>
          </a:xfrm>
          <a:prstGeom prst="rect">
            <a:avLst/>
          </a:prstGeom>
          <a:noFill/>
          <a:ln/>
        </p:spPr>
        <p:txBody>
          <a:bodyPr wrap="square" lIns="381" tIns="381" rIns="381" bIns="381" rtlCol="0" anchor="ctr">
            <a:normAutofit/>
          </a:bodyPr>
          <a:lstStyle/>
          <a:p>
            <a:pPr marL="0" indent="0" algn="ctr">
              <a:buNone/>
            </a:pPr>
            <a:r>
              <a:rPr lang="en-US" sz="3400" b="1" dirty="0">
                <a:solidFill>
                  <a:srgbClr val="8B0000"/>
                </a:solidFill>
                <a:latin typeface="Times New Roman" pitchFamily="34" charset="0"/>
                <a:ea typeface="Times New Roman" pitchFamily="34" charset="-122"/>
                <a:cs typeface="Times New Roman" pitchFamily="34" charset="-120"/>
              </a:rPr>
              <a:t>Session Aims</a:t>
            </a:r>
            <a:endParaRPr lang="en-US" sz="3400" dirty="0"/>
          </a:p>
        </p:txBody>
      </p:sp>
      <p:pic>
        <p:nvPicPr>
          <p:cNvPr id="4" name="Image 0" descr="/mnt/data/esolish_logo_from_ppt.png"/>
          <p:cNvPicPr>
            <a:picLocks noChangeAspect="1"/>
          </p:cNvPicPr>
          <p:nvPr/>
        </p:nvPicPr>
        <p:blipFill>
          <a:blip r:embed="rId3"/>
          <a:stretch>
            <a:fillRect/>
          </a:stretch>
        </p:blipFill>
        <p:spPr>
          <a:xfrm>
            <a:off x="10561320" y="5559552"/>
            <a:ext cx="1051560" cy="914400"/>
          </a:xfrm>
          <a:prstGeom prst="rect">
            <a:avLst/>
          </a:prstGeom>
        </p:spPr>
      </p:pic>
      <p:sp>
        <p:nvSpPr>
          <p:cNvPr id="5" name="Text 2"/>
          <p:cNvSpPr/>
          <p:nvPr/>
        </p:nvSpPr>
        <p:spPr>
          <a:xfrm>
            <a:off x="731520" y="1234440"/>
            <a:ext cx="10789920" cy="365760"/>
          </a:xfrm>
          <a:prstGeom prst="rect">
            <a:avLst/>
          </a:prstGeom>
          <a:noFill/>
          <a:ln/>
        </p:spPr>
        <p:txBody>
          <a:bodyPr wrap="square" lIns="381" tIns="381" rIns="381" bIns="381" rtlCol="0" anchor="ctr"/>
          <a:lstStyle/>
          <a:p>
            <a:pPr marL="0" indent="0">
              <a:buNone/>
            </a:pPr>
            <a:r>
              <a:rPr lang="en-US" sz="2300" b="1" dirty="0">
                <a:solidFill>
                  <a:srgbClr val="000000"/>
                </a:solidFill>
                <a:latin typeface="Times New Roman" pitchFamily="34" charset="0"/>
                <a:ea typeface="Times New Roman" pitchFamily="34" charset="-122"/>
                <a:cs typeface="Times New Roman" pitchFamily="34" charset="-120"/>
              </a:rPr>
              <a:t>By the end of the lesson, learners will be able to:</a:t>
            </a:r>
            <a:endParaRPr lang="en-US" sz="2300" dirty="0"/>
          </a:p>
        </p:txBody>
      </p:sp>
      <p:sp>
        <p:nvSpPr>
          <p:cNvPr id="6" name="Text 3"/>
          <p:cNvSpPr/>
          <p:nvPr/>
        </p:nvSpPr>
        <p:spPr>
          <a:xfrm>
            <a:off x="1143000" y="1965960"/>
            <a:ext cx="9784080" cy="2926080"/>
          </a:xfrm>
          <a:prstGeom prst="rect">
            <a:avLst/>
          </a:prstGeom>
          <a:noFill/>
          <a:ln/>
        </p:spPr>
        <p:txBody>
          <a:bodyPr wrap="square" lIns="508" tIns="508" rIns="508" bIns="508" rtlCol="0" anchor="ctr">
            <a:normAutofit/>
          </a:bodyPr>
          <a:lstStyle/>
          <a:p>
            <a:r>
              <a:rPr lang="en-US" sz="2500" dirty="0">
                <a:solidFill>
                  <a:srgbClr val="000000"/>
                </a:solidFill>
                <a:latin typeface="Times New Roman" pitchFamily="34" charset="0"/>
                <a:ea typeface="Times New Roman" pitchFamily="34" charset="-122"/>
                <a:cs typeface="Times New Roman" pitchFamily="34" charset="-120"/>
              </a:rPr>
              <a:t>understand what “main idea” means</a:t>
            </a:r>
            <a:endParaRPr lang="en-US" sz="2500" dirty="0"/>
          </a:p>
          <a:p>
            <a:r>
              <a:rPr lang="en-US" sz="2500" dirty="0">
                <a:solidFill>
                  <a:srgbClr val="000000"/>
                </a:solidFill>
                <a:latin typeface="Times New Roman" pitchFamily="34" charset="0"/>
                <a:ea typeface="Times New Roman" pitchFamily="34" charset="-122"/>
                <a:cs typeface="Times New Roman" pitchFamily="34" charset="-120"/>
              </a:rPr>
              <a:t>find the big message of a short text</a:t>
            </a:r>
            <a:endParaRPr lang="en-US" sz="2500" dirty="0"/>
          </a:p>
          <a:p>
            <a:r>
              <a:rPr lang="en-US" sz="2500" dirty="0">
                <a:solidFill>
                  <a:srgbClr val="000000"/>
                </a:solidFill>
                <a:latin typeface="Times New Roman" pitchFamily="34" charset="0"/>
                <a:ea typeface="Times New Roman" pitchFamily="34" charset="-122"/>
                <a:cs typeface="Times New Roman" pitchFamily="34" charset="-120"/>
              </a:rPr>
              <a:t>separate main idea from small details</a:t>
            </a:r>
            <a:endParaRPr lang="en-US" sz="2500" dirty="0"/>
          </a:p>
          <a:p>
            <a:r>
              <a:rPr lang="en-US" sz="2500" dirty="0">
                <a:solidFill>
                  <a:srgbClr val="000000"/>
                </a:solidFill>
                <a:latin typeface="Times New Roman" pitchFamily="34" charset="0"/>
                <a:ea typeface="Times New Roman" pitchFamily="34" charset="-122"/>
                <a:cs typeface="Times New Roman" pitchFamily="34" charset="-120"/>
              </a:rPr>
              <a:t>use titles, repeated words and first/last sentences as clues</a:t>
            </a:r>
            <a:endParaRPr lang="en-US" sz="2500" dirty="0"/>
          </a:p>
          <a:p>
            <a:r>
              <a:rPr lang="en-US" sz="2500" dirty="0">
                <a:solidFill>
                  <a:srgbClr val="000000"/>
                </a:solidFill>
                <a:latin typeface="Times New Roman" pitchFamily="34" charset="0"/>
                <a:ea typeface="Times New Roman" pitchFamily="34" charset="-122"/>
                <a:cs typeface="Times New Roman" pitchFamily="34" charset="-120"/>
              </a:rPr>
              <a:t>answer ESB-style main idea questions confidently</a:t>
            </a:r>
            <a:endParaRPr lang="en-US" sz="2500" dirty="0"/>
          </a:p>
        </p:txBody>
      </p:sp>
      <p:sp>
        <p:nvSpPr>
          <p:cNvPr id="7" name="Text 4"/>
          <p:cNvSpPr/>
          <p:nvPr/>
        </p:nvSpPr>
        <p:spPr>
          <a:xfrm>
            <a:off x="822960" y="5257800"/>
            <a:ext cx="8778240" cy="320040"/>
          </a:xfrm>
          <a:prstGeom prst="rect">
            <a:avLst/>
          </a:prstGeom>
          <a:solidFill>
            <a:srgbClr val="FCECEC"/>
          </a:solidFill>
          <a:ln w="12700">
            <a:solidFill>
              <a:srgbClr val="F2B400"/>
            </a:solidFill>
          </a:ln>
        </p:spPr>
        <p:txBody>
          <a:bodyPr wrap="square" lIns="635" tIns="635" rIns="635" bIns="635" rtlCol="0" anchor="ctr">
            <a:normAutofit/>
          </a:bodyPr>
          <a:lstStyle/>
          <a:p>
            <a:pPr marL="0" indent="0" algn="ctr">
              <a:buNone/>
            </a:pPr>
            <a:r>
              <a:rPr lang="en-US" sz="1800" b="1" dirty="0">
                <a:solidFill>
                  <a:srgbClr val="8B0000"/>
                </a:solidFill>
                <a:latin typeface="Times New Roman" pitchFamily="34" charset="0"/>
                <a:ea typeface="Times New Roman" pitchFamily="34" charset="-122"/>
                <a:cs typeface="Times New Roman" pitchFamily="34" charset="-120"/>
              </a:rPr>
              <a:t>Exam focus: main idea questions test the main point of a text.</a:t>
            </a:r>
            <a:endParaRPr lang="en-US"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228600" y="137160"/>
            <a:ext cx="11750040" cy="6446520"/>
          </a:xfrm>
          <a:prstGeom prst="rect">
            <a:avLst/>
          </a:prstGeom>
          <a:solidFill>
            <a:srgbClr val="FFFFFF">
              <a:alpha val="0"/>
            </a:srgbClr>
          </a:solidFill>
          <a:ln w="20320">
            <a:solidFill>
              <a:srgbClr val="F2B400"/>
            </a:solidFill>
            <a:prstDash val="solid"/>
          </a:ln>
        </p:spPr>
      </p:sp>
      <p:sp>
        <p:nvSpPr>
          <p:cNvPr id="3" name="Text 1"/>
          <p:cNvSpPr/>
          <p:nvPr/>
        </p:nvSpPr>
        <p:spPr>
          <a:xfrm>
            <a:off x="548640" y="320040"/>
            <a:ext cx="11064240" cy="502920"/>
          </a:xfrm>
          <a:prstGeom prst="rect">
            <a:avLst/>
          </a:prstGeom>
          <a:noFill/>
          <a:ln/>
        </p:spPr>
        <p:txBody>
          <a:bodyPr wrap="square" lIns="381" tIns="381" rIns="381" bIns="381" rtlCol="0" anchor="ctr">
            <a:normAutofit/>
          </a:bodyPr>
          <a:lstStyle/>
          <a:p>
            <a:pPr marL="0" indent="0" algn="ctr">
              <a:buNone/>
            </a:pPr>
            <a:r>
              <a:rPr lang="en-US" sz="3400" b="1" dirty="0">
                <a:solidFill>
                  <a:srgbClr val="8B0000"/>
                </a:solidFill>
                <a:latin typeface="Times New Roman" pitchFamily="34" charset="0"/>
                <a:ea typeface="Times New Roman" pitchFamily="34" charset="-122"/>
                <a:cs typeface="Times New Roman" pitchFamily="34" charset="-120"/>
              </a:rPr>
              <a:t>ESB Entry 3 Reading Pattern</a:t>
            </a:r>
            <a:endParaRPr lang="en-US" sz="3400" dirty="0"/>
          </a:p>
        </p:txBody>
      </p:sp>
      <p:pic>
        <p:nvPicPr>
          <p:cNvPr id="4" name="Image 0" descr="/mnt/data/esolish_logo_from_ppt.png"/>
          <p:cNvPicPr>
            <a:picLocks noChangeAspect="1"/>
          </p:cNvPicPr>
          <p:nvPr/>
        </p:nvPicPr>
        <p:blipFill>
          <a:blip r:embed="rId3"/>
          <a:stretch>
            <a:fillRect/>
          </a:stretch>
        </p:blipFill>
        <p:spPr>
          <a:xfrm>
            <a:off x="10561320" y="5559552"/>
            <a:ext cx="1051560" cy="914400"/>
          </a:xfrm>
          <a:prstGeom prst="rect">
            <a:avLst/>
          </a:prstGeom>
        </p:spPr>
      </p:pic>
      <p:sp>
        <p:nvSpPr>
          <p:cNvPr id="5" name="Text 2"/>
          <p:cNvSpPr/>
          <p:nvPr/>
        </p:nvSpPr>
        <p:spPr>
          <a:xfrm>
            <a:off x="777240" y="1280160"/>
            <a:ext cx="3520440" cy="329184"/>
          </a:xfrm>
          <a:prstGeom prst="rect">
            <a:avLst/>
          </a:prstGeom>
          <a:solidFill>
            <a:srgbClr val="FFF6DC"/>
          </a:solidFill>
          <a:ln w="12700">
            <a:solidFill>
              <a:srgbClr val="F2B400"/>
            </a:solidFill>
          </a:ln>
        </p:spPr>
        <p:txBody>
          <a:bodyPr wrap="square" lIns="381" tIns="381" rIns="381" bIns="381" rtlCol="0" anchor="ctr">
            <a:normAutofit/>
          </a:bodyPr>
          <a:lstStyle/>
          <a:p>
            <a:pPr marL="0" indent="0">
              <a:buNone/>
            </a:pPr>
            <a:r>
              <a:rPr lang="en-US" sz="2000" b="1" dirty="0">
                <a:solidFill>
                  <a:srgbClr val="000000"/>
                </a:solidFill>
                <a:latin typeface="Times New Roman" pitchFamily="34" charset="0"/>
                <a:ea typeface="Times New Roman" pitchFamily="34" charset="-122"/>
                <a:cs typeface="Times New Roman" pitchFamily="34" charset="-120"/>
              </a:rPr>
              <a:t>Reading Exam</a:t>
            </a:r>
            <a:endParaRPr lang="en-US" sz="2000" dirty="0"/>
          </a:p>
        </p:txBody>
      </p:sp>
      <p:sp>
        <p:nvSpPr>
          <p:cNvPr id="6" name="Text 3"/>
          <p:cNvSpPr/>
          <p:nvPr/>
        </p:nvSpPr>
        <p:spPr>
          <a:xfrm>
            <a:off x="777240" y="1682496"/>
            <a:ext cx="3520440" cy="2798064"/>
          </a:xfrm>
          <a:prstGeom prst="rect">
            <a:avLst/>
          </a:prstGeom>
          <a:solidFill>
            <a:srgbClr val="FFFFFF">
              <a:alpha val="90000"/>
            </a:srgbClr>
          </a:solidFill>
          <a:ln w="12700">
            <a:solidFill>
              <a:srgbClr val="F2B400"/>
            </a:solidFill>
          </a:ln>
        </p:spPr>
        <p:txBody>
          <a:bodyPr wrap="square" lIns="1270" tIns="1270" rIns="1270" bIns="1270" rtlCol="0" anchor="ctr">
            <a:normAutofit/>
          </a:bodyPr>
          <a:lstStyle/>
          <a:p>
            <a:pPr marL="0" indent="0">
              <a:buNone/>
            </a:pPr>
            <a:r>
              <a:rPr lang="en-US" sz="2200" dirty="0">
                <a:solidFill>
                  <a:srgbClr val="000000"/>
                </a:solidFill>
                <a:latin typeface="Times New Roman" pitchFamily="34" charset="0"/>
                <a:ea typeface="Times New Roman" pitchFamily="34" charset="-122"/>
                <a:cs typeface="Times New Roman" pitchFamily="34" charset="-120"/>
              </a:rPr>
              <a:t>• 60 minutes</a:t>
            </a:r>
            <a:endParaRPr lang="en-US" sz="2200" dirty="0"/>
          </a:p>
          <a:p>
            <a:pPr marL="0" indent="0">
              <a:buNone/>
            </a:pPr>
            <a:r>
              <a:rPr lang="en-US" sz="2200" dirty="0">
                <a:solidFill>
                  <a:srgbClr val="000000"/>
                </a:solidFill>
                <a:latin typeface="Times New Roman" pitchFamily="34" charset="0"/>
                <a:ea typeface="Times New Roman" pitchFamily="34" charset="-122"/>
                <a:cs typeface="Times New Roman" pitchFamily="34" charset="-120"/>
              </a:rPr>
              <a:t>• 3 reading tasks/texts</a:t>
            </a:r>
            <a:endParaRPr lang="en-US" sz="2200" dirty="0"/>
          </a:p>
          <a:p>
            <a:pPr marL="0" indent="0">
              <a:buNone/>
            </a:pPr>
            <a:r>
              <a:rPr lang="en-US" sz="2200" dirty="0">
                <a:solidFill>
                  <a:srgbClr val="000000"/>
                </a:solidFill>
                <a:latin typeface="Times New Roman" pitchFamily="34" charset="0"/>
                <a:ea typeface="Times New Roman" pitchFamily="34" charset="-122"/>
                <a:cs typeface="Times New Roman" pitchFamily="34" charset="-120"/>
              </a:rPr>
              <a:t>• 21 questions</a:t>
            </a:r>
            <a:endParaRPr lang="en-US" sz="2200" dirty="0"/>
          </a:p>
          <a:p>
            <a:pPr marL="0" indent="0">
              <a:buNone/>
            </a:pPr>
            <a:r>
              <a:rPr lang="en-US" sz="2200" dirty="0">
                <a:solidFill>
                  <a:srgbClr val="000000"/>
                </a:solidFill>
                <a:latin typeface="Times New Roman" pitchFamily="34" charset="0"/>
                <a:ea typeface="Times New Roman" pitchFamily="34" charset="-122"/>
                <a:cs typeface="Times New Roman" pitchFamily="34" charset="-120"/>
              </a:rPr>
              <a:t>• short, everyday texts</a:t>
            </a:r>
            <a:endParaRPr lang="en-US" sz="2200" dirty="0"/>
          </a:p>
        </p:txBody>
      </p:sp>
      <p:sp>
        <p:nvSpPr>
          <p:cNvPr id="7" name="Text 4"/>
          <p:cNvSpPr/>
          <p:nvPr/>
        </p:nvSpPr>
        <p:spPr>
          <a:xfrm>
            <a:off x="4526280" y="1280160"/>
            <a:ext cx="3520440" cy="329184"/>
          </a:xfrm>
          <a:prstGeom prst="rect">
            <a:avLst/>
          </a:prstGeom>
          <a:solidFill>
            <a:srgbClr val="EAF3FB"/>
          </a:solidFill>
          <a:ln w="12700">
            <a:solidFill>
              <a:srgbClr val="F2B400"/>
            </a:solidFill>
          </a:ln>
        </p:spPr>
        <p:txBody>
          <a:bodyPr wrap="square" lIns="381" tIns="381" rIns="381" bIns="381" rtlCol="0" anchor="ctr">
            <a:normAutofit/>
          </a:bodyPr>
          <a:lstStyle/>
          <a:p>
            <a:pPr marL="0" indent="0">
              <a:buNone/>
            </a:pPr>
            <a:r>
              <a:rPr lang="en-US" sz="2000" b="1" dirty="0">
                <a:solidFill>
                  <a:srgbClr val="000000"/>
                </a:solidFill>
                <a:latin typeface="Times New Roman" pitchFamily="34" charset="0"/>
                <a:ea typeface="Times New Roman" pitchFamily="34" charset="-122"/>
                <a:cs typeface="Times New Roman" pitchFamily="34" charset="-120"/>
              </a:rPr>
              <a:t>Main Idea Skill</a:t>
            </a:r>
            <a:endParaRPr lang="en-US" sz="2000" dirty="0"/>
          </a:p>
        </p:txBody>
      </p:sp>
      <p:sp>
        <p:nvSpPr>
          <p:cNvPr id="8" name="Text 5"/>
          <p:cNvSpPr/>
          <p:nvPr/>
        </p:nvSpPr>
        <p:spPr>
          <a:xfrm>
            <a:off x="4526280" y="1682496"/>
            <a:ext cx="3520440" cy="2798064"/>
          </a:xfrm>
          <a:prstGeom prst="rect">
            <a:avLst/>
          </a:prstGeom>
          <a:solidFill>
            <a:srgbClr val="FFFFFF">
              <a:alpha val="90000"/>
            </a:srgbClr>
          </a:solidFill>
          <a:ln w="12700">
            <a:solidFill>
              <a:srgbClr val="F2B400"/>
            </a:solidFill>
          </a:ln>
        </p:spPr>
        <p:txBody>
          <a:bodyPr wrap="square" lIns="1270" tIns="1270" rIns="1270" bIns="1270" rtlCol="0" anchor="ctr">
            <a:normAutofit/>
          </a:bodyPr>
          <a:lstStyle/>
          <a:p>
            <a:pPr marL="0" indent="0">
              <a:buNone/>
            </a:pPr>
            <a:r>
              <a:rPr lang="en-US" sz="2400" dirty="0">
                <a:solidFill>
                  <a:srgbClr val="000000"/>
                </a:solidFill>
                <a:latin typeface="Times New Roman" pitchFamily="34" charset="0"/>
                <a:ea typeface="Times New Roman" pitchFamily="34" charset="-122"/>
                <a:cs typeface="Times New Roman" pitchFamily="34" charset="-120"/>
              </a:rPr>
              <a:t>The learner can identify the main points of short straightforward text.</a:t>
            </a:r>
            <a:endParaRPr lang="en-US" sz="2400" dirty="0"/>
          </a:p>
        </p:txBody>
      </p:sp>
      <p:sp>
        <p:nvSpPr>
          <p:cNvPr id="9" name="Text 6"/>
          <p:cNvSpPr/>
          <p:nvPr/>
        </p:nvSpPr>
        <p:spPr>
          <a:xfrm>
            <a:off x="8275320" y="1280160"/>
            <a:ext cx="2926080" cy="329184"/>
          </a:xfrm>
          <a:prstGeom prst="rect">
            <a:avLst/>
          </a:prstGeom>
          <a:solidFill>
            <a:srgbClr val="EEF8EF"/>
          </a:solidFill>
          <a:ln w="12700">
            <a:solidFill>
              <a:srgbClr val="F2B400"/>
            </a:solidFill>
          </a:ln>
        </p:spPr>
        <p:txBody>
          <a:bodyPr wrap="square" lIns="381" tIns="381" rIns="381" bIns="381" rtlCol="0" anchor="ctr">
            <a:normAutofit/>
          </a:bodyPr>
          <a:lstStyle/>
          <a:p>
            <a:pPr marL="0" indent="0">
              <a:buNone/>
            </a:pPr>
            <a:r>
              <a:rPr lang="en-US" sz="2000" b="1" dirty="0">
                <a:solidFill>
                  <a:srgbClr val="000000"/>
                </a:solidFill>
                <a:latin typeface="Times New Roman" pitchFamily="34" charset="0"/>
                <a:ea typeface="Times New Roman" pitchFamily="34" charset="-122"/>
                <a:cs typeface="Times New Roman" pitchFamily="34" charset="-120"/>
              </a:rPr>
              <a:t>Question Style</a:t>
            </a:r>
            <a:endParaRPr lang="en-US" sz="2000" dirty="0"/>
          </a:p>
        </p:txBody>
      </p:sp>
      <p:sp>
        <p:nvSpPr>
          <p:cNvPr id="10" name="Text 7"/>
          <p:cNvSpPr/>
          <p:nvPr/>
        </p:nvSpPr>
        <p:spPr>
          <a:xfrm>
            <a:off x="8275320" y="1682496"/>
            <a:ext cx="2926080" cy="2798064"/>
          </a:xfrm>
          <a:prstGeom prst="rect">
            <a:avLst/>
          </a:prstGeom>
          <a:solidFill>
            <a:srgbClr val="FFFFFF">
              <a:alpha val="90000"/>
            </a:srgbClr>
          </a:solidFill>
          <a:ln w="12700">
            <a:solidFill>
              <a:srgbClr val="F2B400"/>
            </a:solidFill>
          </a:ln>
        </p:spPr>
        <p:txBody>
          <a:bodyPr wrap="square" lIns="1270" tIns="1270" rIns="1270" bIns="1270" rtlCol="0" anchor="ctr">
            <a:normAutofit/>
          </a:bodyPr>
          <a:lstStyle/>
          <a:p>
            <a:pPr marL="0" indent="0">
              <a:buNone/>
            </a:pPr>
            <a:r>
              <a:rPr lang="en-US" sz="2100" dirty="0">
                <a:solidFill>
                  <a:srgbClr val="000000"/>
                </a:solidFill>
                <a:latin typeface="Times New Roman" pitchFamily="34" charset="0"/>
                <a:ea typeface="Times New Roman" pitchFamily="34" charset="-122"/>
                <a:cs typeface="Times New Roman" pitchFamily="34" charset="-120"/>
              </a:rPr>
              <a:t>You may see multiple choice or short-answer questions such as:</a:t>
            </a:r>
            <a:endParaRPr lang="en-US" sz="2100" dirty="0"/>
          </a:p>
          <a:p>
            <a:pPr marL="0" indent="0">
              <a:buNone/>
            </a:pPr>
            <a:endParaRPr lang="en-US" sz="2100" dirty="0"/>
          </a:p>
          <a:p>
            <a:pPr marL="0" indent="0">
              <a:buNone/>
            </a:pPr>
            <a:r>
              <a:rPr lang="en-US" sz="2100" dirty="0">
                <a:solidFill>
                  <a:srgbClr val="000000"/>
                </a:solidFill>
                <a:latin typeface="Times New Roman" pitchFamily="34" charset="0"/>
                <a:ea typeface="Times New Roman" pitchFamily="34" charset="-122"/>
                <a:cs typeface="Times New Roman" pitchFamily="34" charset="-120"/>
              </a:rPr>
              <a:t>“What is the text mainly about?”</a:t>
            </a:r>
            <a:endParaRPr lang="en-US" sz="2100" dirty="0"/>
          </a:p>
        </p:txBody>
      </p:sp>
      <p:sp>
        <p:nvSpPr>
          <p:cNvPr id="11" name="Text 8"/>
          <p:cNvSpPr/>
          <p:nvPr/>
        </p:nvSpPr>
        <p:spPr>
          <a:xfrm>
            <a:off x="822960" y="5257800"/>
            <a:ext cx="8778240" cy="320040"/>
          </a:xfrm>
          <a:prstGeom prst="rect">
            <a:avLst/>
          </a:prstGeom>
          <a:solidFill>
            <a:srgbClr val="FCECEC"/>
          </a:solidFill>
          <a:ln w="12700">
            <a:solidFill>
              <a:srgbClr val="F2B400"/>
            </a:solidFill>
          </a:ln>
        </p:spPr>
        <p:txBody>
          <a:bodyPr wrap="square" lIns="635" tIns="635" rIns="635" bIns="635" rtlCol="0" anchor="ctr">
            <a:normAutofit/>
          </a:bodyPr>
          <a:lstStyle/>
          <a:p>
            <a:pPr marL="0" indent="0" algn="ctr">
              <a:buNone/>
            </a:pPr>
            <a:r>
              <a:rPr lang="en-US" sz="1800" b="1" dirty="0">
                <a:solidFill>
                  <a:srgbClr val="8B0000"/>
                </a:solidFill>
                <a:latin typeface="Times New Roman" pitchFamily="34" charset="0"/>
                <a:ea typeface="Times New Roman" pitchFamily="34" charset="-122"/>
                <a:cs typeface="Times New Roman" pitchFamily="34" charset="-120"/>
              </a:rPr>
              <a:t>Main idea questions usually come once in each reading task.</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228600" y="137160"/>
            <a:ext cx="11750040" cy="6446520"/>
          </a:xfrm>
          <a:prstGeom prst="rect">
            <a:avLst/>
          </a:prstGeom>
          <a:solidFill>
            <a:srgbClr val="FFFFFF">
              <a:alpha val="0"/>
            </a:srgbClr>
          </a:solidFill>
          <a:ln w="20320">
            <a:solidFill>
              <a:srgbClr val="F2B400"/>
            </a:solidFill>
            <a:prstDash val="solid"/>
          </a:ln>
        </p:spPr>
      </p:sp>
      <p:sp>
        <p:nvSpPr>
          <p:cNvPr id="3" name="Text 1"/>
          <p:cNvSpPr/>
          <p:nvPr/>
        </p:nvSpPr>
        <p:spPr>
          <a:xfrm>
            <a:off x="548640" y="320040"/>
            <a:ext cx="11064240" cy="502920"/>
          </a:xfrm>
          <a:prstGeom prst="rect">
            <a:avLst/>
          </a:prstGeom>
          <a:noFill/>
          <a:ln/>
        </p:spPr>
        <p:txBody>
          <a:bodyPr wrap="square" lIns="381" tIns="381" rIns="381" bIns="381" rtlCol="0" anchor="ctr">
            <a:normAutofit/>
          </a:bodyPr>
          <a:lstStyle/>
          <a:p>
            <a:pPr marL="0" indent="0" algn="ctr">
              <a:buNone/>
            </a:pPr>
            <a:r>
              <a:rPr lang="en-US" sz="3400" b="1" dirty="0">
                <a:solidFill>
                  <a:srgbClr val="8B0000"/>
                </a:solidFill>
                <a:latin typeface="Times New Roman" pitchFamily="34" charset="0"/>
                <a:ea typeface="Times New Roman" pitchFamily="34" charset="-122"/>
                <a:cs typeface="Times New Roman" pitchFamily="34" charset="-120"/>
              </a:rPr>
              <a:t>Definition</a:t>
            </a:r>
            <a:endParaRPr lang="en-US" sz="3400" dirty="0"/>
          </a:p>
        </p:txBody>
      </p:sp>
      <p:pic>
        <p:nvPicPr>
          <p:cNvPr id="4" name="Image 0" descr="/mnt/data/esolish_logo_from_ppt.png"/>
          <p:cNvPicPr>
            <a:picLocks noChangeAspect="1"/>
          </p:cNvPicPr>
          <p:nvPr/>
        </p:nvPicPr>
        <p:blipFill>
          <a:blip r:embed="rId3"/>
          <a:stretch>
            <a:fillRect/>
          </a:stretch>
        </p:blipFill>
        <p:spPr>
          <a:xfrm>
            <a:off x="10561320" y="5559552"/>
            <a:ext cx="1051560" cy="914400"/>
          </a:xfrm>
          <a:prstGeom prst="rect">
            <a:avLst/>
          </a:prstGeom>
        </p:spPr>
      </p:pic>
      <p:sp>
        <p:nvSpPr>
          <p:cNvPr id="5" name="Text 2"/>
          <p:cNvSpPr/>
          <p:nvPr/>
        </p:nvSpPr>
        <p:spPr>
          <a:xfrm>
            <a:off x="1005840" y="1463040"/>
            <a:ext cx="10058400" cy="594360"/>
          </a:xfrm>
          <a:prstGeom prst="rect">
            <a:avLst/>
          </a:prstGeom>
          <a:solidFill>
            <a:srgbClr val="FFF6DC"/>
          </a:solidFill>
          <a:ln w="12700">
            <a:solidFill>
              <a:srgbClr val="F2B400"/>
            </a:solidFill>
          </a:ln>
        </p:spPr>
        <p:txBody>
          <a:bodyPr wrap="square" lIns="635" tIns="635" rIns="635" bIns="635" rtlCol="0" anchor="ctr">
            <a:normAutofit/>
          </a:bodyPr>
          <a:lstStyle/>
          <a:p>
            <a:pPr marL="0" indent="0" algn="ctr">
              <a:buNone/>
            </a:pPr>
            <a:r>
              <a:rPr lang="en-US" sz="3200" b="1" dirty="0">
                <a:solidFill>
                  <a:srgbClr val="000000"/>
                </a:solidFill>
                <a:latin typeface="Times New Roman" pitchFamily="34" charset="0"/>
                <a:ea typeface="Times New Roman" pitchFamily="34" charset="-122"/>
                <a:cs typeface="Times New Roman" pitchFamily="34" charset="-120"/>
              </a:rPr>
              <a:t>The main idea is the big message of a text.</a:t>
            </a:r>
            <a:endParaRPr lang="en-US" sz="3200" dirty="0"/>
          </a:p>
        </p:txBody>
      </p:sp>
      <p:sp>
        <p:nvSpPr>
          <p:cNvPr id="6" name="Text 3"/>
          <p:cNvSpPr/>
          <p:nvPr/>
        </p:nvSpPr>
        <p:spPr>
          <a:xfrm>
            <a:off x="1005840" y="2331720"/>
            <a:ext cx="10058400" cy="502920"/>
          </a:xfrm>
          <a:prstGeom prst="rect">
            <a:avLst/>
          </a:prstGeom>
          <a:noFill/>
          <a:ln/>
        </p:spPr>
        <p:txBody>
          <a:bodyPr wrap="square" lIns="635" tIns="635" rIns="635" bIns="635" rtlCol="0" anchor="ctr">
            <a:normAutofit/>
          </a:bodyPr>
          <a:lstStyle/>
          <a:p>
            <a:pPr marL="0" indent="0" algn="ctr">
              <a:buNone/>
            </a:pPr>
            <a:r>
              <a:rPr lang="en-US" sz="2800" b="1" dirty="0">
                <a:solidFill>
                  <a:srgbClr val="1F4E79"/>
                </a:solidFill>
                <a:latin typeface="Times New Roman" pitchFamily="34" charset="0"/>
                <a:ea typeface="Times New Roman" pitchFamily="34" charset="-122"/>
                <a:cs typeface="Times New Roman" pitchFamily="34" charset="-120"/>
              </a:rPr>
              <a:t>It tells us what the whole text is mostly about.</a:t>
            </a:r>
            <a:endParaRPr lang="en-US" sz="2800" dirty="0"/>
          </a:p>
        </p:txBody>
      </p:sp>
      <p:sp>
        <p:nvSpPr>
          <p:cNvPr id="7" name="Text 4"/>
          <p:cNvSpPr/>
          <p:nvPr/>
        </p:nvSpPr>
        <p:spPr>
          <a:xfrm>
            <a:off x="1828800" y="3429000"/>
            <a:ext cx="8503920" cy="329184"/>
          </a:xfrm>
          <a:prstGeom prst="rect">
            <a:avLst/>
          </a:prstGeom>
          <a:solidFill>
            <a:srgbClr val="FCECEC"/>
          </a:solidFill>
          <a:ln w="12700">
            <a:solidFill>
              <a:srgbClr val="F2B400"/>
            </a:solidFill>
          </a:ln>
        </p:spPr>
        <p:txBody>
          <a:bodyPr wrap="square" lIns="381" tIns="381" rIns="381" bIns="381" rtlCol="0" anchor="ctr">
            <a:normAutofit/>
          </a:bodyPr>
          <a:lstStyle/>
          <a:p>
            <a:pPr marL="0" indent="0">
              <a:buNone/>
            </a:pPr>
            <a:r>
              <a:rPr lang="en-US" sz="2000" b="1" dirty="0">
                <a:solidFill>
                  <a:srgbClr val="000000"/>
                </a:solidFill>
                <a:latin typeface="Times New Roman" pitchFamily="34" charset="0"/>
                <a:ea typeface="Times New Roman" pitchFamily="34" charset="-122"/>
                <a:cs typeface="Times New Roman" pitchFamily="34" charset="-120"/>
              </a:rPr>
              <a:t>Remember</a:t>
            </a:r>
            <a:endParaRPr lang="en-US" sz="2000" dirty="0"/>
          </a:p>
        </p:txBody>
      </p:sp>
      <p:sp>
        <p:nvSpPr>
          <p:cNvPr id="8" name="Text 5"/>
          <p:cNvSpPr/>
          <p:nvPr/>
        </p:nvSpPr>
        <p:spPr>
          <a:xfrm>
            <a:off x="1828800" y="3831336"/>
            <a:ext cx="8503920" cy="694944"/>
          </a:xfrm>
          <a:prstGeom prst="rect">
            <a:avLst/>
          </a:prstGeom>
          <a:solidFill>
            <a:srgbClr val="FCECEC">
              <a:alpha val="90000"/>
            </a:srgbClr>
          </a:solidFill>
          <a:ln w="12700">
            <a:solidFill>
              <a:srgbClr val="F2B400"/>
            </a:solidFill>
          </a:ln>
        </p:spPr>
        <p:txBody>
          <a:bodyPr wrap="square" lIns="1270" tIns="1270" rIns="1270" bIns="1270" rtlCol="0" anchor="ctr">
            <a:normAutofit/>
          </a:bodyPr>
          <a:lstStyle/>
          <a:p>
            <a:pPr marL="0" indent="0">
              <a:buNone/>
            </a:pPr>
            <a:r>
              <a:rPr lang="en-US" sz="2400" dirty="0">
                <a:solidFill>
                  <a:srgbClr val="000000"/>
                </a:solidFill>
                <a:latin typeface="Times New Roman" pitchFamily="34" charset="0"/>
                <a:ea typeface="Times New Roman" pitchFamily="34" charset="-122"/>
                <a:cs typeface="Times New Roman" pitchFamily="34" charset="-120"/>
              </a:rPr>
              <a:t>Do not choose one tiny detail. Choose the answer that covers the whole text.</a:t>
            </a:r>
            <a:endParaRPr lang="en-US" sz="2400" dirty="0"/>
          </a:p>
        </p:txBody>
      </p:sp>
      <p:sp>
        <p:nvSpPr>
          <p:cNvPr id="9" name="Text 6"/>
          <p:cNvSpPr/>
          <p:nvPr/>
        </p:nvSpPr>
        <p:spPr>
          <a:xfrm>
            <a:off x="822960" y="5074920"/>
            <a:ext cx="8778240" cy="320040"/>
          </a:xfrm>
          <a:prstGeom prst="rect">
            <a:avLst/>
          </a:prstGeom>
          <a:solidFill>
            <a:srgbClr val="FCECEC"/>
          </a:solidFill>
          <a:ln w="12700">
            <a:solidFill>
              <a:srgbClr val="F2B400"/>
            </a:solidFill>
          </a:ln>
        </p:spPr>
        <p:txBody>
          <a:bodyPr wrap="square" lIns="635" tIns="635" rIns="635" bIns="635" rtlCol="0" anchor="ctr">
            <a:normAutofit/>
          </a:bodyPr>
          <a:lstStyle/>
          <a:p>
            <a:pPr marL="0" indent="0" algn="ctr">
              <a:buNone/>
            </a:pPr>
            <a:r>
              <a:rPr lang="en-US" sz="1800" b="1" dirty="0">
                <a:solidFill>
                  <a:srgbClr val="8B0000"/>
                </a:solidFill>
                <a:latin typeface="Times New Roman" pitchFamily="34" charset="0"/>
                <a:ea typeface="Times New Roman" pitchFamily="34" charset="-122"/>
                <a:cs typeface="Times New Roman" pitchFamily="34" charset="-120"/>
              </a:rPr>
              <a:t>Simple learner sentence: “This text is mainly about …”</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228600" y="137160"/>
            <a:ext cx="11750040" cy="6446520"/>
          </a:xfrm>
          <a:prstGeom prst="rect">
            <a:avLst/>
          </a:prstGeom>
          <a:solidFill>
            <a:srgbClr val="FFFFFF">
              <a:alpha val="0"/>
            </a:srgbClr>
          </a:solidFill>
          <a:ln w="20320">
            <a:solidFill>
              <a:srgbClr val="F2B400"/>
            </a:solidFill>
            <a:prstDash val="solid"/>
          </a:ln>
        </p:spPr>
      </p:sp>
      <p:sp>
        <p:nvSpPr>
          <p:cNvPr id="3" name="Text 1"/>
          <p:cNvSpPr/>
          <p:nvPr/>
        </p:nvSpPr>
        <p:spPr>
          <a:xfrm>
            <a:off x="548640" y="320040"/>
            <a:ext cx="11064240" cy="502920"/>
          </a:xfrm>
          <a:prstGeom prst="rect">
            <a:avLst/>
          </a:prstGeom>
          <a:noFill/>
          <a:ln/>
        </p:spPr>
        <p:txBody>
          <a:bodyPr wrap="square" lIns="381" tIns="381" rIns="381" bIns="381" rtlCol="0" anchor="ctr">
            <a:normAutofit/>
          </a:bodyPr>
          <a:lstStyle/>
          <a:p>
            <a:pPr marL="0" indent="0" algn="ctr">
              <a:buNone/>
            </a:pPr>
            <a:r>
              <a:rPr lang="en-US" sz="3400" b="1" dirty="0">
                <a:solidFill>
                  <a:srgbClr val="8B0000"/>
                </a:solidFill>
                <a:latin typeface="Times New Roman" pitchFamily="34" charset="0"/>
                <a:ea typeface="Times New Roman" pitchFamily="34" charset="-122"/>
                <a:cs typeface="Times New Roman" pitchFamily="34" charset="-120"/>
              </a:rPr>
              <a:t>Main Idea or Detail?</a:t>
            </a:r>
            <a:endParaRPr lang="en-US" sz="3400" dirty="0"/>
          </a:p>
        </p:txBody>
      </p:sp>
      <p:pic>
        <p:nvPicPr>
          <p:cNvPr id="4" name="Image 0" descr="/mnt/data/esolish_logo_from_ppt.png"/>
          <p:cNvPicPr>
            <a:picLocks noChangeAspect="1"/>
          </p:cNvPicPr>
          <p:nvPr/>
        </p:nvPicPr>
        <p:blipFill>
          <a:blip r:embed="rId3"/>
          <a:stretch>
            <a:fillRect/>
          </a:stretch>
        </p:blipFill>
        <p:spPr>
          <a:xfrm>
            <a:off x="10561320" y="5559552"/>
            <a:ext cx="1051560" cy="914400"/>
          </a:xfrm>
          <a:prstGeom prst="rect">
            <a:avLst/>
          </a:prstGeom>
        </p:spPr>
      </p:pic>
      <p:sp>
        <p:nvSpPr>
          <p:cNvPr id="5" name="Text 2"/>
          <p:cNvSpPr/>
          <p:nvPr/>
        </p:nvSpPr>
        <p:spPr>
          <a:xfrm>
            <a:off x="822960" y="1234440"/>
            <a:ext cx="5120640" cy="329184"/>
          </a:xfrm>
          <a:prstGeom prst="rect">
            <a:avLst/>
          </a:prstGeom>
          <a:solidFill>
            <a:srgbClr val="FFF6DC"/>
          </a:solidFill>
          <a:ln w="12700">
            <a:solidFill>
              <a:srgbClr val="F2B400"/>
            </a:solidFill>
          </a:ln>
        </p:spPr>
        <p:txBody>
          <a:bodyPr wrap="square" lIns="381" tIns="381" rIns="381" bIns="381" rtlCol="0" anchor="ctr">
            <a:normAutofit/>
          </a:bodyPr>
          <a:lstStyle/>
          <a:p>
            <a:pPr marL="0" indent="0">
              <a:buNone/>
            </a:pPr>
            <a:r>
              <a:rPr lang="en-US" sz="2000" b="1" dirty="0">
                <a:solidFill>
                  <a:srgbClr val="000000"/>
                </a:solidFill>
                <a:latin typeface="Times New Roman" pitchFamily="34" charset="0"/>
                <a:ea typeface="Times New Roman" pitchFamily="34" charset="-122"/>
                <a:cs typeface="Times New Roman" pitchFamily="34" charset="-120"/>
              </a:rPr>
              <a:t>Main Idea</a:t>
            </a:r>
            <a:endParaRPr lang="en-US" sz="2000" dirty="0"/>
          </a:p>
        </p:txBody>
      </p:sp>
      <p:sp>
        <p:nvSpPr>
          <p:cNvPr id="6" name="Text 3"/>
          <p:cNvSpPr/>
          <p:nvPr/>
        </p:nvSpPr>
        <p:spPr>
          <a:xfrm>
            <a:off x="822960" y="1636776"/>
            <a:ext cx="5120640" cy="3621024"/>
          </a:xfrm>
          <a:prstGeom prst="rect">
            <a:avLst/>
          </a:prstGeom>
          <a:solidFill>
            <a:srgbClr val="FFF6DC">
              <a:alpha val="90000"/>
            </a:srgbClr>
          </a:solidFill>
          <a:ln w="12700">
            <a:solidFill>
              <a:srgbClr val="F2B400"/>
            </a:solidFill>
          </a:ln>
        </p:spPr>
        <p:txBody>
          <a:bodyPr wrap="square" lIns="1270" tIns="1270" rIns="1270" bIns="1270" rtlCol="0" anchor="ctr">
            <a:normAutofit/>
          </a:bodyPr>
          <a:lstStyle/>
          <a:p>
            <a:pPr marL="0" indent="0">
              <a:buNone/>
            </a:pPr>
            <a:r>
              <a:rPr lang="en-US" sz="2400" dirty="0">
                <a:solidFill>
                  <a:srgbClr val="000000"/>
                </a:solidFill>
                <a:latin typeface="Times New Roman" pitchFamily="34" charset="0"/>
                <a:ea typeface="Times New Roman" pitchFamily="34" charset="-122"/>
                <a:cs typeface="Times New Roman" pitchFamily="34" charset="-120"/>
              </a:rPr>
              <a:t>The big point.</a:t>
            </a:r>
            <a:endParaRPr lang="en-US" sz="2400" dirty="0"/>
          </a:p>
          <a:p>
            <a:pPr marL="0" indent="0">
              <a:buNone/>
            </a:pPr>
            <a:endParaRPr lang="en-US" sz="2400" dirty="0"/>
          </a:p>
          <a:p>
            <a:pPr marL="0" indent="0">
              <a:buNone/>
            </a:pPr>
            <a:r>
              <a:rPr lang="en-US" sz="2400" dirty="0">
                <a:solidFill>
                  <a:srgbClr val="000000"/>
                </a:solidFill>
                <a:latin typeface="Times New Roman" pitchFamily="34" charset="0"/>
                <a:ea typeface="Times New Roman" pitchFamily="34" charset="-122"/>
                <a:cs typeface="Times New Roman" pitchFamily="34" charset="-120"/>
              </a:rPr>
              <a:t>It covers most or all of the text.</a:t>
            </a:r>
            <a:endParaRPr lang="en-US" sz="2400" dirty="0"/>
          </a:p>
          <a:p>
            <a:pPr marL="0" indent="0">
              <a:buNone/>
            </a:pPr>
            <a:endParaRPr lang="en-US" sz="2400" dirty="0"/>
          </a:p>
          <a:p>
            <a:pPr marL="0" indent="0">
              <a:buNone/>
            </a:pPr>
            <a:r>
              <a:rPr lang="en-US" sz="2400" dirty="0">
                <a:solidFill>
                  <a:srgbClr val="000000"/>
                </a:solidFill>
                <a:latin typeface="Times New Roman" pitchFamily="34" charset="0"/>
                <a:ea typeface="Times New Roman" pitchFamily="34" charset="-122"/>
                <a:cs typeface="Times New Roman" pitchFamily="34" charset="-120"/>
              </a:rPr>
              <a:t>Example: The text is about healthy eating.</a:t>
            </a:r>
            <a:endParaRPr lang="en-US" sz="2400" dirty="0"/>
          </a:p>
        </p:txBody>
      </p:sp>
      <p:sp>
        <p:nvSpPr>
          <p:cNvPr id="7" name="Text 4"/>
          <p:cNvSpPr/>
          <p:nvPr/>
        </p:nvSpPr>
        <p:spPr>
          <a:xfrm>
            <a:off x="6263640" y="1234440"/>
            <a:ext cx="5120640" cy="329184"/>
          </a:xfrm>
          <a:prstGeom prst="rect">
            <a:avLst/>
          </a:prstGeom>
          <a:solidFill>
            <a:srgbClr val="EAF3FB"/>
          </a:solidFill>
          <a:ln w="12700">
            <a:solidFill>
              <a:srgbClr val="F2B400"/>
            </a:solidFill>
          </a:ln>
        </p:spPr>
        <p:txBody>
          <a:bodyPr wrap="square" lIns="381" tIns="381" rIns="381" bIns="381" rtlCol="0" anchor="ctr">
            <a:normAutofit/>
          </a:bodyPr>
          <a:lstStyle/>
          <a:p>
            <a:pPr marL="0" indent="0">
              <a:buNone/>
            </a:pPr>
            <a:r>
              <a:rPr lang="en-US" sz="2000" b="1" dirty="0">
                <a:solidFill>
                  <a:srgbClr val="000000"/>
                </a:solidFill>
                <a:latin typeface="Times New Roman" pitchFamily="34" charset="0"/>
                <a:ea typeface="Times New Roman" pitchFamily="34" charset="-122"/>
                <a:cs typeface="Times New Roman" pitchFamily="34" charset="-120"/>
              </a:rPr>
              <a:t>Detail</a:t>
            </a:r>
            <a:endParaRPr lang="en-US" sz="2000" dirty="0"/>
          </a:p>
        </p:txBody>
      </p:sp>
      <p:sp>
        <p:nvSpPr>
          <p:cNvPr id="8" name="Text 5"/>
          <p:cNvSpPr/>
          <p:nvPr/>
        </p:nvSpPr>
        <p:spPr>
          <a:xfrm>
            <a:off x="6263640" y="1636776"/>
            <a:ext cx="5120640" cy="3621024"/>
          </a:xfrm>
          <a:prstGeom prst="rect">
            <a:avLst/>
          </a:prstGeom>
          <a:solidFill>
            <a:srgbClr val="EAF3FB">
              <a:alpha val="90000"/>
            </a:srgbClr>
          </a:solidFill>
          <a:ln w="12700">
            <a:solidFill>
              <a:srgbClr val="F2B400"/>
            </a:solidFill>
          </a:ln>
        </p:spPr>
        <p:txBody>
          <a:bodyPr wrap="square" lIns="1270" tIns="1270" rIns="1270" bIns="1270" rtlCol="0" anchor="ctr">
            <a:normAutofit/>
          </a:bodyPr>
          <a:lstStyle/>
          <a:p>
            <a:pPr marL="0" indent="0">
              <a:buNone/>
            </a:pPr>
            <a:r>
              <a:rPr lang="en-US" sz="2400" dirty="0">
                <a:solidFill>
                  <a:srgbClr val="000000"/>
                </a:solidFill>
                <a:latin typeface="Times New Roman" pitchFamily="34" charset="0"/>
                <a:ea typeface="Times New Roman" pitchFamily="34" charset="-122"/>
                <a:cs typeface="Times New Roman" pitchFamily="34" charset="-120"/>
              </a:rPr>
              <a:t>A small piece of information.</a:t>
            </a:r>
            <a:endParaRPr lang="en-US" sz="2400" dirty="0"/>
          </a:p>
          <a:p>
            <a:pPr marL="0" indent="0">
              <a:buNone/>
            </a:pPr>
            <a:endParaRPr lang="en-US" sz="2400" dirty="0"/>
          </a:p>
          <a:p>
            <a:pPr marL="0" indent="0">
              <a:buNone/>
            </a:pPr>
            <a:r>
              <a:rPr lang="en-US" sz="2400" dirty="0">
                <a:solidFill>
                  <a:srgbClr val="000000"/>
                </a:solidFill>
                <a:latin typeface="Times New Roman" pitchFamily="34" charset="0"/>
                <a:ea typeface="Times New Roman" pitchFamily="34" charset="-122"/>
                <a:cs typeface="Times New Roman" pitchFamily="34" charset="-120"/>
              </a:rPr>
              <a:t>It supports the main idea.</a:t>
            </a:r>
            <a:endParaRPr lang="en-US" sz="2400" dirty="0"/>
          </a:p>
          <a:p>
            <a:pPr marL="0" indent="0">
              <a:buNone/>
            </a:pPr>
            <a:endParaRPr lang="en-US" sz="2400" dirty="0"/>
          </a:p>
          <a:p>
            <a:pPr marL="0" indent="0">
              <a:buNone/>
            </a:pPr>
            <a:r>
              <a:rPr lang="en-US" sz="2400" dirty="0">
                <a:solidFill>
                  <a:srgbClr val="000000"/>
                </a:solidFill>
                <a:latin typeface="Times New Roman" pitchFamily="34" charset="0"/>
                <a:ea typeface="Times New Roman" pitchFamily="34" charset="-122"/>
                <a:cs typeface="Times New Roman" pitchFamily="34" charset="-120"/>
              </a:rPr>
              <a:t>Example: Fruit has vitamins.</a:t>
            </a:r>
            <a:endParaRPr lang="en-US" sz="2400" dirty="0"/>
          </a:p>
        </p:txBody>
      </p:sp>
      <p:sp>
        <p:nvSpPr>
          <p:cNvPr id="9" name="Text 6"/>
          <p:cNvSpPr/>
          <p:nvPr/>
        </p:nvSpPr>
        <p:spPr>
          <a:xfrm>
            <a:off x="822960" y="5623560"/>
            <a:ext cx="8778240" cy="320040"/>
          </a:xfrm>
          <a:prstGeom prst="rect">
            <a:avLst/>
          </a:prstGeom>
          <a:solidFill>
            <a:srgbClr val="FCECEC"/>
          </a:solidFill>
          <a:ln w="12700">
            <a:solidFill>
              <a:srgbClr val="F2B400"/>
            </a:solidFill>
          </a:ln>
        </p:spPr>
        <p:txBody>
          <a:bodyPr wrap="square" lIns="635" tIns="635" rIns="635" bIns="635" rtlCol="0" anchor="ctr">
            <a:normAutofit/>
          </a:bodyPr>
          <a:lstStyle/>
          <a:p>
            <a:pPr marL="0" indent="0" algn="ctr">
              <a:buNone/>
            </a:pPr>
            <a:r>
              <a:rPr lang="en-US" sz="1800" b="1" dirty="0">
                <a:solidFill>
                  <a:srgbClr val="8B0000"/>
                </a:solidFill>
                <a:latin typeface="Times New Roman" pitchFamily="34" charset="0"/>
                <a:ea typeface="Times New Roman" pitchFamily="34" charset="-122"/>
                <a:cs typeface="Times New Roman" pitchFamily="34" charset="-120"/>
              </a:rPr>
              <a:t>Exam tip: if the answer is too small, it is probably a detail, not the main idea.</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228600" y="137160"/>
            <a:ext cx="11750040" cy="6446520"/>
          </a:xfrm>
          <a:prstGeom prst="rect">
            <a:avLst/>
          </a:prstGeom>
          <a:solidFill>
            <a:srgbClr val="FFFFFF">
              <a:alpha val="0"/>
            </a:srgbClr>
          </a:solidFill>
          <a:ln w="20320">
            <a:solidFill>
              <a:srgbClr val="F2B400"/>
            </a:solidFill>
            <a:prstDash val="solid"/>
          </a:ln>
        </p:spPr>
      </p:sp>
      <p:sp>
        <p:nvSpPr>
          <p:cNvPr id="3" name="Text 1"/>
          <p:cNvSpPr/>
          <p:nvPr/>
        </p:nvSpPr>
        <p:spPr>
          <a:xfrm>
            <a:off x="548640" y="320040"/>
            <a:ext cx="11064240" cy="502920"/>
          </a:xfrm>
          <a:prstGeom prst="rect">
            <a:avLst/>
          </a:prstGeom>
          <a:noFill/>
          <a:ln/>
        </p:spPr>
        <p:txBody>
          <a:bodyPr wrap="square" lIns="381" tIns="381" rIns="381" bIns="381" rtlCol="0" anchor="ctr">
            <a:normAutofit/>
          </a:bodyPr>
          <a:lstStyle/>
          <a:p>
            <a:pPr marL="0" indent="0" algn="ctr">
              <a:buNone/>
            </a:pPr>
            <a:r>
              <a:rPr lang="en-US" sz="3400" b="1" dirty="0">
                <a:solidFill>
                  <a:srgbClr val="8B0000"/>
                </a:solidFill>
                <a:latin typeface="Times New Roman" pitchFamily="34" charset="0"/>
                <a:ea typeface="Times New Roman" pitchFamily="34" charset="-122"/>
                <a:cs typeface="Times New Roman" pitchFamily="34" charset="-120"/>
              </a:rPr>
              <a:t>How to Find the Main Idea</a:t>
            </a:r>
            <a:endParaRPr lang="en-US" sz="3400" dirty="0"/>
          </a:p>
        </p:txBody>
      </p:sp>
      <p:pic>
        <p:nvPicPr>
          <p:cNvPr id="4" name="Image 0" descr="/mnt/data/esolish_logo_from_ppt.png"/>
          <p:cNvPicPr>
            <a:picLocks noChangeAspect="1"/>
          </p:cNvPicPr>
          <p:nvPr/>
        </p:nvPicPr>
        <p:blipFill>
          <a:blip r:embed="rId3"/>
          <a:stretch>
            <a:fillRect/>
          </a:stretch>
        </p:blipFill>
        <p:spPr>
          <a:xfrm>
            <a:off x="10561320" y="5559552"/>
            <a:ext cx="1051560" cy="914400"/>
          </a:xfrm>
          <a:prstGeom prst="rect">
            <a:avLst/>
          </a:prstGeom>
        </p:spPr>
      </p:pic>
      <p:sp>
        <p:nvSpPr>
          <p:cNvPr id="5" name="Text 2"/>
          <p:cNvSpPr/>
          <p:nvPr/>
        </p:nvSpPr>
        <p:spPr>
          <a:xfrm>
            <a:off x="1005840" y="1234440"/>
            <a:ext cx="4389120" cy="502920"/>
          </a:xfrm>
          <a:prstGeom prst="rect">
            <a:avLst/>
          </a:prstGeom>
          <a:solidFill>
            <a:srgbClr val="FFF6DC"/>
          </a:solidFill>
          <a:ln w="15240">
            <a:solidFill>
              <a:srgbClr val="F2B400"/>
            </a:solidFill>
          </a:ln>
        </p:spPr>
        <p:txBody>
          <a:bodyPr wrap="square" lIns="508" tIns="508" rIns="508" bIns="508" rtlCol="0" anchor="ctr">
            <a:normAutofit/>
          </a:bodyPr>
          <a:lstStyle/>
          <a:p>
            <a:pPr marL="0" indent="0" algn="ctr">
              <a:buNone/>
            </a:pPr>
            <a:r>
              <a:rPr lang="en-US" sz="2400" b="1" dirty="0">
                <a:solidFill>
                  <a:srgbClr val="000000"/>
                </a:solidFill>
                <a:latin typeface="Times New Roman" pitchFamily="34" charset="0"/>
                <a:ea typeface="Times New Roman" pitchFamily="34" charset="-122"/>
                <a:cs typeface="Times New Roman" pitchFamily="34" charset="-120"/>
              </a:rPr>
              <a:t>1. Look at the title</a:t>
            </a:r>
            <a:endParaRPr lang="en-US" sz="2400" dirty="0"/>
          </a:p>
        </p:txBody>
      </p:sp>
      <p:sp>
        <p:nvSpPr>
          <p:cNvPr id="6" name="Text 3"/>
          <p:cNvSpPr/>
          <p:nvPr/>
        </p:nvSpPr>
        <p:spPr>
          <a:xfrm>
            <a:off x="1828800" y="1965960"/>
            <a:ext cx="4937760" cy="502920"/>
          </a:xfrm>
          <a:prstGeom prst="rect">
            <a:avLst/>
          </a:prstGeom>
          <a:solidFill>
            <a:srgbClr val="EAF3FB"/>
          </a:solidFill>
          <a:ln w="15240">
            <a:solidFill>
              <a:srgbClr val="F2B400"/>
            </a:solidFill>
          </a:ln>
        </p:spPr>
        <p:txBody>
          <a:bodyPr wrap="square" lIns="508" tIns="508" rIns="508" bIns="508" rtlCol="0" anchor="ctr">
            <a:normAutofit/>
          </a:bodyPr>
          <a:lstStyle/>
          <a:p>
            <a:pPr marL="0" indent="0" algn="ctr">
              <a:buNone/>
            </a:pPr>
            <a:r>
              <a:rPr lang="en-US" sz="2400" b="1" dirty="0">
                <a:solidFill>
                  <a:srgbClr val="000000"/>
                </a:solidFill>
                <a:latin typeface="Times New Roman" pitchFamily="34" charset="0"/>
                <a:ea typeface="Times New Roman" pitchFamily="34" charset="-122"/>
                <a:cs typeface="Times New Roman" pitchFamily="34" charset="-120"/>
              </a:rPr>
              <a:t>2. Read the first sentence</a:t>
            </a:r>
            <a:endParaRPr lang="en-US" sz="2400" dirty="0"/>
          </a:p>
        </p:txBody>
      </p:sp>
      <p:sp>
        <p:nvSpPr>
          <p:cNvPr id="7" name="Text 4"/>
          <p:cNvSpPr/>
          <p:nvPr/>
        </p:nvSpPr>
        <p:spPr>
          <a:xfrm>
            <a:off x="2651760" y="2697480"/>
            <a:ext cx="5486400" cy="502920"/>
          </a:xfrm>
          <a:prstGeom prst="rect">
            <a:avLst/>
          </a:prstGeom>
          <a:solidFill>
            <a:srgbClr val="EEF8EF"/>
          </a:solidFill>
          <a:ln w="15240">
            <a:solidFill>
              <a:srgbClr val="F2B400"/>
            </a:solidFill>
          </a:ln>
        </p:spPr>
        <p:txBody>
          <a:bodyPr wrap="square" lIns="508" tIns="508" rIns="508" bIns="508" rtlCol="0" anchor="ctr">
            <a:normAutofit/>
          </a:bodyPr>
          <a:lstStyle/>
          <a:p>
            <a:pPr marL="0" indent="0" algn="ctr">
              <a:buNone/>
            </a:pPr>
            <a:r>
              <a:rPr lang="en-US" sz="2400" b="1" dirty="0">
                <a:solidFill>
                  <a:srgbClr val="000000"/>
                </a:solidFill>
                <a:latin typeface="Times New Roman" pitchFamily="34" charset="0"/>
                <a:ea typeface="Times New Roman" pitchFamily="34" charset="-122"/>
                <a:cs typeface="Times New Roman" pitchFamily="34" charset="-120"/>
              </a:rPr>
              <a:t>3. Notice repeated words</a:t>
            </a:r>
            <a:endParaRPr lang="en-US" sz="2400" dirty="0"/>
          </a:p>
        </p:txBody>
      </p:sp>
      <p:sp>
        <p:nvSpPr>
          <p:cNvPr id="8" name="Text 5"/>
          <p:cNvSpPr/>
          <p:nvPr/>
        </p:nvSpPr>
        <p:spPr>
          <a:xfrm>
            <a:off x="3474720" y="3429000"/>
            <a:ext cx="6035040" cy="502920"/>
          </a:xfrm>
          <a:prstGeom prst="rect">
            <a:avLst/>
          </a:prstGeom>
          <a:solidFill>
            <a:srgbClr val="FCECEC"/>
          </a:solidFill>
          <a:ln w="15240">
            <a:solidFill>
              <a:srgbClr val="F2B400"/>
            </a:solidFill>
          </a:ln>
        </p:spPr>
        <p:txBody>
          <a:bodyPr wrap="square" lIns="508" tIns="508" rIns="508" bIns="508" rtlCol="0" anchor="ctr">
            <a:normAutofit/>
          </a:bodyPr>
          <a:lstStyle/>
          <a:p>
            <a:pPr marL="0" indent="0" algn="ctr">
              <a:buNone/>
            </a:pPr>
            <a:r>
              <a:rPr lang="en-US" sz="2400" b="1" dirty="0">
                <a:solidFill>
                  <a:srgbClr val="000000"/>
                </a:solidFill>
                <a:latin typeface="Times New Roman" pitchFamily="34" charset="0"/>
                <a:ea typeface="Times New Roman" pitchFamily="34" charset="-122"/>
                <a:cs typeface="Times New Roman" pitchFamily="34" charset="-120"/>
              </a:rPr>
              <a:t>4. Ask: What is the whole text about?</a:t>
            </a:r>
            <a:endParaRPr lang="en-US" sz="2400" dirty="0"/>
          </a:p>
        </p:txBody>
      </p:sp>
      <p:sp>
        <p:nvSpPr>
          <p:cNvPr id="9" name="Text 6"/>
          <p:cNvSpPr/>
          <p:nvPr/>
        </p:nvSpPr>
        <p:spPr>
          <a:xfrm>
            <a:off x="4297680" y="4160520"/>
            <a:ext cx="6583680" cy="502920"/>
          </a:xfrm>
          <a:prstGeom prst="rect">
            <a:avLst/>
          </a:prstGeom>
          <a:solidFill>
            <a:srgbClr val="FFF7E6"/>
          </a:solidFill>
          <a:ln w="15240">
            <a:solidFill>
              <a:srgbClr val="F2B400"/>
            </a:solidFill>
          </a:ln>
        </p:spPr>
        <p:txBody>
          <a:bodyPr wrap="square" lIns="508" tIns="508" rIns="508" bIns="508" rtlCol="0" anchor="ctr">
            <a:normAutofit/>
          </a:bodyPr>
          <a:lstStyle/>
          <a:p>
            <a:pPr marL="0" indent="0" algn="ctr">
              <a:buNone/>
            </a:pPr>
            <a:r>
              <a:rPr lang="en-US" sz="2400" b="1" dirty="0">
                <a:solidFill>
                  <a:srgbClr val="000000"/>
                </a:solidFill>
                <a:latin typeface="Times New Roman" pitchFamily="34" charset="0"/>
                <a:ea typeface="Times New Roman" pitchFamily="34" charset="-122"/>
                <a:cs typeface="Times New Roman" pitchFamily="34" charset="-120"/>
              </a:rPr>
              <a:t>5. Check your answer against the text</a:t>
            </a:r>
            <a:endParaRPr lang="en-US" sz="2400" dirty="0"/>
          </a:p>
        </p:txBody>
      </p:sp>
      <p:sp>
        <p:nvSpPr>
          <p:cNvPr id="10" name="Text 7"/>
          <p:cNvSpPr/>
          <p:nvPr/>
        </p:nvSpPr>
        <p:spPr>
          <a:xfrm>
            <a:off x="822960" y="5623560"/>
            <a:ext cx="8778240" cy="320040"/>
          </a:xfrm>
          <a:prstGeom prst="rect">
            <a:avLst/>
          </a:prstGeom>
          <a:solidFill>
            <a:srgbClr val="FCECEC"/>
          </a:solidFill>
          <a:ln w="12700">
            <a:solidFill>
              <a:srgbClr val="F2B400"/>
            </a:solidFill>
          </a:ln>
        </p:spPr>
        <p:txBody>
          <a:bodyPr wrap="square" lIns="635" tIns="635" rIns="635" bIns="635" rtlCol="0" anchor="ctr">
            <a:normAutofit/>
          </a:bodyPr>
          <a:lstStyle/>
          <a:p>
            <a:pPr marL="0" indent="0" algn="ctr">
              <a:buNone/>
            </a:pPr>
            <a:r>
              <a:rPr lang="en-US" sz="1800" b="1" dirty="0">
                <a:solidFill>
                  <a:srgbClr val="8B0000"/>
                </a:solidFill>
                <a:latin typeface="Times New Roman" pitchFamily="34" charset="0"/>
                <a:ea typeface="Times New Roman" pitchFamily="34" charset="-122"/>
                <a:cs typeface="Times New Roman" pitchFamily="34" charset="-120"/>
              </a:rPr>
              <a:t>Use all the clues before choosing your answer.</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228600" y="137160"/>
            <a:ext cx="11750040" cy="6446520"/>
          </a:xfrm>
          <a:prstGeom prst="rect">
            <a:avLst/>
          </a:prstGeom>
          <a:solidFill>
            <a:srgbClr val="FFFFFF">
              <a:alpha val="0"/>
            </a:srgbClr>
          </a:solidFill>
          <a:ln w="20320">
            <a:solidFill>
              <a:srgbClr val="F2B400"/>
            </a:solidFill>
            <a:prstDash val="solid"/>
          </a:ln>
        </p:spPr>
      </p:sp>
      <p:sp>
        <p:nvSpPr>
          <p:cNvPr id="3" name="Text 1"/>
          <p:cNvSpPr/>
          <p:nvPr/>
        </p:nvSpPr>
        <p:spPr>
          <a:xfrm>
            <a:off x="548640" y="320040"/>
            <a:ext cx="11064240" cy="502920"/>
          </a:xfrm>
          <a:prstGeom prst="rect">
            <a:avLst/>
          </a:prstGeom>
          <a:noFill/>
          <a:ln/>
        </p:spPr>
        <p:txBody>
          <a:bodyPr wrap="square" lIns="381" tIns="381" rIns="381" bIns="381" rtlCol="0" anchor="ctr">
            <a:normAutofit/>
          </a:bodyPr>
          <a:lstStyle/>
          <a:p>
            <a:pPr marL="0" indent="0" algn="ctr">
              <a:buNone/>
            </a:pPr>
            <a:r>
              <a:rPr lang="en-US" sz="3400" b="1" dirty="0">
                <a:solidFill>
                  <a:srgbClr val="8B0000"/>
                </a:solidFill>
                <a:latin typeface="Times New Roman" pitchFamily="34" charset="0"/>
                <a:ea typeface="Times New Roman" pitchFamily="34" charset="-122"/>
                <a:cs typeface="Times New Roman" pitchFamily="34" charset="-120"/>
              </a:rPr>
              <a:t>Be Careful</a:t>
            </a:r>
            <a:endParaRPr lang="en-US" sz="3400" dirty="0"/>
          </a:p>
        </p:txBody>
      </p:sp>
      <p:pic>
        <p:nvPicPr>
          <p:cNvPr id="4" name="Image 0" descr="/mnt/data/esolish_logo_from_ppt.png"/>
          <p:cNvPicPr>
            <a:picLocks noChangeAspect="1"/>
          </p:cNvPicPr>
          <p:nvPr/>
        </p:nvPicPr>
        <p:blipFill>
          <a:blip r:embed="rId3"/>
          <a:stretch>
            <a:fillRect/>
          </a:stretch>
        </p:blipFill>
        <p:spPr>
          <a:xfrm>
            <a:off x="10561320" y="5559552"/>
            <a:ext cx="1051560" cy="914400"/>
          </a:xfrm>
          <a:prstGeom prst="rect">
            <a:avLst/>
          </a:prstGeom>
        </p:spPr>
      </p:pic>
      <p:sp>
        <p:nvSpPr>
          <p:cNvPr id="5" name="Text 2"/>
          <p:cNvSpPr/>
          <p:nvPr/>
        </p:nvSpPr>
        <p:spPr>
          <a:xfrm>
            <a:off x="822960" y="1371600"/>
            <a:ext cx="5120640" cy="329184"/>
          </a:xfrm>
          <a:prstGeom prst="rect">
            <a:avLst/>
          </a:prstGeom>
          <a:solidFill>
            <a:srgbClr val="EEF8EF"/>
          </a:solidFill>
          <a:ln w="12700">
            <a:solidFill>
              <a:srgbClr val="F2B400"/>
            </a:solidFill>
          </a:ln>
        </p:spPr>
        <p:txBody>
          <a:bodyPr wrap="square" lIns="381" tIns="381" rIns="381" bIns="381" rtlCol="0" anchor="ctr">
            <a:normAutofit/>
          </a:bodyPr>
          <a:lstStyle/>
          <a:p>
            <a:pPr marL="0" indent="0">
              <a:buNone/>
            </a:pPr>
            <a:r>
              <a:rPr lang="en-US" sz="2000" b="1" dirty="0">
                <a:solidFill>
                  <a:srgbClr val="000000"/>
                </a:solidFill>
                <a:latin typeface="Times New Roman" pitchFamily="34" charset="0"/>
                <a:ea typeface="Times New Roman" pitchFamily="34" charset="-122"/>
                <a:cs typeface="Times New Roman" pitchFamily="34" charset="-120"/>
              </a:rPr>
              <a:t>Do choose an answer that:</a:t>
            </a:r>
            <a:endParaRPr lang="en-US" sz="2000" dirty="0"/>
          </a:p>
        </p:txBody>
      </p:sp>
      <p:sp>
        <p:nvSpPr>
          <p:cNvPr id="6" name="Text 3"/>
          <p:cNvSpPr/>
          <p:nvPr/>
        </p:nvSpPr>
        <p:spPr>
          <a:xfrm>
            <a:off x="822960" y="1773936"/>
            <a:ext cx="5120640" cy="3255264"/>
          </a:xfrm>
          <a:prstGeom prst="rect">
            <a:avLst/>
          </a:prstGeom>
          <a:solidFill>
            <a:srgbClr val="EEF8EF">
              <a:alpha val="90000"/>
            </a:srgbClr>
          </a:solidFill>
          <a:ln w="12700">
            <a:solidFill>
              <a:srgbClr val="F2B400"/>
            </a:solidFill>
          </a:ln>
        </p:spPr>
        <p:txBody>
          <a:bodyPr wrap="square" lIns="1270" tIns="1270" rIns="1270" bIns="1270" rtlCol="0" anchor="ctr">
            <a:normAutofit/>
          </a:bodyPr>
          <a:lstStyle/>
          <a:p>
            <a:pPr marL="0" indent="0">
              <a:buNone/>
            </a:pPr>
            <a:r>
              <a:rPr lang="en-US" sz="2400" dirty="0">
                <a:solidFill>
                  <a:srgbClr val="000000"/>
                </a:solidFill>
                <a:latin typeface="Times New Roman" pitchFamily="34" charset="0"/>
                <a:ea typeface="Times New Roman" pitchFamily="34" charset="-122"/>
                <a:cs typeface="Times New Roman" pitchFamily="34" charset="-120"/>
              </a:rPr>
              <a:t>• covers the whole text</a:t>
            </a:r>
            <a:endParaRPr lang="en-US" sz="2400" dirty="0"/>
          </a:p>
          <a:p>
            <a:pPr marL="0" indent="0">
              <a:buNone/>
            </a:pPr>
            <a:r>
              <a:rPr lang="en-US" sz="2400" dirty="0">
                <a:solidFill>
                  <a:srgbClr val="000000"/>
                </a:solidFill>
                <a:latin typeface="Times New Roman" pitchFamily="34" charset="0"/>
                <a:ea typeface="Times New Roman" pitchFamily="34" charset="-122"/>
                <a:cs typeface="Times New Roman" pitchFamily="34" charset="-120"/>
              </a:rPr>
              <a:t>• matches the title and key words</a:t>
            </a:r>
            <a:endParaRPr lang="en-US" sz="2400" dirty="0"/>
          </a:p>
          <a:p>
            <a:pPr marL="0" indent="0">
              <a:buNone/>
            </a:pPr>
            <a:r>
              <a:rPr lang="en-US" sz="2400" dirty="0">
                <a:solidFill>
                  <a:srgbClr val="000000"/>
                </a:solidFill>
                <a:latin typeface="Times New Roman" pitchFamily="34" charset="0"/>
                <a:ea typeface="Times New Roman" pitchFamily="34" charset="-122"/>
                <a:cs typeface="Times New Roman" pitchFamily="34" charset="-120"/>
              </a:rPr>
              <a:t>• is supported by the text</a:t>
            </a:r>
            <a:endParaRPr lang="en-US" sz="2400" dirty="0"/>
          </a:p>
          <a:p>
            <a:pPr marL="0" indent="0">
              <a:buNone/>
            </a:pPr>
            <a:r>
              <a:rPr lang="en-US" sz="2400" dirty="0">
                <a:solidFill>
                  <a:srgbClr val="000000"/>
                </a:solidFill>
                <a:latin typeface="Times New Roman" pitchFamily="34" charset="0"/>
                <a:ea typeface="Times New Roman" pitchFamily="34" charset="-122"/>
                <a:cs typeface="Times New Roman" pitchFamily="34" charset="-120"/>
              </a:rPr>
              <a:t>• is not too narrow</a:t>
            </a:r>
            <a:endParaRPr lang="en-US" sz="2400" dirty="0"/>
          </a:p>
        </p:txBody>
      </p:sp>
      <p:sp>
        <p:nvSpPr>
          <p:cNvPr id="7" name="Text 4"/>
          <p:cNvSpPr/>
          <p:nvPr/>
        </p:nvSpPr>
        <p:spPr>
          <a:xfrm>
            <a:off x="6263640" y="1371600"/>
            <a:ext cx="5120640" cy="329184"/>
          </a:xfrm>
          <a:prstGeom prst="rect">
            <a:avLst/>
          </a:prstGeom>
          <a:solidFill>
            <a:srgbClr val="FCECEC"/>
          </a:solidFill>
          <a:ln w="12700">
            <a:solidFill>
              <a:srgbClr val="F2B400"/>
            </a:solidFill>
          </a:ln>
        </p:spPr>
        <p:txBody>
          <a:bodyPr wrap="square" lIns="381" tIns="381" rIns="381" bIns="381" rtlCol="0" anchor="ctr">
            <a:normAutofit/>
          </a:bodyPr>
          <a:lstStyle/>
          <a:p>
            <a:pPr marL="0" indent="0">
              <a:buNone/>
            </a:pPr>
            <a:r>
              <a:rPr lang="en-US" sz="2000" b="1" dirty="0">
                <a:solidFill>
                  <a:srgbClr val="000000"/>
                </a:solidFill>
                <a:latin typeface="Times New Roman" pitchFamily="34" charset="0"/>
                <a:ea typeface="Times New Roman" pitchFamily="34" charset="-122"/>
                <a:cs typeface="Times New Roman" pitchFamily="34" charset="-120"/>
              </a:rPr>
              <a:t>Do not choose an answer that:</a:t>
            </a:r>
            <a:endParaRPr lang="en-US" sz="2000" dirty="0"/>
          </a:p>
        </p:txBody>
      </p:sp>
      <p:sp>
        <p:nvSpPr>
          <p:cNvPr id="8" name="Text 5"/>
          <p:cNvSpPr/>
          <p:nvPr/>
        </p:nvSpPr>
        <p:spPr>
          <a:xfrm>
            <a:off x="6263640" y="1773936"/>
            <a:ext cx="5120640" cy="3255264"/>
          </a:xfrm>
          <a:prstGeom prst="rect">
            <a:avLst/>
          </a:prstGeom>
          <a:solidFill>
            <a:srgbClr val="FCECEC">
              <a:alpha val="90000"/>
            </a:srgbClr>
          </a:solidFill>
          <a:ln w="12700">
            <a:solidFill>
              <a:srgbClr val="F2B400"/>
            </a:solidFill>
          </a:ln>
        </p:spPr>
        <p:txBody>
          <a:bodyPr wrap="square" lIns="1270" tIns="1270" rIns="1270" bIns="1270" rtlCol="0" anchor="ctr">
            <a:normAutofit/>
          </a:bodyPr>
          <a:lstStyle/>
          <a:p>
            <a:pPr marL="0" indent="0">
              <a:buNone/>
            </a:pPr>
            <a:r>
              <a:rPr lang="en-US" sz="2400" dirty="0">
                <a:solidFill>
                  <a:srgbClr val="000000"/>
                </a:solidFill>
                <a:latin typeface="Times New Roman" pitchFamily="34" charset="0"/>
                <a:ea typeface="Times New Roman" pitchFamily="34" charset="-122"/>
                <a:cs typeface="Times New Roman" pitchFamily="34" charset="-120"/>
              </a:rPr>
              <a:t>• is only one small detail</a:t>
            </a:r>
            <a:endParaRPr lang="en-US" sz="2400" dirty="0"/>
          </a:p>
          <a:p>
            <a:pPr marL="0" indent="0">
              <a:buNone/>
            </a:pPr>
            <a:r>
              <a:rPr lang="en-US" sz="2400" dirty="0">
                <a:solidFill>
                  <a:srgbClr val="000000"/>
                </a:solidFill>
                <a:latin typeface="Times New Roman" pitchFamily="34" charset="0"/>
                <a:ea typeface="Times New Roman" pitchFamily="34" charset="-122"/>
                <a:cs typeface="Times New Roman" pitchFamily="34" charset="-120"/>
              </a:rPr>
              <a:t>• gives new information</a:t>
            </a:r>
            <a:endParaRPr lang="en-US" sz="2400" dirty="0"/>
          </a:p>
          <a:p>
            <a:pPr marL="0" indent="0">
              <a:buNone/>
            </a:pPr>
            <a:r>
              <a:rPr lang="en-US" sz="2400" dirty="0">
                <a:solidFill>
                  <a:srgbClr val="000000"/>
                </a:solidFill>
                <a:latin typeface="Times New Roman" pitchFamily="34" charset="0"/>
                <a:ea typeface="Times New Roman" pitchFamily="34" charset="-122"/>
                <a:cs typeface="Times New Roman" pitchFamily="34" charset="-120"/>
              </a:rPr>
              <a:t>• is your own opinion</a:t>
            </a:r>
            <a:endParaRPr lang="en-US" sz="2400" dirty="0"/>
          </a:p>
          <a:p>
            <a:pPr marL="0" indent="0">
              <a:buNone/>
            </a:pPr>
            <a:r>
              <a:rPr lang="en-US" sz="2400" dirty="0">
                <a:solidFill>
                  <a:srgbClr val="000000"/>
                </a:solidFill>
                <a:latin typeface="Times New Roman" pitchFamily="34" charset="0"/>
                <a:ea typeface="Times New Roman" pitchFamily="34" charset="-122"/>
                <a:cs typeface="Times New Roman" pitchFamily="34" charset="-120"/>
              </a:rPr>
              <a:t>• is partly true but not the main point</a:t>
            </a:r>
            <a:endParaRPr lang="en-US" sz="2400" dirty="0"/>
          </a:p>
        </p:txBody>
      </p:sp>
      <p:sp>
        <p:nvSpPr>
          <p:cNvPr id="9" name="Text 6"/>
          <p:cNvSpPr/>
          <p:nvPr/>
        </p:nvSpPr>
        <p:spPr>
          <a:xfrm>
            <a:off x="822960" y="5532120"/>
            <a:ext cx="8778240" cy="320040"/>
          </a:xfrm>
          <a:prstGeom prst="rect">
            <a:avLst/>
          </a:prstGeom>
          <a:solidFill>
            <a:srgbClr val="FCECEC"/>
          </a:solidFill>
          <a:ln w="12700">
            <a:solidFill>
              <a:srgbClr val="F2B400"/>
            </a:solidFill>
          </a:ln>
        </p:spPr>
        <p:txBody>
          <a:bodyPr wrap="square" lIns="635" tIns="635" rIns="635" bIns="635" rtlCol="0" anchor="ctr">
            <a:normAutofit/>
          </a:bodyPr>
          <a:lstStyle/>
          <a:p>
            <a:pPr marL="0" indent="0" algn="ctr">
              <a:buNone/>
            </a:pPr>
            <a:r>
              <a:rPr lang="en-US" sz="1800" b="1" dirty="0">
                <a:solidFill>
                  <a:srgbClr val="8B0000"/>
                </a:solidFill>
                <a:latin typeface="Times New Roman" pitchFamily="34" charset="0"/>
                <a:ea typeface="Times New Roman" pitchFamily="34" charset="-122"/>
                <a:cs typeface="Times New Roman" pitchFamily="34" charset="-120"/>
              </a:rPr>
              <a:t>Best answer = big idea + supported by the text.</a:t>
            </a:r>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228600" y="137160"/>
            <a:ext cx="11750040" cy="6446520"/>
          </a:xfrm>
          <a:prstGeom prst="rect">
            <a:avLst/>
          </a:prstGeom>
          <a:solidFill>
            <a:srgbClr val="FFFFFF">
              <a:alpha val="0"/>
            </a:srgbClr>
          </a:solidFill>
          <a:ln w="20320">
            <a:solidFill>
              <a:srgbClr val="F2B400"/>
            </a:solidFill>
            <a:prstDash val="solid"/>
          </a:ln>
        </p:spPr>
      </p:sp>
      <p:sp>
        <p:nvSpPr>
          <p:cNvPr id="3" name="Text 1"/>
          <p:cNvSpPr/>
          <p:nvPr/>
        </p:nvSpPr>
        <p:spPr>
          <a:xfrm>
            <a:off x="548640" y="320040"/>
            <a:ext cx="11064240" cy="502920"/>
          </a:xfrm>
          <a:prstGeom prst="rect">
            <a:avLst/>
          </a:prstGeom>
          <a:noFill/>
          <a:ln/>
        </p:spPr>
        <p:txBody>
          <a:bodyPr wrap="square" lIns="381" tIns="381" rIns="381" bIns="381" rtlCol="0" anchor="ctr">
            <a:normAutofit/>
          </a:bodyPr>
          <a:lstStyle/>
          <a:p>
            <a:pPr marL="0" indent="0" algn="ctr">
              <a:buNone/>
            </a:pPr>
            <a:r>
              <a:rPr lang="en-US" sz="3400" b="1" dirty="0">
                <a:solidFill>
                  <a:srgbClr val="8B0000"/>
                </a:solidFill>
                <a:latin typeface="Times New Roman" pitchFamily="34" charset="0"/>
                <a:ea typeface="Times New Roman" pitchFamily="34" charset="-122"/>
                <a:cs typeface="Times New Roman" pitchFamily="34" charset="-120"/>
              </a:rPr>
              <a:t>Example Text</a:t>
            </a:r>
            <a:endParaRPr lang="en-US" sz="3400" dirty="0"/>
          </a:p>
        </p:txBody>
      </p:sp>
      <p:pic>
        <p:nvPicPr>
          <p:cNvPr id="4" name="Image 0" descr="/mnt/data/esolish_logo_from_ppt.png"/>
          <p:cNvPicPr>
            <a:picLocks noChangeAspect="1"/>
          </p:cNvPicPr>
          <p:nvPr/>
        </p:nvPicPr>
        <p:blipFill>
          <a:blip r:embed="rId3"/>
          <a:stretch>
            <a:fillRect/>
          </a:stretch>
        </p:blipFill>
        <p:spPr>
          <a:xfrm>
            <a:off x="10561320" y="5559552"/>
            <a:ext cx="1051560" cy="914400"/>
          </a:xfrm>
          <a:prstGeom prst="rect">
            <a:avLst/>
          </a:prstGeom>
        </p:spPr>
      </p:pic>
      <p:sp>
        <p:nvSpPr>
          <p:cNvPr id="5" name="Text 2"/>
          <p:cNvSpPr/>
          <p:nvPr/>
        </p:nvSpPr>
        <p:spPr>
          <a:xfrm>
            <a:off x="777240" y="1097280"/>
            <a:ext cx="10607040" cy="365760"/>
          </a:xfrm>
          <a:prstGeom prst="rect">
            <a:avLst/>
          </a:prstGeom>
          <a:noFill/>
          <a:ln/>
        </p:spPr>
        <p:txBody>
          <a:bodyPr wrap="square" lIns="381" tIns="381" rIns="381" bIns="381" rtlCol="0" anchor="ctr"/>
          <a:lstStyle/>
          <a:p>
            <a:pPr marL="0" indent="0">
              <a:buNone/>
            </a:pPr>
            <a:r>
              <a:rPr lang="en-US" sz="2300" b="1" dirty="0">
                <a:solidFill>
                  <a:srgbClr val="000000"/>
                </a:solidFill>
                <a:latin typeface="Times New Roman" pitchFamily="34" charset="0"/>
                <a:ea typeface="Times New Roman" pitchFamily="34" charset="-122"/>
                <a:cs typeface="Times New Roman" pitchFamily="34" charset="-120"/>
              </a:rPr>
              <a:t>Read the short text. What is it mainly about?</a:t>
            </a:r>
            <a:endParaRPr lang="en-US" sz="2300" dirty="0"/>
          </a:p>
        </p:txBody>
      </p:sp>
      <p:sp>
        <p:nvSpPr>
          <p:cNvPr id="6" name="Text 3"/>
          <p:cNvSpPr/>
          <p:nvPr/>
        </p:nvSpPr>
        <p:spPr>
          <a:xfrm>
            <a:off x="914400" y="1691640"/>
            <a:ext cx="10241280" cy="2560320"/>
          </a:xfrm>
          <a:prstGeom prst="rect">
            <a:avLst/>
          </a:prstGeom>
          <a:solidFill>
            <a:srgbClr val="FFF6DC"/>
          </a:solidFill>
          <a:ln w="12700">
            <a:solidFill>
              <a:srgbClr val="F2B400"/>
            </a:solidFill>
          </a:ln>
        </p:spPr>
        <p:txBody>
          <a:bodyPr wrap="square" lIns="1524" tIns="1524" rIns="1524" bIns="1524" rtlCol="0" anchor="ctr">
            <a:normAutofit/>
          </a:bodyPr>
          <a:lstStyle/>
          <a:p>
            <a:pPr marL="0" indent="0">
              <a:buNone/>
            </a:pPr>
            <a:r>
              <a:rPr lang="en-US" sz="2300" dirty="0">
                <a:solidFill>
                  <a:srgbClr val="000000"/>
                </a:solidFill>
                <a:latin typeface="Times New Roman" pitchFamily="34" charset="0"/>
                <a:ea typeface="Times New Roman" pitchFamily="34" charset="-122"/>
                <a:cs typeface="Times New Roman" pitchFamily="34" charset="-120"/>
              </a:rPr>
              <a:t>New College Courses</a:t>
            </a:r>
            <a:endParaRPr lang="en-US" sz="2300" dirty="0"/>
          </a:p>
          <a:p>
            <a:pPr marL="0" indent="0">
              <a:buNone/>
            </a:pPr>
            <a:endParaRPr lang="en-US" sz="2300" dirty="0"/>
          </a:p>
          <a:p>
            <a:pPr marL="0" indent="0">
              <a:buNone/>
            </a:pPr>
            <a:r>
              <a:rPr lang="en-US" sz="2300" dirty="0">
                <a:solidFill>
                  <a:srgbClr val="000000"/>
                </a:solidFill>
                <a:latin typeface="Times New Roman" pitchFamily="34" charset="0"/>
                <a:ea typeface="Times New Roman" pitchFamily="34" charset="-122"/>
                <a:cs typeface="Times New Roman" pitchFamily="34" charset="-120"/>
              </a:rPr>
              <a:t>Greenwood College is offering new evening courses for adults. Learners can study English, maths, computer skills and customer service. The courses are useful for people who want to improve their skills or find a better job. Classes start next month and are free for some learners.</a:t>
            </a:r>
            <a:endParaRPr lang="en-US" sz="2300" dirty="0"/>
          </a:p>
        </p:txBody>
      </p:sp>
      <p:sp>
        <p:nvSpPr>
          <p:cNvPr id="7" name="Text 4"/>
          <p:cNvSpPr/>
          <p:nvPr/>
        </p:nvSpPr>
        <p:spPr>
          <a:xfrm>
            <a:off x="777240" y="4526280"/>
            <a:ext cx="2011680" cy="292608"/>
          </a:xfrm>
          <a:prstGeom prst="rect">
            <a:avLst/>
          </a:prstGeom>
          <a:solidFill>
            <a:srgbClr val="1F4E79"/>
          </a:solidFill>
          <a:ln/>
        </p:spPr>
        <p:txBody>
          <a:bodyPr wrap="square" lIns="508" tIns="508" rIns="508" bIns="508" rtlCol="0" anchor="ctr">
            <a:normAutofit/>
          </a:bodyPr>
          <a:lstStyle/>
          <a:p>
            <a:pPr marL="0" indent="0">
              <a:buNone/>
            </a:pPr>
            <a:r>
              <a:rPr lang="en-US" sz="1600" b="1" dirty="0">
                <a:solidFill>
                  <a:srgbClr val="FFFFFF"/>
                </a:solidFill>
                <a:latin typeface="Times New Roman" pitchFamily="34" charset="0"/>
                <a:ea typeface="Times New Roman" pitchFamily="34" charset="-122"/>
                <a:cs typeface="Times New Roman" pitchFamily="34" charset="-120"/>
              </a:rPr>
              <a:t>Question</a:t>
            </a:r>
            <a:endParaRPr lang="en-US" sz="1600" dirty="0"/>
          </a:p>
        </p:txBody>
      </p:sp>
      <p:sp>
        <p:nvSpPr>
          <p:cNvPr id="8" name="Text 5"/>
          <p:cNvSpPr/>
          <p:nvPr/>
        </p:nvSpPr>
        <p:spPr>
          <a:xfrm>
            <a:off x="777240" y="4828032"/>
            <a:ext cx="10104120" cy="685800"/>
          </a:xfrm>
          <a:prstGeom prst="rect">
            <a:avLst/>
          </a:prstGeom>
          <a:solidFill>
            <a:srgbClr val="F6F6F6"/>
          </a:solidFill>
          <a:ln w="12700">
            <a:solidFill>
              <a:srgbClr val="F2B400"/>
            </a:solidFill>
          </a:ln>
        </p:spPr>
        <p:txBody>
          <a:bodyPr wrap="square" lIns="1016" tIns="1016" rIns="1016" bIns="1016" rtlCol="0" anchor="ctr">
            <a:normAutofit/>
          </a:bodyPr>
          <a:lstStyle/>
          <a:p>
            <a:pPr marL="0" indent="0">
              <a:buNone/>
            </a:pPr>
            <a:r>
              <a:rPr lang="en-US" sz="2000" dirty="0">
                <a:solidFill>
                  <a:srgbClr val="000000"/>
                </a:solidFill>
                <a:latin typeface="Times New Roman" pitchFamily="34" charset="0"/>
                <a:ea typeface="Times New Roman" pitchFamily="34" charset="-122"/>
                <a:cs typeface="Times New Roman" pitchFamily="34" charset="-120"/>
              </a:rPr>
              <a:t>What is the text mainly about?</a:t>
            </a:r>
            <a:endParaRPr lang="en-US" sz="2000" dirty="0"/>
          </a:p>
          <a:p>
            <a:pPr marL="0" indent="0">
              <a:buNone/>
            </a:pPr>
            <a:r>
              <a:rPr lang="en-US" sz="2000" dirty="0">
                <a:solidFill>
                  <a:srgbClr val="000000"/>
                </a:solidFill>
                <a:latin typeface="Times New Roman" pitchFamily="34" charset="0"/>
                <a:ea typeface="Times New Roman" pitchFamily="34" charset="-122"/>
                <a:cs typeface="Times New Roman" pitchFamily="34" charset="-120"/>
              </a:rPr>
              <a:t>A. computer skills only     B. new college courses     C. jobs in Greenwood     D. free childcare</a:t>
            </a:r>
            <a:endParaRPr lang="en-US"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228600" y="137160"/>
            <a:ext cx="11750040" cy="6446520"/>
          </a:xfrm>
          <a:prstGeom prst="rect">
            <a:avLst/>
          </a:prstGeom>
          <a:solidFill>
            <a:srgbClr val="FFFFFF">
              <a:alpha val="0"/>
            </a:srgbClr>
          </a:solidFill>
          <a:ln w="20320">
            <a:solidFill>
              <a:srgbClr val="F2B400"/>
            </a:solidFill>
            <a:prstDash val="solid"/>
          </a:ln>
        </p:spPr>
      </p:sp>
      <p:sp>
        <p:nvSpPr>
          <p:cNvPr id="3" name="Text 1"/>
          <p:cNvSpPr/>
          <p:nvPr/>
        </p:nvSpPr>
        <p:spPr>
          <a:xfrm>
            <a:off x="548640" y="320040"/>
            <a:ext cx="11064240" cy="502920"/>
          </a:xfrm>
          <a:prstGeom prst="rect">
            <a:avLst/>
          </a:prstGeom>
          <a:noFill/>
          <a:ln/>
        </p:spPr>
        <p:txBody>
          <a:bodyPr wrap="square" lIns="381" tIns="381" rIns="381" bIns="381" rtlCol="0" anchor="ctr">
            <a:normAutofit/>
          </a:bodyPr>
          <a:lstStyle/>
          <a:p>
            <a:pPr marL="0" indent="0" algn="ctr">
              <a:buNone/>
            </a:pPr>
            <a:r>
              <a:rPr lang="en-US" sz="3400" b="1" dirty="0">
                <a:solidFill>
                  <a:srgbClr val="8B0000"/>
                </a:solidFill>
                <a:latin typeface="Times New Roman" pitchFamily="34" charset="0"/>
                <a:ea typeface="Times New Roman" pitchFamily="34" charset="-122"/>
                <a:cs typeface="Times New Roman" pitchFamily="34" charset="-120"/>
              </a:rPr>
              <a:t>Example Answer</a:t>
            </a:r>
            <a:endParaRPr lang="en-US" sz="3400" dirty="0"/>
          </a:p>
        </p:txBody>
      </p:sp>
      <p:pic>
        <p:nvPicPr>
          <p:cNvPr id="4" name="Image 0" descr="/mnt/data/esolish_logo_from_ppt.png"/>
          <p:cNvPicPr>
            <a:picLocks noChangeAspect="1"/>
          </p:cNvPicPr>
          <p:nvPr/>
        </p:nvPicPr>
        <p:blipFill>
          <a:blip r:embed="rId3"/>
          <a:stretch>
            <a:fillRect/>
          </a:stretch>
        </p:blipFill>
        <p:spPr>
          <a:xfrm>
            <a:off x="10561320" y="5559552"/>
            <a:ext cx="1051560" cy="914400"/>
          </a:xfrm>
          <a:prstGeom prst="rect">
            <a:avLst/>
          </a:prstGeom>
        </p:spPr>
      </p:pic>
      <p:sp>
        <p:nvSpPr>
          <p:cNvPr id="5" name="Text 2"/>
          <p:cNvSpPr/>
          <p:nvPr/>
        </p:nvSpPr>
        <p:spPr>
          <a:xfrm>
            <a:off x="1051560" y="1325880"/>
            <a:ext cx="9875520" cy="329184"/>
          </a:xfrm>
          <a:prstGeom prst="rect">
            <a:avLst/>
          </a:prstGeom>
          <a:solidFill>
            <a:srgbClr val="EEF8EF"/>
          </a:solidFill>
          <a:ln w="12700">
            <a:solidFill>
              <a:srgbClr val="F2B400"/>
            </a:solidFill>
          </a:ln>
        </p:spPr>
        <p:txBody>
          <a:bodyPr wrap="square" lIns="381" tIns="381" rIns="381" bIns="381" rtlCol="0" anchor="ctr">
            <a:normAutofit/>
          </a:bodyPr>
          <a:lstStyle/>
          <a:p>
            <a:pPr marL="0" indent="0">
              <a:buNone/>
            </a:pPr>
            <a:r>
              <a:rPr lang="en-US" sz="2000" b="1" dirty="0">
                <a:solidFill>
                  <a:srgbClr val="000000"/>
                </a:solidFill>
                <a:latin typeface="Times New Roman" pitchFamily="34" charset="0"/>
                <a:ea typeface="Times New Roman" pitchFamily="34" charset="-122"/>
                <a:cs typeface="Times New Roman" pitchFamily="34" charset="-120"/>
              </a:rPr>
              <a:t>Correct answer</a:t>
            </a:r>
            <a:endParaRPr lang="en-US" sz="2000" dirty="0"/>
          </a:p>
        </p:txBody>
      </p:sp>
      <p:sp>
        <p:nvSpPr>
          <p:cNvPr id="6" name="Text 3"/>
          <p:cNvSpPr/>
          <p:nvPr/>
        </p:nvSpPr>
        <p:spPr>
          <a:xfrm>
            <a:off x="1051560" y="1728216"/>
            <a:ext cx="9875520" cy="466344"/>
          </a:xfrm>
          <a:prstGeom prst="rect">
            <a:avLst/>
          </a:prstGeom>
          <a:solidFill>
            <a:srgbClr val="EEF8EF">
              <a:alpha val="90000"/>
            </a:srgbClr>
          </a:solidFill>
          <a:ln w="12700">
            <a:solidFill>
              <a:srgbClr val="F2B400"/>
            </a:solidFill>
          </a:ln>
        </p:spPr>
        <p:txBody>
          <a:bodyPr wrap="square" lIns="1270" tIns="1270" rIns="1270" bIns="1270" rtlCol="0" anchor="ctr">
            <a:normAutofit/>
          </a:bodyPr>
          <a:lstStyle/>
          <a:p>
            <a:pPr marL="0" indent="0">
              <a:buNone/>
            </a:pPr>
            <a:r>
              <a:rPr lang="en-US" sz="2800" dirty="0">
                <a:solidFill>
                  <a:srgbClr val="000000"/>
                </a:solidFill>
                <a:latin typeface="Times New Roman" pitchFamily="34" charset="0"/>
                <a:ea typeface="Times New Roman" pitchFamily="34" charset="-122"/>
                <a:cs typeface="Times New Roman" pitchFamily="34" charset="-120"/>
              </a:rPr>
              <a:t>B. new college courses</a:t>
            </a:r>
            <a:endParaRPr lang="en-US" sz="2800" dirty="0"/>
          </a:p>
        </p:txBody>
      </p:sp>
      <p:sp>
        <p:nvSpPr>
          <p:cNvPr id="7" name="Text 4"/>
          <p:cNvSpPr/>
          <p:nvPr/>
        </p:nvSpPr>
        <p:spPr>
          <a:xfrm>
            <a:off x="1097280" y="2606040"/>
            <a:ext cx="1463040" cy="365760"/>
          </a:xfrm>
          <a:prstGeom prst="rect">
            <a:avLst/>
          </a:prstGeom>
          <a:noFill/>
          <a:ln/>
        </p:spPr>
        <p:txBody>
          <a:bodyPr wrap="square" lIns="381" tIns="381" rIns="381" bIns="381" rtlCol="0" anchor="ctr"/>
          <a:lstStyle/>
          <a:p>
            <a:pPr marL="0" indent="0">
              <a:buNone/>
            </a:pPr>
            <a:r>
              <a:rPr lang="en-US" sz="2600" b="1" dirty="0">
                <a:solidFill>
                  <a:srgbClr val="8B0000"/>
                </a:solidFill>
                <a:latin typeface="Times New Roman" pitchFamily="34" charset="0"/>
                <a:ea typeface="Times New Roman" pitchFamily="34" charset="-122"/>
                <a:cs typeface="Times New Roman" pitchFamily="34" charset="-120"/>
              </a:rPr>
              <a:t>Why?</a:t>
            </a:r>
            <a:endParaRPr lang="en-US" sz="2600" dirty="0"/>
          </a:p>
        </p:txBody>
      </p:sp>
      <p:sp>
        <p:nvSpPr>
          <p:cNvPr id="8" name="Text 5"/>
          <p:cNvSpPr/>
          <p:nvPr/>
        </p:nvSpPr>
        <p:spPr>
          <a:xfrm>
            <a:off x="1463040" y="3154680"/>
            <a:ext cx="9784080" cy="1920240"/>
          </a:xfrm>
          <a:prstGeom prst="rect">
            <a:avLst/>
          </a:prstGeom>
          <a:noFill/>
          <a:ln/>
        </p:spPr>
        <p:txBody>
          <a:bodyPr wrap="square" lIns="508" tIns="508" rIns="508" bIns="508" rtlCol="0" anchor="ctr">
            <a:normAutofit/>
          </a:bodyPr>
          <a:lstStyle/>
          <a:p>
            <a:r>
              <a:rPr lang="en-US" sz="2300" dirty="0">
                <a:solidFill>
                  <a:srgbClr val="000000"/>
                </a:solidFill>
                <a:latin typeface="Times New Roman" pitchFamily="34" charset="0"/>
                <a:ea typeface="Times New Roman" pitchFamily="34" charset="-122"/>
                <a:cs typeface="Times New Roman" pitchFamily="34" charset="-120"/>
              </a:rPr>
              <a:t>The title says “New College Courses”.</a:t>
            </a:r>
            <a:endParaRPr lang="en-US" sz="2300" dirty="0"/>
          </a:p>
          <a:p>
            <a:r>
              <a:rPr lang="en-US" sz="2300" dirty="0">
                <a:solidFill>
                  <a:srgbClr val="000000"/>
                </a:solidFill>
                <a:latin typeface="Times New Roman" pitchFamily="34" charset="0"/>
                <a:ea typeface="Times New Roman" pitchFamily="34" charset="-122"/>
                <a:cs typeface="Times New Roman" pitchFamily="34" charset="-120"/>
              </a:rPr>
              <a:t>The text talks about different courses, not only one course.</a:t>
            </a:r>
            <a:endParaRPr lang="en-US" sz="2300" dirty="0"/>
          </a:p>
          <a:p>
            <a:r>
              <a:rPr lang="en-US" sz="2300" dirty="0">
                <a:solidFill>
                  <a:srgbClr val="000000"/>
                </a:solidFill>
                <a:latin typeface="Times New Roman" pitchFamily="34" charset="0"/>
                <a:ea typeface="Times New Roman" pitchFamily="34" charset="-122"/>
                <a:cs typeface="Times New Roman" pitchFamily="34" charset="-120"/>
              </a:rPr>
              <a:t>Details such as English, maths and computer skills support the main idea.</a:t>
            </a:r>
            <a:endParaRPr lang="en-US" sz="2300" dirty="0"/>
          </a:p>
          <a:p>
            <a:r>
              <a:rPr lang="en-US" sz="2300" dirty="0">
                <a:solidFill>
                  <a:srgbClr val="000000"/>
                </a:solidFill>
                <a:latin typeface="Times New Roman" pitchFamily="34" charset="0"/>
                <a:ea typeface="Times New Roman" pitchFamily="34" charset="-122"/>
                <a:cs typeface="Times New Roman" pitchFamily="34" charset="-120"/>
              </a:rPr>
              <a:t>The best answer covers the whole text.</a:t>
            </a:r>
            <a:endParaRPr lang="en-US" sz="2300" dirty="0"/>
          </a:p>
        </p:txBody>
      </p:sp>
      <p:sp>
        <p:nvSpPr>
          <p:cNvPr id="9" name="Text 6"/>
          <p:cNvSpPr/>
          <p:nvPr/>
        </p:nvSpPr>
        <p:spPr>
          <a:xfrm>
            <a:off x="822960" y="5577840"/>
            <a:ext cx="8778240" cy="320040"/>
          </a:xfrm>
          <a:prstGeom prst="rect">
            <a:avLst/>
          </a:prstGeom>
          <a:solidFill>
            <a:srgbClr val="FCECEC"/>
          </a:solidFill>
          <a:ln w="12700">
            <a:solidFill>
              <a:srgbClr val="F2B400"/>
            </a:solidFill>
          </a:ln>
        </p:spPr>
        <p:txBody>
          <a:bodyPr wrap="square" lIns="635" tIns="635" rIns="635" bIns="635" rtlCol="0" anchor="ctr">
            <a:normAutofit/>
          </a:bodyPr>
          <a:lstStyle/>
          <a:p>
            <a:pPr marL="0" indent="0" algn="ctr">
              <a:buNone/>
            </a:pPr>
            <a:r>
              <a:rPr lang="en-US" sz="1800" b="1" dirty="0">
                <a:solidFill>
                  <a:srgbClr val="8B0000"/>
                </a:solidFill>
                <a:latin typeface="Times New Roman" pitchFamily="34" charset="0"/>
                <a:ea typeface="Times New Roman" pitchFamily="34" charset="-122"/>
                <a:cs typeface="Times New Roman" pitchFamily="34" charset="-120"/>
              </a:rPr>
              <a:t>This is why we always check the answer with the whole text.</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228600" y="137160"/>
            <a:ext cx="11750040" cy="6446520"/>
          </a:xfrm>
          <a:prstGeom prst="rect">
            <a:avLst/>
          </a:prstGeom>
          <a:solidFill>
            <a:srgbClr val="FFFFFF">
              <a:alpha val="0"/>
            </a:srgbClr>
          </a:solidFill>
          <a:ln w="20320">
            <a:solidFill>
              <a:srgbClr val="F2B400"/>
            </a:solidFill>
            <a:prstDash val="solid"/>
          </a:ln>
        </p:spPr>
      </p:sp>
      <p:sp>
        <p:nvSpPr>
          <p:cNvPr id="3" name="Text 1"/>
          <p:cNvSpPr/>
          <p:nvPr/>
        </p:nvSpPr>
        <p:spPr>
          <a:xfrm>
            <a:off x="548640" y="320040"/>
            <a:ext cx="11064240" cy="502920"/>
          </a:xfrm>
          <a:prstGeom prst="rect">
            <a:avLst/>
          </a:prstGeom>
          <a:noFill/>
          <a:ln/>
        </p:spPr>
        <p:txBody>
          <a:bodyPr wrap="square" lIns="381" tIns="381" rIns="381" bIns="381" rtlCol="0" anchor="ctr">
            <a:normAutofit/>
          </a:bodyPr>
          <a:lstStyle/>
          <a:p>
            <a:pPr marL="0" indent="0" algn="ctr">
              <a:buNone/>
            </a:pPr>
            <a:r>
              <a:rPr lang="en-US" sz="3400" b="1" dirty="0">
                <a:solidFill>
                  <a:srgbClr val="8B0000"/>
                </a:solidFill>
                <a:latin typeface="Times New Roman" pitchFamily="34" charset="0"/>
                <a:ea typeface="Times New Roman" pitchFamily="34" charset="-122"/>
                <a:cs typeface="Times New Roman" pitchFamily="34" charset="-120"/>
              </a:rPr>
              <a:t>Main Idea Question Patterns</a:t>
            </a:r>
            <a:endParaRPr lang="en-US" sz="3400" dirty="0"/>
          </a:p>
        </p:txBody>
      </p:sp>
      <p:pic>
        <p:nvPicPr>
          <p:cNvPr id="4" name="Image 0" descr="/mnt/data/esolish_logo_from_ppt.png"/>
          <p:cNvPicPr>
            <a:picLocks noChangeAspect="1"/>
          </p:cNvPicPr>
          <p:nvPr/>
        </p:nvPicPr>
        <p:blipFill>
          <a:blip r:embed="rId3"/>
          <a:stretch>
            <a:fillRect/>
          </a:stretch>
        </p:blipFill>
        <p:spPr>
          <a:xfrm>
            <a:off x="10561320" y="5559552"/>
            <a:ext cx="1051560" cy="914400"/>
          </a:xfrm>
          <a:prstGeom prst="rect">
            <a:avLst/>
          </a:prstGeom>
        </p:spPr>
      </p:pic>
      <p:sp>
        <p:nvSpPr>
          <p:cNvPr id="5" name="Text 2"/>
          <p:cNvSpPr/>
          <p:nvPr/>
        </p:nvSpPr>
        <p:spPr>
          <a:xfrm>
            <a:off x="777240" y="1188720"/>
            <a:ext cx="10607040" cy="365760"/>
          </a:xfrm>
          <a:prstGeom prst="rect">
            <a:avLst/>
          </a:prstGeom>
          <a:noFill/>
          <a:ln/>
        </p:spPr>
        <p:txBody>
          <a:bodyPr wrap="square" lIns="381" tIns="381" rIns="381" bIns="381" rtlCol="0" anchor="ctr"/>
          <a:lstStyle/>
          <a:p>
            <a:pPr marL="0" indent="0">
              <a:buNone/>
            </a:pPr>
            <a:r>
              <a:rPr lang="en-US" sz="2300" b="1" dirty="0">
                <a:solidFill>
                  <a:srgbClr val="000000"/>
                </a:solidFill>
                <a:latin typeface="Times New Roman" pitchFamily="34" charset="0"/>
                <a:ea typeface="Times New Roman" pitchFamily="34" charset="-122"/>
                <a:cs typeface="Times New Roman" pitchFamily="34" charset="-120"/>
              </a:rPr>
              <a:t>In ESB-style reading, the question may say:</a:t>
            </a:r>
            <a:endParaRPr lang="en-US" sz="2300" dirty="0"/>
          </a:p>
        </p:txBody>
      </p:sp>
      <p:sp>
        <p:nvSpPr>
          <p:cNvPr id="6" name="Text 3"/>
          <p:cNvSpPr/>
          <p:nvPr/>
        </p:nvSpPr>
        <p:spPr>
          <a:xfrm>
            <a:off x="1143000" y="1828800"/>
            <a:ext cx="10058400" cy="3108960"/>
          </a:xfrm>
          <a:prstGeom prst="rect">
            <a:avLst/>
          </a:prstGeom>
          <a:noFill/>
          <a:ln/>
        </p:spPr>
        <p:txBody>
          <a:bodyPr wrap="square" lIns="508" tIns="508" rIns="508" bIns="508" rtlCol="0" anchor="ctr">
            <a:normAutofit/>
          </a:bodyPr>
          <a:lstStyle/>
          <a:p>
            <a:r>
              <a:rPr lang="en-US" sz="2500" dirty="0">
                <a:solidFill>
                  <a:srgbClr val="000000"/>
                </a:solidFill>
                <a:latin typeface="Times New Roman" pitchFamily="34" charset="0"/>
                <a:ea typeface="Times New Roman" pitchFamily="34" charset="-122"/>
                <a:cs typeface="Times New Roman" pitchFamily="34" charset="-120"/>
              </a:rPr>
              <a:t>What is this text mainly about?</a:t>
            </a:r>
            <a:endParaRPr lang="en-US" sz="2500" dirty="0"/>
          </a:p>
          <a:p>
            <a:r>
              <a:rPr lang="en-US" sz="2500" dirty="0">
                <a:solidFill>
                  <a:srgbClr val="000000"/>
                </a:solidFill>
                <a:latin typeface="Times New Roman" pitchFamily="34" charset="0"/>
                <a:ea typeface="Times New Roman" pitchFamily="34" charset="-122"/>
                <a:cs typeface="Times New Roman" pitchFamily="34" charset="-120"/>
              </a:rPr>
              <a:t>What is the main point of the text?</a:t>
            </a:r>
            <a:endParaRPr lang="en-US" sz="2500" dirty="0"/>
          </a:p>
          <a:p>
            <a:r>
              <a:rPr lang="en-US" sz="2500" dirty="0">
                <a:solidFill>
                  <a:srgbClr val="000000"/>
                </a:solidFill>
                <a:latin typeface="Times New Roman" pitchFamily="34" charset="0"/>
                <a:ea typeface="Times New Roman" pitchFamily="34" charset="-122"/>
                <a:cs typeface="Times New Roman" pitchFamily="34" charset="-120"/>
              </a:rPr>
              <a:t>Which sentence best describes the text?</a:t>
            </a:r>
            <a:endParaRPr lang="en-US" sz="2500" dirty="0"/>
          </a:p>
          <a:p>
            <a:r>
              <a:rPr lang="en-US" sz="2500" dirty="0">
                <a:solidFill>
                  <a:srgbClr val="000000"/>
                </a:solidFill>
                <a:latin typeface="Times New Roman" pitchFamily="34" charset="0"/>
                <a:ea typeface="Times New Roman" pitchFamily="34" charset="-122"/>
                <a:cs typeface="Times New Roman" pitchFamily="34" charset="-120"/>
              </a:rPr>
              <a:t>What is the best title for this text?</a:t>
            </a:r>
            <a:endParaRPr lang="en-US" sz="2500" dirty="0"/>
          </a:p>
          <a:p>
            <a:r>
              <a:rPr lang="en-US" sz="2500" dirty="0">
                <a:solidFill>
                  <a:srgbClr val="000000"/>
                </a:solidFill>
                <a:latin typeface="Times New Roman" pitchFamily="34" charset="0"/>
                <a:ea typeface="Times New Roman" pitchFamily="34" charset="-122"/>
                <a:cs typeface="Times New Roman" pitchFamily="34" charset="-120"/>
              </a:rPr>
              <a:t>Why has this text been written?  Note: this may also test text purpose.</a:t>
            </a:r>
            <a:endParaRPr lang="en-US" sz="2500" dirty="0"/>
          </a:p>
        </p:txBody>
      </p:sp>
      <p:sp>
        <p:nvSpPr>
          <p:cNvPr id="7" name="Text 4"/>
          <p:cNvSpPr/>
          <p:nvPr/>
        </p:nvSpPr>
        <p:spPr>
          <a:xfrm>
            <a:off x="822960" y="5394960"/>
            <a:ext cx="8778240" cy="320040"/>
          </a:xfrm>
          <a:prstGeom prst="rect">
            <a:avLst/>
          </a:prstGeom>
          <a:solidFill>
            <a:srgbClr val="FCECEC"/>
          </a:solidFill>
          <a:ln w="12700">
            <a:solidFill>
              <a:srgbClr val="F2B400"/>
            </a:solidFill>
          </a:ln>
        </p:spPr>
        <p:txBody>
          <a:bodyPr wrap="square" lIns="635" tIns="635" rIns="635" bIns="635" rtlCol="0" anchor="ctr">
            <a:normAutofit/>
          </a:bodyPr>
          <a:lstStyle/>
          <a:p>
            <a:pPr marL="0" indent="0" algn="ctr">
              <a:buNone/>
            </a:pPr>
            <a:r>
              <a:rPr lang="en-US" sz="1800" b="1" dirty="0">
                <a:solidFill>
                  <a:srgbClr val="8B0000"/>
                </a:solidFill>
                <a:latin typeface="Times New Roman" pitchFamily="34" charset="0"/>
                <a:ea typeface="Times New Roman" pitchFamily="34" charset="-122"/>
                <a:cs typeface="Times New Roman" pitchFamily="34" charset="-120"/>
              </a:rPr>
              <a:t>Teach learners to look for the BIG idea, not only one detail.</a:t>
            </a:r>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228600" y="137160"/>
            <a:ext cx="11750040" cy="6446520"/>
          </a:xfrm>
          <a:prstGeom prst="rect">
            <a:avLst/>
          </a:prstGeom>
          <a:solidFill>
            <a:srgbClr val="FFFFFF">
              <a:alpha val="0"/>
            </a:srgbClr>
          </a:solidFill>
          <a:ln w="20320">
            <a:solidFill>
              <a:srgbClr val="F2B400"/>
            </a:solidFill>
            <a:prstDash val="solid"/>
          </a:ln>
        </p:spPr>
      </p:sp>
      <p:sp>
        <p:nvSpPr>
          <p:cNvPr id="3" name="Text 1"/>
          <p:cNvSpPr/>
          <p:nvPr/>
        </p:nvSpPr>
        <p:spPr>
          <a:xfrm>
            <a:off x="548640" y="320040"/>
            <a:ext cx="11064240" cy="502920"/>
          </a:xfrm>
          <a:prstGeom prst="rect">
            <a:avLst/>
          </a:prstGeom>
          <a:noFill/>
          <a:ln/>
        </p:spPr>
        <p:txBody>
          <a:bodyPr wrap="square" lIns="381" tIns="381" rIns="381" bIns="381" rtlCol="0" anchor="ctr">
            <a:normAutofit/>
          </a:bodyPr>
          <a:lstStyle/>
          <a:p>
            <a:pPr marL="0" indent="0" algn="ctr">
              <a:buNone/>
            </a:pPr>
            <a:r>
              <a:rPr lang="en-US" sz="3400" b="1" dirty="0">
                <a:solidFill>
                  <a:srgbClr val="8B0000"/>
                </a:solidFill>
                <a:latin typeface="Times New Roman" pitchFamily="34" charset="0"/>
                <a:ea typeface="Times New Roman" pitchFamily="34" charset="-122"/>
                <a:cs typeface="Times New Roman" pitchFamily="34" charset="-120"/>
              </a:rPr>
              <a:t>Exam-Style Question 1</a:t>
            </a:r>
            <a:endParaRPr lang="en-US" sz="3400" dirty="0"/>
          </a:p>
        </p:txBody>
      </p:sp>
      <p:pic>
        <p:nvPicPr>
          <p:cNvPr id="4" name="Image 0" descr="/mnt/data/esolish_logo_from_ppt.png"/>
          <p:cNvPicPr>
            <a:picLocks noChangeAspect="1"/>
          </p:cNvPicPr>
          <p:nvPr/>
        </p:nvPicPr>
        <p:blipFill>
          <a:blip r:embed="rId3"/>
          <a:stretch>
            <a:fillRect/>
          </a:stretch>
        </p:blipFill>
        <p:spPr>
          <a:xfrm>
            <a:off x="10561320" y="5559552"/>
            <a:ext cx="1051560" cy="914400"/>
          </a:xfrm>
          <a:prstGeom prst="rect">
            <a:avLst/>
          </a:prstGeom>
        </p:spPr>
      </p:pic>
      <p:sp>
        <p:nvSpPr>
          <p:cNvPr id="5" name="Text 2"/>
          <p:cNvSpPr/>
          <p:nvPr/>
        </p:nvSpPr>
        <p:spPr>
          <a:xfrm>
            <a:off x="777240" y="1051560"/>
            <a:ext cx="10515600" cy="365760"/>
          </a:xfrm>
          <a:prstGeom prst="rect">
            <a:avLst/>
          </a:prstGeom>
          <a:noFill/>
          <a:ln/>
        </p:spPr>
        <p:txBody>
          <a:bodyPr wrap="square" lIns="381" tIns="381" rIns="381" bIns="381" rtlCol="0" anchor="ctr"/>
          <a:lstStyle/>
          <a:p>
            <a:pPr marL="0" indent="0">
              <a:buNone/>
            </a:pPr>
            <a:r>
              <a:rPr lang="en-US" sz="2200" b="1" dirty="0">
                <a:solidFill>
                  <a:srgbClr val="000000"/>
                </a:solidFill>
                <a:latin typeface="Times New Roman" pitchFamily="34" charset="0"/>
                <a:ea typeface="Times New Roman" pitchFamily="34" charset="-122"/>
                <a:cs typeface="Times New Roman" pitchFamily="34" charset="-120"/>
              </a:rPr>
              <a:t>Read the text and answer the question.</a:t>
            </a:r>
            <a:endParaRPr lang="en-US" sz="2200" dirty="0"/>
          </a:p>
        </p:txBody>
      </p:sp>
      <p:sp>
        <p:nvSpPr>
          <p:cNvPr id="6" name="Text 3"/>
          <p:cNvSpPr/>
          <p:nvPr/>
        </p:nvSpPr>
        <p:spPr>
          <a:xfrm>
            <a:off x="868680" y="1600200"/>
            <a:ext cx="10469880" cy="2011680"/>
          </a:xfrm>
          <a:prstGeom prst="rect">
            <a:avLst/>
          </a:prstGeom>
          <a:solidFill>
            <a:srgbClr val="FFF6DC"/>
          </a:solidFill>
          <a:ln w="12700">
            <a:solidFill>
              <a:srgbClr val="F2B400"/>
            </a:solidFill>
          </a:ln>
        </p:spPr>
        <p:txBody>
          <a:bodyPr wrap="square" lIns="1397" tIns="1397" rIns="1397" bIns="1397" rtlCol="0" anchor="ctr">
            <a:normAutofit/>
          </a:bodyPr>
          <a:lstStyle/>
          <a:p>
            <a:pPr marL="0" indent="0">
              <a:buNone/>
            </a:pPr>
            <a:r>
              <a:rPr lang="en-US" sz="2200" dirty="0">
                <a:solidFill>
                  <a:srgbClr val="000000"/>
                </a:solidFill>
                <a:latin typeface="Times New Roman" pitchFamily="34" charset="0"/>
                <a:ea typeface="Times New Roman" pitchFamily="34" charset="-122"/>
                <a:cs typeface="Times New Roman" pitchFamily="34" charset="-120"/>
              </a:rPr>
              <a:t>Healthy Lunches</a:t>
            </a:r>
            <a:endParaRPr lang="en-US" sz="2200" dirty="0"/>
          </a:p>
          <a:p>
            <a:pPr marL="0" indent="0">
              <a:buNone/>
            </a:pPr>
            <a:endParaRPr lang="en-US" sz="2200" dirty="0"/>
          </a:p>
          <a:p>
            <a:pPr marL="0" indent="0">
              <a:buNone/>
            </a:pPr>
            <a:r>
              <a:rPr lang="en-US" sz="2200" dirty="0">
                <a:solidFill>
                  <a:srgbClr val="000000"/>
                </a:solidFill>
                <a:latin typeface="Times New Roman" pitchFamily="34" charset="0"/>
                <a:ea typeface="Times New Roman" pitchFamily="34" charset="-122"/>
                <a:cs typeface="Times New Roman" pitchFamily="34" charset="-120"/>
              </a:rPr>
              <a:t>Many people buy lunch from shops every day, but making lunch at home can be healthier and cheaper. A simple lunch with bread, salad, fruit and water can give you energy for the afternoon. Planning your lunch also helps you avoid too much sugar and fast food.</a:t>
            </a:r>
            <a:endParaRPr lang="en-US" sz="2200" dirty="0"/>
          </a:p>
        </p:txBody>
      </p:sp>
      <p:sp>
        <p:nvSpPr>
          <p:cNvPr id="7" name="Text 4"/>
          <p:cNvSpPr/>
          <p:nvPr/>
        </p:nvSpPr>
        <p:spPr>
          <a:xfrm>
            <a:off x="777240" y="3977640"/>
            <a:ext cx="2011680" cy="292608"/>
          </a:xfrm>
          <a:prstGeom prst="rect">
            <a:avLst/>
          </a:prstGeom>
          <a:solidFill>
            <a:srgbClr val="1F4E79"/>
          </a:solidFill>
          <a:ln/>
        </p:spPr>
        <p:txBody>
          <a:bodyPr wrap="square" lIns="508" tIns="508" rIns="508" bIns="508" rtlCol="0" anchor="ctr">
            <a:normAutofit/>
          </a:bodyPr>
          <a:lstStyle/>
          <a:p>
            <a:pPr marL="0" indent="0">
              <a:buNone/>
            </a:pPr>
            <a:r>
              <a:rPr lang="en-US" sz="1600" b="1" dirty="0">
                <a:solidFill>
                  <a:srgbClr val="FFFFFF"/>
                </a:solidFill>
                <a:latin typeface="Times New Roman" pitchFamily="34" charset="0"/>
                <a:ea typeface="Times New Roman" pitchFamily="34" charset="-122"/>
                <a:cs typeface="Times New Roman" pitchFamily="34" charset="-120"/>
              </a:rPr>
              <a:t>Question</a:t>
            </a:r>
            <a:endParaRPr lang="en-US" sz="1600" dirty="0"/>
          </a:p>
        </p:txBody>
      </p:sp>
      <p:sp>
        <p:nvSpPr>
          <p:cNvPr id="8" name="Text 5"/>
          <p:cNvSpPr/>
          <p:nvPr/>
        </p:nvSpPr>
        <p:spPr>
          <a:xfrm>
            <a:off x="777240" y="4279392"/>
            <a:ext cx="10104120" cy="1874520"/>
          </a:xfrm>
          <a:prstGeom prst="rect">
            <a:avLst/>
          </a:prstGeom>
          <a:solidFill>
            <a:srgbClr val="F6F6F6"/>
          </a:solidFill>
          <a:ln w="12700">
            <a:solidFill>
              <a:srgbClr val="F2B400"/>
            </a:solidFill>
          </a:ln>
        </p:spPr>
        <p:txBody>
          <a:bodyPr wrap="square" lIns="1016" tIns="1016" rIns="1016" bIns="1016" rtlCol="0" anchor="ctr">
            <a:normAutofit/>
          </a:bodyPr>
          <a:lstStyle/>
          <a:p>
            <a:pPr marL="0" indent="0">
              <a:buNone/>
            </a:pPr>
            <a:r>
              <a:rPr lang="en-US" sz="2000" dirty="0">
                <a:solidFill>
                  <a:srgbClr val="000000"/>
                </a:solidFill>
                <a:latin typeface="Times New Roman" pitchFamily="34" charset="0"/>
                <a:ea typeface="Times New Roman" pitchFamily="34" charset="-122"/>
                <a:cs typeface="Times New Roman" pitchFamily="34" charset="-120"/>
              </a:rPr>
              <a:t>What is the text mainly about?</a:t>
            </a:r>
            <a:endParaRPr lang="en-US" sz="2000" dirty="0"/>
          </a:p>
          <a:p>
            <a:pPr marL="0" indent="0">
              <a:buNone/>
            </a:pPr>
            <a:r>
              <a:rPr lang="en-US" sz="2000" dirty="0">
                <a:solidFill>
                  <a:srgbClr val="000000"/>
                </a:solidFill>
                <a:latin typeface="Times New Roman" pitchFamily="34" charset="0"/>
                <a:ea typeface="Times New Roman" pitchFamily="34" charset="-122"/>
                <a:cs typeface="Times New Roman" pitchFamily="34" charset="-120"/>
              </a:rPr>
              <a:t>A. buying lunch from shops</a:t>
            </a:r>
            <a:endParaRPr lang="en-US" sz="2000" dirty="0"/>
          </a:p>
          <a:p>
            <a:pPr marL="0" indent="0">
              <a:buNone/>
            </a:pPr>
            <a:r>
              <a:rPr lang="en-US" sz="2000" dirty="0">
                <a:solidFill>
                  <a:srgbClr val="000000"/>
                </a:solidFill>
                <a:latin typeface="Times New Roman" pitchFamily="34" charset="0"/>
                <a:ea typeface="Times New Roman" pitchFamily="34" charset="-122"/>
                <a:cs typeface="Times New Roman" pitchFamily="34" charset="-120"/>
              </a:rPr>
              <a:t>B. why fruit is expensive</a:t>
            </a:r>
            <a:endParaRPr lang="en-US" sz="2000" dirty="0"/>
          </a:p>
          <a:p>
            <a:pPr marL="0" indent="0">
              <a:buNone/>
            </a:pPr>
            <a:r>
              <a:rPr lang="en-US" sz="2000" dirty="0">
                <a:solidFill>
                  <a:srgbClr val="000000"/>
                </a:solidFill>
                <a:latin typeface="Times New Roman" pitchFamily="34" charset="0"/>
                <a:ea typeface="Times New Roman" pitchFamily="34" charset="-122"/>
                <a:cs typeface="Times New Roman" pitchFamily="34" charset="-120"/>
              </a:rPr>
              <a:t>C. making healthy lunches at home</a:t>
            </a:r>
            <a:endParaRPr lang="en-US" sz="2000" dirty="0"/>
          </a:p>
          <a:p>
            <a:pPr marL="0" indent="0">
              <a:buNone/>
            </a:pPr>
            <a:r>
              <a:rPr lang="en-US" sz="2000" dirty="0">
                <a:solidFill>
                  <a:srgbClr val="000000"/>
                </a:solidFill>
                <a:latin typeface="Times New Roman" pitchFamily="34" charset="0"/>
                <a:ea typeface="Times New Roman" pitchFamily="34" charset="-122"/>
                <a:cs typeface="Times New Roman" pitchFamily="34" charset="-120"/>
              </a:rPr>
              <a:t>D. drinking water in the afternoon</a:t>
            </a:r>
            <a:endParaRPr lang="en-US"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228600" y="137160"/>
            <a:ext cx="11750040" cy="6446520"/>
          </a:xfrm>
          <a:prstGeom prst="rect">
            <a:avLst/>
          </a:prstGeom>
          <a:solidFill>
            <a:srgbClr val="FFFFFF">
              <a:alpha val="0"/>
            </a:srgbClr>
          </a:solidFill>
          <a:ln w="20320">
            <a:solidFill>
              <a:srgbClr val="F2B400"/>
            </a:solidFill>
            <a:prstDash val="solid"/>
          </a:ln>
        </p:spPr>
      </p:sp>
      <p:sp>
        <p:nvSpPr>
          <p:cNvPr id="3" name="Text 1"/>
          <p:cNvSpPr/>
          <p:nvPr/>
        </p:nvSpPr>
        <p:spPr>
          <a:xfrm>
            <a:off x="548640" y="320040"/>
            <a:ext cx="11064240" cy="502920"/>
          </a:xfrm>
          <a:prstGeom prst="rect">
            <a:avLst/>
          </a:prstGeom>
          <a:noFill/>
          <a:ln/>
        </p:spPr>
        <p:txBody>
          <a:bodyPr wrap="square" lIns="381" tIns="381" rIns="381" bIns="381" rtlCol="0" anchor="ctr">
            <a:normAutofit/>
          </a:bodyPr>
          <a:lstStyle/>
          <a:p>
            <a:pPr marL="0" indent="0" algn="ctr">
              <a:buNone/>
            </a:pPr>
            <a:r>
              <a:rPr lang="en-US" sz="3400" b="1" dirty="0">
                <a:solidFill>
                  <a:srgbClr val="8B0000"/>
                </a:solidFill>
                <a:latin typeface="Times New Roman" pitchFamily="34" charset="0"/>
                <a:ea typeface="Times New Roman" pitchFamily="34" charset="-122"/>
                <a:cs typeface="Times New Roman" pitchFamily="34" charset="-120"/>
              </a:rPr>
              <a:t>Exam-Style Question 2</a:t>
            </a:r>
            <a:endParaRPr lang="en-US" sz="3400" dirty="0"/>
          </a:p>
        </p:txBody>
      </p:sp>
      <p:pic>
        <p:nvPicPr>
          <p:cNvPr id="4" name="Image 0" descr="/mnt/data/esolish_logo_from_ppt.png"/>
          <p:cNvPicPr>
            <a:picLocks noChangeAspect="1"/>
          </p:cNvPicPr>
          <p:nvPr/>
        </p:nvPicPr>
        <p:blipFill>
          <a:blip r:embed="rId3"/>
          <a:stretch>
            <a:fillRect/>
          </a:stretch>
        </p:blipFill>
        <p:spPr>
          <a:xfrm>
            <a:off x="10561320" y="5559552"/>
            <a:ext cx="1051560" cy="914400"/>
          </a:xfrm>
          <a:prstGeom prst="rect">
            <a:avLst/>
          </a:prstGeom>
        </p:spPr>
      </p:pic>
      <p:sp>
        <p:nvSpPr>
          <p:cNvPr id="5" name="Text 2"/>
          <p:cNvSpPr/>
          <p:nvPr/>
        </p:nvSpPr>
        <p:spPr>
          <a:xfrm>
            <a:off x="777240" y="1051560"/>
            <a:ext cx="10515600" cy="365760"/>
          </a:xfrm>
          <a:prstGeom prst="rect">
            <a:avLst/>
          </a:prstGeom>
          <a:noFill/>
          <a:ln/>
        </p:spPr>
        <p:txBody>
          <a:bodyPr wrap="square" lIns="381" tIns="381" rIns="381" bIns="381" rtlCol="0" anchor="ctr"/>
          <a:lstStyle/>
          <a:p>
            <a:pPr marL="0" indent="0">
              <a:buNone/>
            </a:pPr>
            <a:r>
              <a:rPr lang="en-US" sz="2200" b="1" dirty="0">
                <a:solidFill>
                  <a:srgbClr val="000000"/>
                </a:solidFill>
                <a:latin typeface="Times New Roman" pitchFamily="34" charset="0"/>
                <a:ea typeface="Times New Roman" pitchFamily="34" charset="-122"/>
                <a:cs typeface="Times New Roman" pitchFamily="34" charset="-120"/>
              </a:rPr>
              <a:t>Read the text and answer the question.</a:t>
            </a:r>
            <a:endParaRPr lang="en-US" sz="2200" dirty="0"/>
          </a:p>
        </p:txBody>
      </p:sp>
      <p:sp>
        <p:nvSpPr>
          <p:cNvPr id="6" name="Text 3"/>
          <p:cNvSpPr/>
          <p:nvPr/>
        </p:nvSpPr>
        <p:spPr>
          <a:xfrm>
            <a:off x="868680" y="1600200"/>
            <a:ext cx="10469880" cy="2011680"/>
          </a:xfrm>
          <a:prstGeom prst="rect">
            <a:avLst/>
          </a:prstGeom>
          <a:solidFill>
            <a:srgbClr val="EAF3FB"/>
          </a:solidFill>
          <a:ln w="12700">
            <a:solidFill>
              <a:srgbClr val="F2B400"/>
            </a:solidFill>
          </a:ln>
        </p:spPr>
        <p:txBody>
          <a:bodyPr wrap="square" lIns="1397" tIns="1397" rIns="1397" bIns="1397" rtlCol="0" anchor="ctr">
            <a:normAutofit/>
          </a:bodyPr>
          <a:lstStyle/>
          <a:p>
            <a:pPr marL="0" indent="0">
              <a:buNone/>
            </a:pPr>
            <a:r>
              <a:rPr lang="en-US" sz="2200" dirty="0">
                <a:solidFill>
                  <a:srgbClr val="000000"/>
                </a:solidFill>
                <a:latin typeface="Times New Roman" pitchFamily="34" charset="0"/>
                <a:ea typeface="Times New Roman" pitchFamily="34" charset="-122"/>
                <a:cs typeface="Times New Roman" pitchFamily="34" charset="-120"/>
              </a:rPr>
              <a:t>Local Library Services</a:t>
            </a:r>
            <a:endParaRPr lang="en-US" sz="2200" dirty="0"/>
          </a:p>
          <a:p>
            <a:pPr marL="0" indent="0">
              <a:buNone/>
            </a:pPr>
            <a:endParaRPr lang="en-US" sz="2200" dirty="0"/>
          </a:p>
          <a:p>
            <a:pPr marL="0" indent="0">
              <a:buNone/>
            </a:pPr>
            <a:r>
              <a:rPr lang="en-US" sz="2200" dirty="0">
                <a:solidFill>
                  <a:srgbClr val="000000"/>
                </a:solidFill>
                <a:latin typeface="Times New Roman" pitchFamily="34" charset="0"/>
                <a:ea typeface="Times New Roman" pitchFamily="34" charset="-122"/>
                <a:cs typeface="Times New Roman" pitchFamily="34" charset="-120"/>
              </a:rPr>
              <a:t>The local library offers more than books. Adults can use computers, join reading groups and get help with online forms. Children can attend story sessions after school. The library is a useful place for learning, information and community activities.</a:t>
            </a:r>
            <a:endParaRPr lang="en-US" sz="2200" dirty="0"/>
          </a:p>
        </p:txBody>
      </p:sp>
      <p:sp>
        <p:nvSpPr>
          <p:cNvPr id="7" name="Text 4"/>
          <p:cNvSpPr/>
          <p:nvPr/>
        </p:nvSpPr>
        <p:spPr>
          <a:xfrm>
            <a:off x="777240" y="3977640"/>
            <a:ext cx="2011680" cy="292608"/>
          </a:xfrm>
          <a:prstGeom prst="rect">
            <a:avLst/>
          </a:prstGeom>
          <a:solidFill>
            <a:srgbClr val="1F4E79"/>
          </a:solidFill>
          <a:ln/>
        </p:spPr>
        <p:txBody>
          <a:bodyPr wrap="square" lIns="508" tIns="508" rIns="508" bIns="508" rtlCol="0" anchor="ctr">
            <a:normAutofit/>
          </a:bodyPr>
          <a:lstStyle/>
          <a:p>
            <a:pPr marL="0" indent="0">
              <a:buNone/>
            </a:pPr>
            <a:r>
              <a:rPr lang="en-US" sz="1600" b="1" dirty="0">
                <a:solidFill>
                  <a:srgbClr val="FFFFFF"/>
                </a:solidFill>
                <a:latin typeface="Times New Roman" pitchFamily="34" charset="0"/>
                <a:ea typeface="Times New Roman" pitchFamily="34" charset="-122"/>
                <a:cs typeface="Times New Roman" pitchFamily="34" charset="-120"/>
              </a:rPr>
              <a:t>Question</a:t>
            </a:r>
            <a:endParaRPr lang="en-US" sz="1600" dirty="0"/>
          </a:p>
        </p:txBody>
      </p:sp>
      <p:sp>
        <p:nvSpPr>
          <p:cNvPr id="8" name="Text 5"/>
          <p:cNvSpPr/>
          <p:nvPr/>
        </p:nvSpPr>
        <p:spPr>
          <a:xfrm>
            <a:off x="777240" y="4279392"/>
            <a:ext cx="10104120" cy="1874520"/>
          </a:xfrm>
          <a:prstGeom prst="rect">
            <a:avLst/>
          </a:prstGeom>
          <a:solidFill>
            <a:srgbClr val="F6F6F6"/>
          </a:solidFill>
          <a:ln w="12700">
            <a:solidFill>
              <a:srgbClr val="F2B400"/>
            </a:solidFill>
          </a:ln>
        </p:spPr>
        <p:txBody>
          <a:bodyPr wrap="square" lIns="1016" tIns="1016" rIns="1016" bIns="1016" rtlCol="0" anchor="ctr">
            <a:normAutofit/>
          </a:bodyPr>
          <a:lstStyle/>
          <a:p>
            <a:pPr marL="0" indent="0">
              <a:buNone/>
            </a:pPr>
            <a:r>
              <a:rPr lang="en-US" sz="2000" dirty="0">
                <a:solidFill>
                  <a:srgbClr val="000000"/>
                </a:solidFill>
                <a:latin typeface="Times New Roman" pitchFamily="34" charset="0"/>
                <a:ea typeface="Times New Roman" pitchFamily="34" charset="-122"/>
                <a:cs typeface="Times New Roman" pitchFamily="34" charset="-120"/>
              </a:rPr>
              <a:t>Which sentence best gives the main idea?</a:t>
            </a:r>
            <a:endParaRPr lang="en-US" sz="2000" dirty="0"/>
          </a:p>
          <a:p>
            <a:pPr marL="0" indent="0">
              <a:buNone/>
            </a:pPr>
            <a:r>
              <a:rPr lang="en-US" sz="2000" dirty="0">
                <a:solidFill>
                  <a:srgbClr val="000000"/>
                </a:solidFill>
                <a:latin typeface="Times New Roman" pitchFamily="34" charset="0"/>
                <a:ea typeface="Times New Roman" pitchFamily="34" charset="-122"/>
                <a:cs typeface="Times New Roman" pitchFamily="34" charset="-120"/>
              </a:rPr>
              <a:t>A. The library has many useful services.</a:t>
            </a:r>
            <a:endParaRPr lang="en-US" sz="2000" dirty="0"/>
          </a:p>
          <a:p>
            <a:pPr marL="0" indent="0">
              <a:buNone/>
            </a:pPr>
            <a:r>
              <a:rPr lang="en-US" sz="2000" dirty="0">
                <a:solidFill>
                  <a:srgbClr val="000000"/>
                </a:solidFill>
                <a:latin typeface="Times New Roman" pitchFamily="34" charset="0"/>
                <a:ea typeface="Times New Roman" pitchFamily="34" charset="-122"/>
                <a:cs typeface="Times New Roman" pitchFamily="34" charset="-120"/>
              </a:rPr>
              <a:t>B. Children can hear stories.</a:t>
            </a:r>
            <a:endParaRPr lang="en-US" sz="2000" dirty="0"/>
          </a:p>
          <a:p>
            <a:pPr marL="0" indent="0">
              <a:buNone/>
            </a:pPr>
            <a:r>
              <a:rPr lang="en-US" sz="2000" dirty="0">
                <a:solidFill>
                  <a:srgbClr val="000000"/>
                </a:solidFill>
                <a:latin typeface="Times New Roman" pitchFamily="34" charset="0"/>
                <a:ea typeface="Times New Roman" pitchFamily="34" charset="-122"/>
                <a:cs typeface="Times New Roman" pitchFamily="34" charset="-120"/>
              </a:rPr>
              <a:t>C. Adults can use computers.</a:t>
            </a:r>
            <a:endParaRPr lang="en-US" sz="2000" dirty="0"/>
          </a:p>
          <a:p>
            <a:pPr marL="0" indent="0">
              <a:buNone/>
            </a:pPr>
            <a:r>
              <a:rPr lang="en-US" sz="2000" dirty="0">
                <a:solidFill>
                  <a:srgbClr val="000000"/>
                </a:solidFill>
                <a:latin typeface="Times New Roman" pitchFamily="34" charset="0"/>
                <a:ea typeface="Times New Roman" pitchFamily="34" charset="-122"/>
                <a:cs typeface="Times New Roman" pitchFamily="34" charset="-120"/>
              </a:rPr>
              <a:t>D. The library has books.</a:t>
            </a:r>
            <a:endParaRPr lang="en-US"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228600" y="137160"/>
            <a:ext cx="11750040" cy="6446520"/>
          </a:xfrm>
          <a:prstGeom prst="rect">
            <a:avLst/>
          </a:prstGeom>
          <a:solidFill>
            <a:srgbClr val="FFFFFF">
              <a:alpha val="0"/>
            </a:srgbClr>
          </a:solidFill>
          <a:ln w="20320">
            <a:solidFill>
              <a:srgbClr val="F2B400"/>
            </a:solidFill>
            <a:prstDash val="solid"/>
          </a:ln>
        </p:spPr>
      </p:sp>
      <p:sp>
        <p:nvSpPr>
          <p:cNvPr id="3" name="Text 1"/>
          <p:cNvSpPr/>
          <p:nvPr/>
        </p:nvSpPr>
        <p:spPr>
          <a:xfrm>
            <a:off x="548640" y="320040"/>
            <a:ext cx="11064240" cy="502920"/>
          </a:xfrm>
          <a:prstGeom prst="rect">
            <a:avLst/>
          </a:prstGeom>
          <a:noFill/>
          <a:ln/>
        </p:spPr>
        <p:txBody>
          <a:bodyPr wrap="square" lIns="381" tIns="381" rIns="381" bIns="381" rtlCol="0" anchor="ctr">
            <a:normAutofit/>
          </a:bodyPr>
          <a:lstStyle/>
          <a:p>
            <a:pPr marL="0" indent="0" algn="ctr">
              <a:buNone/>
            </a:pPr>
            <a:r>
              <a:rPr lang="en-US" sz="3400" b="1" dirty="0">
                <a:solidFill>
                  <a:srgbClr val="8B0000"/>
                </a:solidFill>
                <a:latin typeface="Times New Roman" pitchFamily="34" charset="0"/>
                <a:ea typeface="Times New Roman" pitchFamily="34" charset="-122"/>
                <a:cs typeface="Times New Roman" pitchFamily="34" charset="-120"/>
              </a:rPr>
              <a:t>Exam-Style Question 3</a:t>
            </a:r>
            <a:endParaRPr lang="en-US" sz="3400" dirty="0"/>
          </a:p>
        </p:txBody>
      </p:sp>
      <p:pic>
        <p:nvPicPr>
          <p:cNvPr id="4" name="Image 0" descr="/mnt/data/esolish_logo_from_ppt.png"/>
          <p:cNvPicPr>
            <a:picLocks noChangeAspect="1"/>
          </p:cNvPicPr>
          <p:nvPr/>
        </p:nvPicPr>
        <p:blipFill>
          <a:blip r:embed="rId3"/>
          <a:stretch>
            <a:fillRect/>
          </a:stretch>
        </p:blipFill>
        <p:spPr>
          <a:xfrm>
            <a:off x="10561320" y="5559552"/>
            <a:ext cx="1051560" cy="914400"/>
          </a:xfrm>
          <a:prstGeom prst="rect">
            <a:avLst/>
          </a:prstGeom>
        </p:spPr>
      </p:pic>
      <p:sp>
        <p:nvSpPr>
          <p:cNvPr id="5" name="Text 2"/>
          <p:cNvSpPr/>
          <p:nvPr/>
        </p:nvSpPr>
        <p:spPr>
          <a:xfrm>
            <a:off x="777240" y="1051560"/>
            <a:ext cx="10515600" cy="365760"/>
          </a:xfrm>
          <a:prstGeom prst="rect">
            <a:avLst/>
          </a:prstGeom>
          <a:noFill/>
          <a:ln/>
        </p:spPr>
        <p:txBody>
          <a:bodyPr wrap="square" lIns="381" tIns="381" rIns="381" bIns="381" rtlCol="0" anchor="ctr"/>
          <a:lstStyle/>
          <a:p>
            <a:pPr marL="0" indent="0">
              <a:buNone/>
            </a:pPr>
            <a:r>
              <a:rPr lang="en-US" sz="2200" b="1" dirty="0">
                <a:solidFill>
                  <a:srgbClr val="000000"/>
                </a:solidFill>
                <a:latin typeface="Times New Roman" pitchFamily="34" charset="0"/>
                <a:ea typeface="Times New Roman" pitchFamily="34" charset="-122"/>
                <a:cs typeface="Times New Roman" pitchFamily="34" charset="-120"/>
              </a:rPr>
              <a:t>Read the text and answer the question.</a:t>
            </a:r>
            <a:endParaRPr lang="en-US" sz="2200" dirty="0"/>
          </a:p>
        </p:txBody>
      </p:sp>
      <p:sp>
        <p:nvSpPr>
          <p:cNvPr id="6" name="Text 3"/>
          <p:cNvSpPr/>
          <p:nvPr/>
        </p:nvSpPr>
        <p:spPr>
          <a:xfrm>
            <a:off x="868680" y="1600200"/>
            <a:ext cx="10469880" cy="2011680"/>
          </a:xfrm>
          <a:prstGeom prst="rect">
            <a:avLst/>
          </a:prstGeom>
          <a:solidFill>
            <a:srgbClr val="EEF8EF"/>
          </a:solidFill>
          <a:ln w="12700">
            <a:solidFill>
              <a:srgbClr val="F2B400"/>
            </a:solidFill>
          </a:ln>
        </p:spPr>
        <p:txBody>
          <a:bodyPr wrap="square" lIns="1397" tIns="1397" rIns="1397" bIns="1397" rtlCol="0" anchor="ctr">
            <a:normAutofit/>
          </a:bodyPr>
          <a:lstStyle/>
          <a:p>
            <a:pPr marL="0" indent="0">
              <a:buNone/>
            </a:pPr>
            <a:r>
              <a:rPr lang="en-US" sz="2200" dirty="0">
                <a:solidFill>
                  <a:srgbClr val="000000"/>
                </a:solidFill>
                <a:latin typeface="Times New Roman" pitchFamily="34" charset="0"/>
                <a:ea typeface="Times New Roman" pitchFamily="34" charset="-122"/>
                <a:cs typeface="Times New Roman" pitchFamily="34" charset="-120"/>
              </a:rPr>
              <a:t>Travelling by Bus</a:t>
            </a:r>
            <a:endParaRPr lang="en-US" sz="2200" dirty="0"/>
          </a:p>
          <a:p>
            <a:pPr marL="0" indent="0">
              <a:buNone/>
            </a:pPr>
            <a:endParaRPr lang="en-US" sz="2200" dirty="0"/>
          </a:p>
          <a:p>
            <a:pPr marL="0" indent="0">
              <a:buNone/>
            </a:pPr>
            <a:r>
              <a:rPr lang="en-US" sz="2200" dirty="0">
                <a:solidFill>
                  <a:srgbClr val="000000"/>
                </a:solidFill>
                <a:latin typeface="Times New Roman" pitchFamily="34" charset="0"/>
                <a:ea typeface="Times New Roman" pitchFamily="34" charset="-122"/>
                <a:cs typeface="Times New Roman" pitchFamily="34" charset="-120"/>
              </a:rPr>
              <a:t>Buses are an important way to travel around the town. They are cheaper than taxis and help people get to work, college and shops. Some buses are late when the roads are busy, but many people still use them because they are convenient.</a:t>
            </a:r>
            <a:endParaRPr lang="en-US" sz="2200" dirty="0"/>
          </a:p>
        </p:txBody>
      </p:sp>
      <p:sp>
        <p:nvSpPr>
          <p:cNvPr id="7" name="Text 4"/>
          <p:cNvSpPr/>
          <p:nvPr/>
        </p:nvSpPr>
        <p:spPr>
          <a:xfrm>
            <a:off x="777240" y="3977640"/>
            <a:ext cx="2011680" cy="292608"/>
          </a:xfrm>
          <a:prstGeom prst="rect">
            <a:avLst/>
          </a:prstGeom>
          <a:solidFill>
            <a:srgbClr val="1F4E79"/>
          </a:solidFill>
          <a:ln/>
        </p:spPr>
        <p:txBody>
          <a:bodyPr wrap="square" lIns="508" tIns="508" rIns="508" bIns="508" rtlCol="0" anchor="ctr">
            <a:normAutofit/>
          </a:bodyPr>
          <a:lstStyle/>
          <a:p>
            <a:pPr marL="0" indent="0">
              <a:buNone/>
            </a:pPr>
            <a:r>
              <a:rPr lang="en-US" sz="1600" b="1" dirty="0">
                <a:solidFill>
                  <a:srgbClr val="FFFFFF"/>
                </a:solidFill>
                <a:latin typeface="Times New Roman" pitchFamily="34" charset="0"/>
                <a:ea typeface="Times New Roman" pitchFamily="34" charset="-122"/>
                <a:cs typeface="Times New Roman" pitchFamily="34" charset="-120"/>
              </a:rPr>
              <a:t>Question</a:t>
            </a:r>
            <a:endParaRPr lang="en-US" sz="1600" dirty="0"/>
          </a:p>
        </p:txBody>
      </p:sp>
      <p:sp>
        <p:nvSpPr>
          <p:cNvPr id="8" name="Text 5"/>
          <p:cNvSpPr/>
          <p:nvPr/>
        </p:nvSpPr>
        <p:spPr>
          <a:xfrm>
            <a:off x="777240" y="4279392"/>
            <a:ext cx="10104120" cy="1938528"/>
          </a:xfrm>
          <a:prstGeom prst="rect">
            <a:avLst/>
          </a:prstGeom>
          <a:solidFill>
            <a:srgbClr val="F6F6F6"/>
          </a:solidFill>
          <a:ln w="12700">
            <a:solidFill>
              <a:srgbClr val="F2B400"/>
            </a:solidFill>
          </a:ln>
        </p:spPr>
        <p:txBody>
          <a:bodyPr wrap="square" lIns="1016" tIns="1016" rIns="1016" bIns="1016" rtlCol="0" anchor="ctr">
            <a:normAutofit/>
          </a:bodyPr>
          <a:lstStyle/>
          <a:p>
            <a:pPr marL="0" indent="0">
              <a:buNone/>
            </a:pPr>
            <a:r>
              <a:rPr lang="en-US" sz="2000" dirty="0">
                <a:solidFill>
                  <a:srgbClr val="000000"/>
                </a:solidFill>
                <a:latin typeface="Times New Roman" pitchFamily="34" charset="0"/>
                <a:ea typeface="Times New Roman" pitchFamily="34" charset="-122"/>
                <a:cs typeface="Times New Roman" pitchFamily="34" charset="-120"/>
              </a:rPr>
              <a:t>What is the text mainly about?</a:t>
            </a:r>
            <a:endParaRPr lang="en-US" sz="2000" dirty="0"/>
          </a:p>
          <a:p>
            <a:pPr marL="0" indent="0">
              <a:buNone/>
            </a:pPr>
            <a:r>
              <a:rPr lang="en-US" sz="2000" dirty="0">
                <a:solidFill>
                  <a:srgbClr val="000000"/>
                </a:solidFill>
                <a:latin typeface="Times New Roman" pitchFamily="34" charset="0"/>
                <a:ea typeface="Times New Roman" pitchFamily="34" charset="-122"/>
                <a:cs typeface="Times New Roman" pitchFamily="34" charset="-120"/>
              </a:rPr>
              <a:t>A. taxis are expensive</a:t>
            </a:r>
            <a:endParaRPr lang="en-US" sz="2000" dirty="0"/>
          </a:p>
          <a:p>
            <a:pPr marL="0" indent="0">
              <a:buNone/>
            </a:pPr>
            <a:r>
              <a:rPr lang="en-US" sz="2000" dirty="0">
                <a:solidFill>
                  <a:srgbClr val="000000"/>
                </a:solidFill>
                <a:latin typeface="Times New Roman" pitchFamily="34" charset="0"/>
                <a:ea typeface="Times New Roman" pitchFamily="34" charset="-122"/>
                <a:cs typeface="Times New Roman" pitchFamily="34" charset="-120"/>
              </a:rPr>
              <a:t>B. buses are useful for local travel</a:t>
            </a:r>
            <a:endParaRPr lang="en-US" sz="2000" dirty="0"/>
          </a:p>
          <a:p>
            <a:pPr marL="0" indent="0">
              <a:buNone/>
            </a:pPr>
            <a:r>
              <a:rPr lang="en-US" sz="2000" dirty="0">
                <a:solidFill>
                  <a:srgbClr val="000000"/>
                </a:solidFill>
                <a:latin typeface="Times New Roman" pitchFamily="34" charset="0"/>
                <a:ea typeface="Times New Roman" pitchFamily="34" charset="-122"/>
                <a:cs typeface="Times New Roman" pitchFamily="34" charset="-120"/>
              </a:rPr>
              <a:t>C. roads are always busy</a:t>
            </a:r>
            <a:endParaRPr lang="en-US" sz="2000" dirty="0"/>
          </a:p>
          <a:p>
            <a:pPr marL="0" indent="0">
              <a:buNone/>
            </a:pPr>
            <a:r>
              <a:rPr lang="en-US" sz="2000" dirty="0">
                <a:solidFill>
                  <a:srgbClr val="000000"/>
                </a:solidFill>
                <a:latin typeface="Times New Roman" pitchFamily="34" charset="0"/>
                <a:ea typeface="Times New Roman" pitchFamily="34" charset="-122"/>
                <a:cs typeface="Times New Roman" pitchFamily="34" charset="-120"/>
              </a:rPr>
              <a:t>D. people go shopping by bus</a:t>
            </a:r>
            <a:endParaRPr lang="en-US"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228600" y="137160"/>
            <a:ext cx="11750040" cy="6446520"/>
          </a:xfrm>
          <a:prstGeom prst="rect">
            <a:avLst/>
          </a:prstGeom>
          <a:solidFill>
            <a:srgbClr val="FFFFFF">
              <a:alpha val="0"/>
            </a:srgbClr>
          </a:solidFill>
          <a:ln w="20320">
            <a:solidFill>
              <a:srgbClr val="F2B400"/>
            </a:solidFill>
            <a:prstDash val="solid"/>
          </a:ln>
        </p:spPr>
      </p:sp>
      <p:sp>
        <p:nvSpPr>
          <p:cNvPr id="3" name="Text 1"/>
          <p:cNvSpPr/>
          <p:nvPr/>
        </p:nvSpPr>
        <p:spPr>
          <a:xfrm>
            <a:off x="548640" y="320040"/>
            <a:ext cx="11064240" cy="502920"/>
          </a:xfrm>
          <a:prstGeom prst="rect">
            <a:avLst/>
          </a:prstGeom>
          <a:noFill/>
          <a:ln/>
        </p:spPr>
        <p:txBody>
          <a:bodyPr wrap="square" lIns="381" tIns="381" rIns="381" bIns="381" rtlCol="0" anchor="ctr">
            <a:normAutofit/>
          </a:bodyPr>
          <a:lstStyle/>
          <a:p>
            <a:pPr marL="0" indent="0" algn="ctr">
              <a:buNone/>
            </a:pPr>
            <a:r>
              <a:rPr lang="en-US" sz="3400" b="1" dirty="0">
                <a:solidFill>
                  <a:srgbClr val="8B0000"/>
                </a:solidFill>
                <a:latin typeface="Times New Roman" pitchFamily="34" charset="0"/>
                <a:ea typeface="Times New Roman" pitchFamily="34" charset="-122"/>
                <a:cs typeface="Times New Roman" pitchFamily="34" charset="-120"/>
              </a:rPr>
              <a:t>Quick Test</a:t>
            </a:r>
            <a:endParaRPr lang="en-US" sz="3400" dirty="0"/>
          </a:p>
        </p:txBody>
      </p:sp>
      <p:pic>
        <p:nvPicPr>
          <p:cNvPr id="4" name="Image 0" descr="/mnt/data/esolish_logo_from_ppt.png"/>
          <p:cNvPicPr>
            <a:picLocks noChangeAspect="1"/>
          </p:cNvPicPr>
          <p:nvPr/>
        </p:nvPicPr>
        <p:blipFill>
          <a:blip r:embed="rId3"/>
          <a:stretch>
            <a:fillRect/>
          </a:stretch>
        </p:blipFill>
        <p:spPr>
          <a:xfrm>
            <a:off x="10561320" y="5559552"/>
            <a:ext cx="1051560" cy="914400"/>
          </a:xfrm>
          <a:prstGeom prst="rect">
            <a:avLst/>
          </a:prstGeom>
        </p:spPr>
      </p:pic>
      <p:sp>
        <p:nvSpPr>
          <p:cNvPr id="5" name="Text 2"/>
          <p:cNvSpPr/>
          <p:nvPr/>
        </p:nvSpPr>
        <p:spPr>
          <a:xfrm>
            <a:off x="822960" y="1051560"/>
            <a:ext cx="10515600" cy="320040"/>
          </a:xfrm>
          <a:prstGeom prst="rect">
            <a:avLst/>
          </a:prstGeom>
          <a:noFill/>
          <a:ln/>
        </p:spPr>
        <p:txBody>
          <a:bodyPr wrap="square" lIns="381" tIns="381" rIns="381" bIns="381" rtlCol="0" anchor="ctr"/>
          <a:lstStyle/>
          <a:p>
            <a:pPr marL="0" indent="0">
              <a:buNone/>
            </a:pPr>
            <a:r>
              <a:rPr lang="en-US" sz="2200" b="1" dirty="0">
                <a:solidFill>
                  <a:srgbClr val="000000"/>
                </a:solidFill>
                <a:latin typeface="Times New Roman" pitchFamily="34" charset="0"/>
                <a:ea typeface="Times New Roman" pitchFamily="34" charset="-122"/>
                <a:cs typeface="Times New Roman" pitchFamily="34" charset="-120"/>
              </a:rPr>
              <a:t>Choose the best main idea for each text.</a:t>
            </a:r>
            <a:endParaRPr lang="en-US" sz="2200" dirty="0"/>
          </a:p>
        </p:txBody>
      </p:sp>
      <p:sp>
        <p:nvSpPr>
          <p:cNvPr id="6" name="Text 3"/>
          <p:cNvSpPr/>
          <p:nvPr/>
        </p:nvSpPr>
        <p:spPr>
          <a:xfrm>
            <a:off x="868680" y="1600200"/>
            <a:ext cx="10332720" cy="1051560"/>
          </a:xfrm>
          <a:prstGeom prst="rect">
            <a:avLst/>
          </a:prstGeom>
          <a:solidFill>
            <a:srgbClr val="FFF6DC"/>
          </a:solidFill>
          <a:ln w="12700">
            <a:solidFill>
              <a:srgbClr val="F2B400"/>
            </a:solidFill>
          </a:ln>
        </p:spPr>
        <p:txBody>
          <a:bodyPr wrap="square" lIns="1016" tIns="1016" rIns="1016" bIns="1016" rtlCol="0" anchor="ctr">
            <a:normAutofit/>
          </a:bodyPr>
          <a:lstStyle/>
          <a:p>
            <a:pPr marL="0" indent="0">
              <a:buNone/>
            </a:pPr>
            <a:r>
              <a:rPr lang="en-US" sz="2000" dirty="0">
                <a:solidFill>
                  <a:srgbClr val="000000"/>
                </a:solidFill>
                <a:latin typeface="Times New Roman" pitchFamily="34" charset="0"/>
                <a:ea typeface="Times New Roman" pitchFamily="34" charset="-122"/>
                <a:cs typeface="Times New Roman" pitchFamily="34" charset="-120"/>
              </a:rPr>
              <a:t>1. A notice says the community centre has English classes, job clubs and computer help.</a:t>
            </a:r>
            <a:endParaRPr lang="en-US" sz="2000" dirty="0"/>
          </a:p>
          <a:p>
            <a:pPr marL="0" indent="0">
              <a:buNone/>
            </a:pPr>
            <a:r>
              <a:rPr lang="en-US" sz="2000" dirty="0">
                <a:solidFill>
                  <a:srgbClr val="000000"/>
                </a:solidFill>
                <a:latin typeface="Times New Roman" pitchFamily="34" charset="0"/>
                <a:ea typeface="Times New Roman" pitchFamily="34" charset="-122"/>
                <a:cs typeface="Times New Roman" pitchFamily="34" charset="-120"/>
              </a:rPr>
              <a:t>A. The centre offers different support for adults.   B. The centre only teaches English.</a:t>
            </a:r>
            <a:endParaRPr lang="en-US" sz="2000" dirty="0"/>
          </a:p>
        </p:txBody>
      </p:sp>
      <p:sp>
        <p:nvSpPr>
          <p:cNvPr id="7" name="Text 4"/>
          <p:cNvSpPr/>
          <p:nvPr/>
        </p:nvSpPr>
        <p:spPr>
          <a:xfrm>
            <a:off x="868680" y="2788920"/>
            <a:ext cx="10332720" cy="1051560"/>
          </a:xfrm>
          <a:prstGeom prst="rect">
            <a:avLst/>
          </a:prstGeom>
          <a:solidFill>
            <a:srgbClr val="EAF3FB"/>
          </a:solidFill>
          <a:ln w="12700">
            <a:solidFill>
              <a:srgbClr val="F2B400"/>
            </a:solidFill>
          </a:ln>
        </p:spPr>
        <p:txBody>
          <a:bodyPr wrap="square" lIns="1016" tIns="1016" rIns="1016" bIns="1016" rtlCol="0" anchor="ctr">
            <a:normAutofit/>
          </a:bodyPr>
          <a:lstStyle/>
          <a:p>
            <a:pPr marL="0" indent="0">
              <a:buNone/>
            </a:pPr>
            <a:r>
              <a:rPr lang="en-US" sz="2000" dirty="0">
                <a:solidFill>
                  <a:srgbClr val="000000"/>
                </a:solidFill>
                <a:latin typeface="Times New Roman" pitchFamily="34" charset="0"/>
                <a:ea typeface="Times New Roman" pitchFamily="34" charset="-122"/>
                <a:cs typeface="Times New Roman" pitchFamily="34" charset="-120"/>
              </a:rPr>
              <a:t>2. A leaflet explains how to check your smoke alarm and keep your home safe.</a:t>
            </a:r>
            <a:endParaRPr lang="en-US" sz="2000" dirty="0"/>
          </a:p>
          <a:p>
            <a:pPr marL="0" indent="0">
              <a:buNone/>
            </a:pPr>
            <a:r>
              <a:rPr lang="en-US" sz="2000" dirty="0">
                <a:solidFill>
                  <a:srgbClr val="000000"/>
                </a:solidFill>
                <a:latin typeface="Times New Roman" pitchFamily="34" charset="0"/>
                <a:ea typeface="Times New Roman" pitchFamily="34" charset="-122"/>
                <a:cs typeface="Times New Roman" pitchFamily="34" charset="-120"/>
              </a:rPr>
              <a:t>A. Smoke alarms are noisy.   B. The leaflet gives home safety advice.</a:t>
            </a:r>
            <a:endParaRPr lang="en-US" sz="2000" dirty="0"/>
          </a:p>
        </p:txBody>
      </p:sp>
      <p:sp>
        <p:nvSpPr>
          <p:cNvPr id="8" name="Text 5"/>
          <p:cNvSpPr/>
          <p:nvPr/>
        </p:nvSpPr>
        <p:spPr>
          <a:xfrm>
            <a:off x="868680" y="3977640"/>
            <a:ext cx="10332720" cy="1051560"/>
          </a:xfrm>
          <a:prstGeom prst="rect">
            <a:avLst/>
          </a:prstGeom>
          <a:solidFill>
            <a:srgbClr val="EEF8EF"/>
          </a:solidFill>
          <a:ln w="12700">
            <a:solidFill>
              <a:srgbClr val="F2B400"/>
            </a:solidFill>
          </a:ln>
        </p:spPr>
        <p:txBody>
          <a:bodyPr wrap="square" lIns="1016" tIns="1016" rIns="1016" bIns="1016" rtlCol="0" anchor="ctr">
            <a:normAutofit/>
          </a:bodyPr>
          <a:lstStyle/>
          <a:p>
            <a:pPr marL="0" indent="0">
              <a:buNone/>
            </a:pPr>
            <a:r>
              <a:rPr lang="en-US" sz="2000" dirty="0">
                <a:solidFill>
                  <a:srgbClr val="000000"/>
                </a:solidFill>
                <a:latin typeface="Times New Roman" pitchFamily="34" charset="0"/>
                <a:ea typeface="Times New Roman" pitchFamily="34" charset="-122"/>
                <a:cs typeface="Times New Roman" pitchFamily="34" charset="-120"/>
              </a:rPr>
              <a:t>3. An email tells residents about a new recycling collection day and how to use the bins.</a:t>
            </a:r>
            <a:endParaRPr lang="en-US" sz="2000" dirty="0"/>
          </a:p>
          <a:p>
            <a:pPr marL="0" indent="0">
              <a:buNone/>
            </a:pPr>
            <a:r>
              <a:rPr lang="en-US" sz="2000" dirty="0">
                <a:solidFill>
                  <a:srgbClr val="000000"/>
                </a:solidFill>
                <a:latin typeface="Times New Roman" pitchFamily="34" charset="0"/>
                <a:ea typeface="Times New Roman" pitchFamily="34" charset="-122"/>
                <a:cs typeface="Times New Roman" pitchFamily="34" charset="-120"/>
              </a:rPr>
              <a:t>A. The email is about recycling changes.   B. The email is about buying bins.</a:t>
            </a:r>
            <a:endParaRPr lang="en-US" sz="2000" dirty="0"/>
          </a:p>
        </p:txBody>
      </p:sp>
      <p:sp>
        <p:nvSpPr>
          <p:cNvPr id="9" name="Text 6"/>
          <p:cNvSpPr/>
          <p:nvPr/>
        </p:nvSpPr>
        <p:spPr>
          <a:xfrm>
            <a:off x="822960" y="5532120"/>
            <a:ext cx="8778240" cy="320040"/>
          </a:xfrm>
          <a:prstGeom prst="rect">
            <a:avLst/>
          </a:prstGeom>
          <a:solidFill>
            <a:srgbClr val="FCECEC"/>
          </a:solidFill>
          <a:ln w="12700">
            <a:solidFill>
              <a:srgbClr val="F2B400"/>
            </a:solidFill>
          </a:ln>
        </p:spPr>
        <p:txBody>
          <a:bodyPr wrap="square" lIns="635" tIns="635" rIns="635" bIns="635" rtlCol="0" anchor="ctr">
            <a:normAutofit/>
          </a:bodyPr>
          <a:lstStyle/>
          <a:p>
            <a:pPr marL="0" indent="0" algn="ctr">
              <a:buNone/>
            </a:pPr>
            <a:r>
              <a:rPr lang="en-US" sz="1800" b="1" dirty="0">
                <a:solidFill>
                  <a:srgbClr val="8B0000"/>
                </a:solidFill>
                <a:latin typeface="Times New Roman" pitchFamily="34" charset="0"/>
                <a:ea typeface="Times New Roman" pitchFamily="34" charset="-122"/>
                <a:cs typeface="Times New Roman" pitchFamily="34" charset="-120"/>
              </a:rPr>
              <a:t>Work alone first. Then compare with a partner.</a:t>
            </a:r>
            <a:endParaRPr lang="en-US" sz="1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228600" y="137160"/>
            <a:ext cx="11750040" cy="6446520"/>
          </a:xfrm>
          <a:prstGeom prst="rect">
            <a:avLst/>
          </a:prstGeom>
          <a:solidFill>
            <a:srgbClr val="FFFFFF">
              <a:alpha val="0"/>
            </a:srgbClr>
          </a:solidFill>
          <a:ln w="20320">
            <a:solidFill>
              <a:srgbClr val="F2B400"/>
            </a:solidFill>
            <a:prstDash val="solid"/>
          </a:ln>
        </p:spPr>
      </p:sp>
      <p:sp>
        <p:nvSpPr>
          <p:cNvPr id="3" name="Text 1"/>
          <p:cNvSpPr/>
          <p:nvPr/>
        </p:nvSpPr>
        <p:spPr>
          <a:xfrm>
            <a:off x="548640" y="320040"/>
            <a:ext cx="11064240" cy="502920"/>
          </a:xfrm>
          <a:prstGeom prst="rect">
            <a:avLst/>
          </a:prstGeom>
          <a:noFill/>
          <a:ln/>
        </p:spPr>
        <p:txBody>
          <a:bodyPr wrap="square" lIns="381" tIns="381" rIns="381" bIns="381" rtlCol="0" anchor="ctr">
            <a:normAutofit/>
          </a:bodyPr>
          <a:lstStyle/>
          <a:p>
            <a:pPr marL="0" indent="0" algn="ctr">
              <a:buNone/>
            </a:pPr>
            <a:r>
              <a:rPr lang="en-US" sz="3400" b="1" dirty="0">
                <a:solidFill>
                  <a:srgbClr val="8B0000"/>
                </a:solidFill>
                <a:latin typeface="Times New Roman" pitchFamily="34" charset="0"/>
                <a:ea typeface="Times New Roman" pitchFamily="34" charset="-122"/>
                <a:cs typeface="Times New Roman" pitchFamily="34" charset="-120"/>
              </a:rPr>
              <a:t>Answer Key</a:t>
            </a:r>
            <a:endParaRPr lang="en-US" sz="3400" dirty="0"/>
          </a:p>
        </p:txBody>
      </p:sp>
      <p:pic>
        <p:nvPicPr>
          <p:cNvPr id="4" name="Image 0" descr="/mnt/data/esolish_logo_from_ppt.png"/>
          <p:cNvPicPr>
            <a:picLocks noChangeAspect="1"/>
          </p:cNvPicPr>
          <p:nvPr/>
        </p:nvPicPr>
        <p:blipFill>
          <a:blip r:embed="rId3"/>
          <a:stretch>
            <a:fillRect/>
          </a:stretch>
        </p:blipFill>
        <p:spPr>
          <a:xfrm>
            <a:off x="10561320" y="5559552"/>
            <a:ext cx="1051560" cy="914400"/>
          </a:xfrm>
          <a:prstGeom prst="rect">
            <a:avLst/>
          </a:prstGeom>
        </p:spPr>
      </p:pic>
      <p:sp>
        <p:nvSpPr>
          <p:cNvPr id="5" name="Text 2"/>
          <p:cNvSpPr/>
          <p:nvPr/>
        </p:nvSpPr>
        <p:spPr>
          <a:xfrm>
            <a:off x="868680" y="1234440"/>
            <a:ext cx="5212080" cy="329184"/>
          </a:xfrm>
          <a:prstGeom prst="rect">
            <a:avLst/>
          </a:prstGeom>
          <a:solidFill>
            <a:srgbClr val="EEF8EF"/>
          </a:solidFill>
          <a:ln w="12700">
            <a:solidFill>
              <a:srgbClr val="F2B400"/>
            </a:solidFill>
          </a:ln>
        </p:spPr>
        <p:txBody>
          <a:bodyPr wrap="square" lIns="381" tIns="381" rIns="381" bIns="381" rtlCol="0" anchor="ctr">
            <a:normAutofit/>
          </a:bodyPr>
          <a:lstStyle/>
          <a:p>
            <a:pPr marL="0" indent="0">
              <a:buNone/>
            </a:pPr>
            <a:r>
              <a:rPr lang="en-US" sz="2000" b="1" dirty="0">
                <a:solidFill>
                  <a:srgbClr val="000000"/>
                </a:solidFill>
                <a:latin typeface="Times New Roman" pitchFamily="34" charset="0"/>
                <a:ea typeface="Times New Roman" pitchFamily="34" charset="-122"/>
                <a:cs typeface="Times New Roman" pitchFamily="34" charset="-120"/>
              </a:rPr>
              <a:t>Exam-Style Question 1</a:t>
            </a:r>
            <a:endParaRPr lang="en-US" sz="2000" dirty="0"/>
          </a:p>
        </p:txBody>
      </p:sp>
      <p:sp>
        <p:nvSpPr>
          <p:cNvPr id="6" name="Text 3"/>
          <p:cNvSpPr/>
          <p:nvPr/>
        </p:nvSpPr>
        <p:spPr>
          <a:xfrm>
            <a:off x="868680" y="1636776"/>
            <a:ext cx="5212080" cy="512064"/>
          </a:xfrm>
          <a:prstGeom prst="rect">
            <a:avLst/>
          </a:prstGeom>
          <a:solidFill>
            <a:srgbClr val="EEF8EF">
              <a:alpha val="90000"/>
            </a:srgbClr>
          </a:solidFill>
          <a:ln w="12700">
            <a:solidFill>
              <a:srgbClr val="F2B400"/>
            </a:solidFill>
          </a:ln>
        </p:spPr>
        <p:txBody>
          <a:bodyPr wrap="square" lIns="1270" tIns="1270" rIns="1270" bIns="1270" rtlCol="0" anchor="ctr">
            <a:normAutofit/>
          </a:bodyPr>
          <a:lstStyle/>
          <a:p>
            <a:pPr marL="0" indent="0">
              <a:buNone/>
            </a:pPr>
            <a:r>
              <a:rPr lang="en-US" sz="2200" dirty="0">
                <a:solidFill>
                  <a:srgbClr val="000000"/>
                </a:solidFill>
                <a:latin typeface="Times New Roman" pitchFamily="34" charset="0"/>
                <a:ea typeface="Times New Roman" pitchFamily="34" charset="-122"/>
                <a:cs typeface="Times New Roman" pitchFamily="34" charset="-120"/>
              </a:rPr>
              <a:t>C. making healthy lunches at home</a:t>
            </a:r>
            <a:endParaRPr lang="en-US" sz="2200" dirty="0"/>
          </a:p>
        </p:txBody>
      </p:sp>
      <p:sp>
        <p:nvSpPr>
          <p:cNvPr id="7" name="Text 4"/>
          <p:cNvSpPr/>
          <p:nvPr/>
        </p:nvSpPr>
        <p:spPr>
          <a:xfrm>
            <a:off x="6355080" y="1234440"/>
            <a:ext cx="4937760" cy="329184"/>
          </a:xfrm>
          <a:prstGeom prst="rect">
            <a:avLst/>
          </a:prstGeom>
          <a:solidFill>
            <a:srgbClr val="EEF8EF"/>
          </a:solidFill>
          <a:ln w="12700">
            <a:solidFill>
              <a:srgbClr val="F2B400"/>
            </a:solidFill>
          </a:ln>
        </p:spPr>
        <p:txBody>
          <a:bodyPr wrap="square" lIns="381" tIns="381" rIns="381" bIns="381" rtlCol="0" anchor="ctr">
            <a:normAutofit/>
          </a:bodyPr>
          <a:lstStyle/>
          <a:p>
            <a:pPr marL="0" indent="0">
              <a:buNone/>
            </a:pPr>
            <a:r>
              <a:rPr lang="en-US" sz="2000" b="1" dirty="0">
                <a:solidFill>
                  <a:srgbClr val="000000"/>
                </a:solidFill>
                <a:latin typeface="Times New Roman" pitchFamily="34" charset="0"/>
                <a:ea typeface="Times New Roman" pitchFamily="34" charset="-122"/>
                <a:cs typeface="Times New Roman" pitchFamily="34" charset="-120"/>
              </a:rPr>
              <a:t>Exam-Style Question 2</a:t>
            </a:r>
            <a:endParaRPr lang="en-US" sz="2000" dirty="0"/>
          </a:p>
        </p:txBody>
      </p:sp>
      <p:sp>
        <p:nvSpPr>
          <p:cNvPr id="8" name="Text 5"/>
          <p:cNvSpPr/>
          <p:nvPr/>
        </p:nvSpPr>
        <p:spPr>
          <a:xfrm>
            <a:off x="6355080" y="1636776"/>
            <a:ext cx="4937760" cy="512064"/>
          </a:xfrm>
          <a:prstGeom prst="rect">
            <a:avLst/>
          </a:prstGeom>
          <a:solidFill>
            <a:srgbClr val="EEF8EF">
              <a:alpha val="90000"/>
            </a:srgbClr>
          </a:solidFill>
          <a:ln w="12700">
            <a:solidFill>
              <a:srgbClr val="F2B400"/>
            </a:solidFill>
          </a:ln>
        </p:spPr>
        <p:txBody>
          <a:bodyPr wrap="square" lIns="1270" tIns="1270" rIns="1270" bIns="1270" rtlCol="0" anchor="ctr">
            <a:normAutofit/>
          </a:bodyPr>
          <a:lstStyle/>
          <a:p>
            <a:pPr marL="0" indent="0">
              <a:buNone/>
            </a:pPr>
            <a:r>
              <a:rPr lang="en-US" sz="2200" dirty="0">
                <a:solidFill>
                  <a:srgbClr val="000000"/>
                </a:solidFill>
                <a:latin typeface="Times New Roman" pitchFamily="34" charset="0"/>
                <a:ea typeface="Times New Roman" pitchFamily="34" charset="-122"/>
                <a:cs typeface="Times New Roman" pitchFamily="34" charset="-120"/>
              </a:rPr>
              <a:t>A. The library has many useful services.</a:t>
            </a:r>
            <a:endParaRPr lang="en-US" sz="2200" dirty="0"/>
          </a:p>
        </p:txBody>
      </p:sp>
      <p:sp>
        <p:nvSpPr>
          <p:cNvPr id="9" name="Text 6"/>
          <p:cNvSpPr/>
          <p:nvPr/>
        </p:nvSpPr>
        <p:spPr>
          <a:xfrm>
            <a:off x="868680" y="2514600"/>
            <a:ext cx="5212080" cy="329184"/>
          </a:xfrm>
          <a:prstGeom prst="rect">
            <a:avLst/>
          </a:prstGeom>
          <a:solidFill>
            <a:srgbClr val="EEF8EF"/>
          </a:solidFill>
          <a:ln w="12700">
            <a:solidFill>
              <a:srgbClr val="F2B400"/>
            </a:solidFill>
          </a:ln>
        </p:spPr>
        <p:txBody>
          <a:bodyPr wrap="square" lIns="381" tIns="381" rIns="381" bIns="381" rtlCol="0" anchor="ctr">
            <a:normAutofit/>
          </a:bodyPr>
          <a:lstStyle/>
          <a:p>
            <a:pPr marL="0" indent="0">
              <a:buNone/>
            </a:pPr>
            <a:r>
              <a:rPr lang="en-US" sz="2000" b="1" dirty="0">
                <a:solidFill>
                  <a:srgbClr val="000000"/>
                </a:solidFill>
                <a:latin typeface="Times New Roman" pitchFamily="34" charset="0"/>
                <a:ea typeface="Times New Roman" pitchFamily="34" charset="-122"/>
                <a:cs typeface="Times New Roman" pitchFamily="34" charset="-120"/>
              </a:rPr>
              <a:t>Exam-Style Question 3</a:t>
            </a:r>
            <a:endParaRPr lang="en-US" sz="2000" dirty="0"/>
          </a:p>
        </p:txBody>
      </p:sp>
      <p:sp>
        <p:nvSpPr>
          <p:cNvPr id="10" name="Text 7"/>
          <p:cNvSpPr/>
          <p:nvPr/>
        </p:nvSpPr>
        <p:spPr>
          <a:xfrm>
            <a:off x="868680" y="2916936"/>
            <a:ext cx="5212080" cy="512064"/>
          </a:xfrm>
          <a:prstGeom prst="rect">
            <a:avLst/>
          </a:prstGeom>
          <a:solidFill>
            <a:srgbClr val="EEF8EF">
              <a:alpha val="90000"/>
            </a:srgbClr>
          </a:solidFill>
          <a:ln w="12700">
            <a:solidFill>
              <a:srgbClr val="F2B400"/>
            </a:solidFill>
          </a:ln>
        </p:spPr>
        <p:txBody>
          <a:bodyPr wrap="square" lIns="1270" tIns="1270" rIns="1270" bIns="1270" rtlCol="0" anchor="ctr">
            <a:normAutofit/>
          </a:bodyPr>
          <a:lstStyle/>
          <a:p>
            <a:pPr marL="0" indent="0">
              <a:buNone/>
            </a:pPr>
            <a:r>
              <a:rPr lang="en-US" sz="2200" dirty="0">
                <a:solidFill>
                  <a:srgbClr val="000000"/>
                </a:solidFill>
                <a:latin typeface="Times New Roman" pitchFamily="34" charset="0"/>
                <a:ea typeface="Times New Roman" pitchFamily="34" charset="-122"/>
                <a:cs typeface="Times New Roman" pitchFamily="34" charset="-120"/>
              </a:rPr>
              <a:t>B. buses are useful for local travel</a:t>
            </a:r>
            <a:endParaRPr lang="en-US" sz="2200" dirty="0"/>
          </a:p>
        </p:txBody>
      </p:sp>
      <p:sp>
        <p:nvSpPr>
          <p:cNvPr id="11" name="Text 8"/>
          <p:cNvSpPr/>
          <p:nvPr/>
        </p:nvSpPr>
        <p:spPr>
          <a:xfrm>
            <a:off x="6355080" y="2514600"/>
            <a:ext cx="4937760" cy="329184"/>
          </a:xfrm>
          <a:prstGeom prst="rect">
            <a:avLst/>
          </a:prstGeom>
          <a:solidFill>
            <a:srgbClr val="FFF6DC"/>
          </a:solidFill>
          <a:ln w="12700">
            <a:solidFill>
              <a:srgbClr val="F2B400"/>
            </a:solidFill>
          </a:ln>
        </p:spPr>
        <p:txBody>
          <a:bodyPr wrap="square" lIns="381" tIns="381" rIns="381" bIns="381" rtlCol="0" anchor="ctr">
            <a:normAutofit/>
          </a:bodyPr>
          <a:lstStyle/>
          <a:p>
            <a:pPr marL="0" indent="0">
              <a:buNone/>
            </a:pPr>
            <a:r>
              <a:rPr lang="en-US" sz="2000" b="1" dirty="0">
                <a:solidFill>
                  <a:srgbClr val="000000"/>
                </a:solidFill>
                <a:latin typeface="Times New Roman" pitchFamily="34" charset="0"/>
                <a:ea typeface="Times New Roman" pitchFamily="34" charset="-122"/>
                <a:cs typeface="Times New Roman" pitchFamily="34" charset="-120"/>
              </a:rPr>
              <a:t>Quick Test</a:t>
            </a:r>
            <a:endParaRPr lang="en-US" sz="2000" dirty="0"/>
          </a:p>
        </p:txBody>
      </p:sp>
      <p:sp>
        <p:nvSpPr>
          <p:cNvPr id="12" name="Text 9"/>
          <p:cNvSpPr/>
          <p:nvPr/>
        </p:nvSpPr>
        <p:spPr>
          <a:xfrm>
            <a:off x="6355080" y="2916936"/>
            <a:ext cx="4937760" cy="1060704"/>
          </a:xfrm>
          <a:prstGeom prst="rect">
            <a:avLst/>
          </a:prstGeom>
          <a:solidFill>
            <a:srgbClr val="FFF6DC">
              <a:alpha val="90000"/>
            </a:srgbClr>
          </a:solidFill>
          <a:ln w="12700">
            <a:solidFill>
              <a:srgbClr val="F2B400"/>
            </a:solidFill>
          </a:ln>
        </p:spPr>
        <p:txBody>
          <a:bodyPr wrap="square" lIns="1270" tIns="1270" rIns="1270" bIns="1270" rtlCol="0" anchor="ctr">
            <a:normAutofit/>
          </a:bodyPr>
          <a:lstStyle/>
          <a:p>
            <a:pPr marL="0" indent="0">
              <a:buNone/>
            </a:pPr>
            <a:r>
              <a:rPr lang="en-US" sz="2400" dirty="0">
                <a:solidFill>
                  <a:srgbClr val="000000"/>
                </a:solidFill>
                <a:latin typeface="Times New Roman" pitchFamily="34" charset="0"/>
                <a:ea typeface="Times New Roman" pitchFamily="34" charset="-122"/>
                <a:cs typeface="Times New Roman" pitchFamily="34" charset="-120"/>
              </a:rPr>
              <a:t>1. A</a:t>
            </a:r>
            <a:endParaRPr lang="en-US" sz="2400" dirty="0"/>
          </a:p>
          <a:p>
            <a:pPr marL="0" indent="0">
              <a:buNone/>
            </a:pPr>
            <a:r>
              <a:rPr lang="en-US" sz="2400" dirty="0">
                <a:solidFill>
                  <a:srgbClr val="000000"/>
                </a:solidFill>
                <a:latin typeface="Times New Roman" pitchFamily="34" charset="0"/>
                <a:ea typeface="Times New Roman" pitchFamily="34" charset="-122"/>
                <a:cs typeface="Times New Roman" pitchFamily="34" charset="-120"/>
              </a:rPr>
              <a:t>2. B</a:t>
            </a:r>
            <a:endParaRPr lang="en-US" sz="2400" dirty="0"/>
          </a:p>
          <a:p>
            <a:pPr marL="0" indent="0">
              <a:buNone/>
            </a:pPr>
            <a:r>
              <a:rPr lang="en-US" sz="2400" dirty="0">
                <a:solidFill>
                  <a:srgbClr val="000000"/>
                </a:solidFill>
                <a:latin typeface="Times New Roman" pitchFamily="34" charset="0"/>
                <a:ea typeface="Times New Roman" pitchFamily="34" charset="-122"/>
                <a:cs typeface="Times New Roman" pitchFamily="34" charset="-120"/>
              </a:rPr>
              <a:t>3. A</a:t>
            </a:r>
            <a:endParaRPr lang="en-US" sz="2400" dirty="0"/>
          </a:p>
        </p:txBody>
      </p:sp>
      <p:sp>
        <p:nvSpPr>
          <p:cNvPr id="13" name="Text 10"/>
          <p:cNvSpPr/>
          <p:nvPr/>
        </p:nvSpPr>
        <p:spPr>
          <a:xfrm>
            <a:off x="822960" y="5074920"/>
            <a:ext cx="8778240" cy="320040"/>
          </a:xfrm>
          <a:prstGeom prst="rect">
            <a:avLst/>
          </a:prstGeom>
          <a:solidFill>
            <a:srgbClr val="FCECEC"/>
          </a:solidFill>
          <a:ln w="12700">
            <a:solidFill>
              <a:srgbClr val="F2B400"/>
            </a:solidFill>
          </a:ln>
        </p:spPr>
        <p:txBody>
          <a:bodyPr wrap="square" lIns="635" tIns="635" rIns="635" bIns="635" rtlCol="0" anchor="ctr">
            <a:normAutofit/>
          </a:bodyPr>
          <a:lstStyle/>
          <a:p>
            <a:pPr marL="0" indent="0" algn="ctr">
              <a:buNone/>
            </a:pPr>
            <a:r>
              <a:rPr lang="en-US" sz="1800" b="1" dirty="0">
                <a:solidFill>
                  <a:srgbClr val="8B0000"/>
                </a:solidFill>
                <a:latin typeface="Times New Roman" pitchFamily="34" charset="0"/>
                <a:ea typeface="Times New Roman" pitchFamily="34" charset="-122"/>
                <a:cs typeface="Times New Roman" pitchFamily="34" charset="-120"/>
              </a:rPr>
              <a:t>Always ask: “Does this answer cover the whole text?”</a:t>
            </a:r>
            <a:endParaRPr lang="en-US"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228600" y="137160"/>
            <a:ext cx="11750040" cy="6446520"/>
          </a:xfrm>
          <a:prstGeom prst="rect">
            <a:avLst/>
          </a:prstGeom>
          <a:solidFill>
            <a:srgbClr val="FFFFFF">
              <a:alpha val="0"/>
            </a:srgbClr>
          </a:solidFill>
          <a:ln w="20320">
            <a:solidFill>
              <a:srgbClr val="F2B400"/>
            </a:solidFill>
            <a:prstDash val="solid"/>
          </a:ln>
        </p:spPr>
      </p:sp>
      <p:sp>
        <p:nvSpPr>
          <p:cNvPr id="3" name="Text 1"/>
          <p:cNvSpPr/>
          <p:nvPr/>
        </p:nvSpPr>
        <p:spPr>
          <a:xfrm>
            <a:off x="548640" y="320040"/>
            <a:ext cx="11064240" cy="502920"/>
          </a:xfrm>
          <a:prstGeom prst="rect">
            <a:avLst/>
          </a:prstGeom>
          <a:noFill/>
          <a:ln/>
        </p:spPr>
        <p:txBody>
          <a:bodyPr wrap="square" lIns="381" tIns="381" rIns="381" bIns="381" rtlCol="0" anchor="ctr">
            <a:normAutofit/>
          </a:bodyPr>
          <a:lstStyle/>
          <a:p>
            <a:pPr marL="0" indent="0" algn="ctr">
              <a:buNone/>
            </a:pPr>
            <a:r>
              <a:rPr lang="en-US" sz="3400" b="1" dirty="0">
                <a:solidFill>
                  <a:srgbClr val="8B0000"/>
                </a:solidFill>
                <a:latin typeface="Times New Roman" pitchFamily="34" charset="0"/>
                <a:ea typeface="Times New Roman" pitchFamily="34" charset="-122"/>
                <a:cs typeface="Times New Roman" pitchFamily="34" charset="-120"/>
              </a:rPr>
              <a:t>Plenary</a:t>
            </a:r>
            <a:endParaRPr lang="en-US" sz="3400" dirty="0"/>
          </a:p>
        </p:txBody>
      </p:sp>
      <p:pic>
        <p:nvPicPr>
          <p:cNvPr id="4" name="Image 0" descr="/mnt/data/esolish_logo_from_ppt.png"/>
          <p:cNvPicPr>
            <a:picLocks noChangeAspect="1"/>
          </p:cNvPicPr>
          <p:nvPr/>
        </p:nvPicPr>
        <p:blipFill>
          <a:blip r:embed="rId3"/>
          <a:stretch>
            <a:fillRect/>
          </a:stretch>
        </p:blipFill>
        <p:spPr>
          <a:xfrm>
            <a:off x="10561320" y="5559552"/>
            <a:ext cx="1051560" cy="914400"/>
          </a:xfrm>
          <a:prstGeom prst="rect">
            <a:avLst/>
          </a:prstGeom>
        </p:spPr>
      </p:pic>
      <p:sp>
        <p:nvSpPr>
          <p:cNvPr id="5" name="Text 2"/>
          <p:cNvSpPr/>
          <p:nvPr/>
        </p:nvSpPr>
        <p:spPr>
          <a:xfrm>
            <a:off x="868680" y="1234440"/>
            <a:ext cx="10424160" cy="411480"/>
          </a:xfrm>
          <a:prstGeom prst="rect">
            <a:avLst/>
          </a:prstGeom>
          <a:noFill/>
          <a:ln/>
        </p:spPr>
        <p:txBody>
          <a:bodyPr wrap="square" lIns="381" tIns="381" rIns="381" bIns="381" rtlCol="0" anchor="ctr"/>
          <a:lstStyle/>
          <a:p>
            <a:pPr marL="0" indent="0" algn="ctr">
              <a:buNone/>
            </a:pPr>
            <a:r>
              <a:rPr lang="en-US" sz="2800" b="1" dirty="0">
                <a:solidFill>
                  <a:srgbClr val="1F4E79"/>
                </a:solidFill>
                <a:latin typeface="Times New Roman" pitchFamily="34" charset="0"/>
                <a:ea typeface="Times New Roman" pitchFamily="34" charset="-122"/>
                <a:cs typeface="Times New Roman" pitchFamily="34" charset="-120"/>
              </a:rPr>
              <a:t>Main Idea Checklist</a:t>
            </a:r>
            <a:endParaRPr lang="en-US" sz="2800" dirty="0"/>
          </a:p>
        </p:txBody>
      </p:sp>
      <p:sp>
        <p:nvSpPr>
          <p:cNvPr id="6" name="Text 3"/>
          <p:cNvSpPr/>
          <p:nvPr/>
        </p:nvSpPr>
        <p:spPr>
          <a:xfrm>
            <a:off x="1280160" y="2057400"/>
            <a:ext cx="9692640" cy="2468880"/>
          </a:xfrm>
          <a:prstGeom prst="rect">
            <a:avLst/>
          </a:prstGeom>
          <a:noFill/>
          <a:ln/>
        </p:spPr>
        <p:txBody>
          <a:bodyPr wrap="square" lIns="508" tIns="508" rIns="508" bIns="508" rtlCol="0" anchor="ctr">
            <a:normAutofit/>
          </a:bodyPr>
          <a:lstStyle/>
          <a:p>
            <a:r>
              <a:rPr lang="en-US" sz="2500" dirty="0">
                <a:solidFill>
                  <a:srgbClr val="000000"/>
                </a:solidFill>
                <a:latin typeface="Times New Roman" pitchFamily="34" charset="0"/>
                <a:ea typeface="Times New Roman" pitchFamily="34" charset="-122"/>
                <a:cs typeface="Times New Roman" pitchFamily="34" charset="-120"/>
              </a:rPr>
              <a:t>I can say what a text is mainly about.</a:t>
            </a:r>
            <a:endParaRPr lang="en-US" sz="2500" dirty="0"/>
          </a:p>
          <a:p>
            <a:r>
              <a:rPr lang="en-US" sz="2500" dirty="0">
                <a:solidFill>
                  <a:srgbClr val="000000"/>
                </a:solidFill>
                <a:latin typeface="Times New Roman" pitchFamily="34" charset="0"/>
                <a:ea typeface="Times New Roman" pitchFamily="34" charset="-122"/>
                <a:cs typeface="Times New Roman" pitchFamily="34" charset="-120"/>
              </a:rPr>
              <a:t>I can use the title and repeated words as clues.</a:t>
            </a:r>
            <a:endParaRPr lang="en-US" sz="2500" dirty="0"/>
          </a:p>
          <a:p>
            <a:r>
              <a:rPr lang="en-US" sz="2500" dirty="0">
                <a:solidFill>
                  <a:srgbClr val="000000"/>
                </a:solidFill>
                <a:latin typeface="Times New Roman" pitchFamily="34" charset="0"/>
                <a:ea typeface="Times New Roman" pitchFamily="34" charset="-122"/>
                <a:cs typeface="Times New Roman" pitchFamily="34" charset="-120"/>
              </a:rPr>
              <a:t>I can tell the difference between a main idea and a detail.</a:t>
            </a:r>
            <a:endParaRPr lang="en-US" sz="2500" dirty="0"/>
          </a:p>
          <a:p>
            <a:r>
              <a:rPr lang="en-US" sz="2500" dirty="0">
                <a:solidFill>
                  <a:srgbClr val="000000"/>
                </a:solidFill>
                <a:latin typeface="Times New Roman" pitchFamily="34" charset="0"/>
                <a:ea typeface="Times New Roman" pitchFamily="34" charset="-122"/>
                <a:cs typeface="Times New Roman" pitchFamily="34" charset="-120"/>
              </a:rPr>
              <a:t>I can check that my answer matches the whole text.</a:t>
            </a:r>
            <a:endParaRPr lang="en-US" sz="2500" dirty="0"/>
          </a:p>
        </p:txBody>
      </p:sp>
      <p:sp>
        <p:nvSpPr>
          <p:cNvPr id="7" name="Text 4"/>
          <p:cNvSpPr/>
          <p:nvPr/>
        </p:nvSpPr>
        <p:spPr>
          <a:xfrm>
            <a:off x="822960" y="5257800"/>
            <a:ext cx="8778240" cy="320040"/>
          </a:xfrm>
          <a:prstGeom prst="rect">
            <a:avLst/>
          </a:prstGeom>
          <a:solidFill>
            <a:srgbClr val="FCECEC"/>
          </a:solidFill>
          <a:ln w="12700">
            <a:solidFill>
              <a:srgbClr val="F2B400"/>
            </a:solidFill>
          </a:ln>
        </p:spPr>
        <p:txBody>
          <a:bodyPr wrap="square" lIns="635" tIns="635" rIns="635" bIns="635" rtlCol="0" anchor="ctr">
            <a:normAutofit/>
          </a:bodyPr>
          <a:lstStyle/>
          <a:p>
            <a:pPr marL="0" indent="0" algn="ctr">
              <a:buNone/>
            </a:pPr>
            <a:r>
              <a:rPr lang="en-US" sz="1800" b="1" dirty="0">
                <a:solidFill>
                  <a:srgbClr val="8B0000"/>
                </a:solidFill>
                <a:latin typeface="Times New Roman" pitchFamily="34" charset="0"/>
                <a:ea typeface="Times New Roman" pitchFamily="34" charset="-122"/>
                <a:cs typeface="Times New Roman" pitchFamily="34" charset="-120"/>
              </a:rPr>
              <a:t>Exit ticket: Write one sentence — “The main idea is …”</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Times New Roman"/>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Times New Roman"/>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1277</Words>
  <Application>Microsoft Office PowerPoint</Application>
  <PresentationFormat>Widescreen</PresentationFormat>
  <Paragraphs>184</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ESOLish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Main Idea - ESB ESOL Entry 3 Reading</dc:title>
  <dc:subject>ESB ESOL Entry 3 Reading - Main Idea</dc:subject>
  <dc:creator>ESOLish</dc:creator>
  <cp:lastModifiedBy>Shama Qurashi</cp:lastModifiedBy>
  <cp:revision>2</cp:revision>
  <dcterms:created xsi:type="dcterms:W3CDTF">2026-09-12T14:35:45Z</dcterms:created>
  <dcterms:modified xsi:type="dcterms:W3CDTF">2026-09-12T14:45:25Z</dcterms:modified>
</cp:coreProperties>
</file>