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180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1: Form Filling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 Short Opinion/Feedback Paragraph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1188720" y="2148840"/>
            <a:ext cx="9875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325880" y="2770632"/>
            <a:ext cx="9601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clear exam routine for adult ESOL learners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02920" y="3794760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390448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240280" y="390448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2834640" y="3794760"/>
            <a:ext cx="1627632" cy="502920"/>
          </a:xfrm>
          <a:prstGeom prst="rect">
            <a:avLst/>
          </a:prstGeom>
          <a:solidFill>
            <a:srgbClr val="DDEBF7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834640" y="390448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FILL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4572000" y="390448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5166360" y="3794760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166360" y="390448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903720" y="390448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20" name="Shape 17"/>
          <p:cNvSpPr/>
          <p:nvPr/>
        </p:nvSpPr>
        <p:spPr>
          <a:xfrm>
            <a:off x="7498080" y="3794760"/>
            <a:ext cx="1627632" cy="502920"/>
          </a:xfrm>
          <a:prstGeom prst="rect">
            <a:avLst/>
          </a:prstGeom>
          <a:solidFill>
            <a:srgbClr val="DDEBF7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498080" y="390448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9235440" y="390448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23" name="Shape 20"/>
          <p:cNvSpPr/>
          <p:nvPr/>
        </p:nvSpPr>
        <p:spPr>
          <a:xfrm>
            <a:off x="9829800" y="3794760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829800" y="390448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868680" y="4919472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60120" y="5001768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1 is a form, but the last box often asks for opinion, experience or feedback.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Lesson Aims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685800" y="1417320"/>
            <a:ext cx="105156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868680" y="2121408"/>
            <a:ext cx="10332720" cy="2926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the two parts of ESB Entry 3 Task 1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complete personal details and tick/circle sections accurately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recognise the short opinion/feedback paragraph at the end of the form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 50 words using full sentences and short paragraphs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the form and paragraph before moving on</a:t>
            </a:r>
            <a:endParaRPr lang="en-US" sz="2500" dirty="0"/>
          </a:p>
        </p:txBody>
      </p:sp>
      <p:sp>
        <p:nvSpPr>
          <p:cNvPr id="10" name="Shape 7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Today’s focus: complete the form first, then write a clear short paragraph.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Warm-Up: Forms Around Us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417320"/>
            <a:ext cx="1024128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Where do we fill in forms in everyday life?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05840" y="2176272"/>
            <a:ext cx="521208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 college or work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 the GP or dentist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a job application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a customer survey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after a course, trip or visit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6583680" y="2103120"/>
            <a:ext cx="4114800" cy="242316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29984" y="2212848"/>
            <a:ext cx="3822192" cy="242315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talk:</a:t>
            </a:r>
            <a:endParaRPr lang="en-US" sz="24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2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form have you filled in recently?</a:t>
            </a:r>
            <a:endParaRPr lang="en-US" sz="2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information did it ask for?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Current ESB Task 1 Pattern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685800" y="1508760"/>
            <a:ext cx="3291840" cy="306324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528" y="1581912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type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22960" y="1993392"/>
            <a:ext cx="3017520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Survey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Feedback form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Customer form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4434840" y="1508760"/>
            <a:ext cx="3291840" cy="306324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44568" y="1581912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Audience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572000" y="1993392"/>
            <a:ext cx="3017520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Official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Employer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Organisation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College or service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8183880" y="1508760"/>
            <a:ext cx="3154680" cy="3063240"/>
          </a:xfrm>
          <a:prstGeom prst="rect">
            <a:avLst/>
          </a:prstGeom>
          <a:solidFill>
            <a:srgbClr val="E2F0D9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93608" y="1581912"/>
            <a:ext cx="2935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Length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321040" y="1993392"/>
            <a:ext cx="2880360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Personal details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Tick/circle answers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 open response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About 50 words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task is short, but learners must answer every part.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This New Title?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13232" y="1417320"/>
            <a:ext cx="1051560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 Task 1 questions feel like a review because learners are asked to say what was good, bad or could improve.</a:t>
            </a:r>
            <a:endParaRPr lang="en-US" sz="2500" dirty="0"/>
          </a:p>
        </p:txBody>
      </p:sp>
      <p:sp>
        <p:nvSpPr>
          <p:cNvPr id="9" name="Shape 6"/>
          <p:cNvSpPr/>
          <p:nvPr/>
        </p:nvSpPr>
        <p:spPr>
          <a:xfrm>
            <a:off x="868680" y="2487168"/>
            <a:ext cx="4892040" cy="160020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78408" y="2560320"/>
            <a:ext cx="46725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Not a separate review task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005840" y="2971800"/>
            <a:ext cx="4617720" cy="1033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calls this Task 1: Form.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final box is part of the form.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400800" y="2487168"/>
            <a:ext cx="4572000" cy="160020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10528" y="2560320"/>
            <a:ext cx="4352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Better learner title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6537960" y="2971800"/>
            <a:ext cx="4297680" cy="1033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 Opinion/Feedback Paragraph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868680" y="4983480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60120" y="5065776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Teach learners: it is feedback inside a form, not a full review writing task.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Definition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914400" y="1508760"/>
            <a:ext cx="10241280" cy="352044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60704" y="1618488"/>
            <a:ext cx="9948672" cy="33009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form is a document with spaces, boxes or questions.</a:t>
            </a:r>
            <a:endParaRPr lang="en-US" sz="27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27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 complete a form by giving clear and useful information.</a:t>
            </a:r>
            <a:endParaRPr lang="en-US" sz="27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27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Task 1, learners fill in the form and then write a short opinion or feedback paragraph linked to the form.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71600"/>
            <a:ext cx="1024128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do we fill in forms?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005840" y="2148840"/>
            <a:ext cx="969264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give personal information</a:t>
            </a:r>
            <a:endParaRPr lang="en-US" sz="2800" dirty="0"/>
          </a:p>
          <a:p>
            <a:pPr>
              <a:lnSpc>
                <a:spcPct val="108000"/>
              </a:lnSpc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choose options</a:t>
            </a:r>
            <a:endParaRPr lang="en-US" sz="2800" dirty="0"/>
          </a:p>
          <a:p>
            <a:pPr>
              <a:lnSpc>
                <a:spcPct val="108000"/>
              </a:lnSpc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give feedback or an opinion</a:t>
            </a:r>
            <a:endParaRPr lang="en-US" sz="2800" dirty="0"/>
          </a:p>
          <a:p>
            <a:pPr>
              <a:lnSpc>
                <a:spcPct val="108000"/>
              </a:lnSpc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explain an experience</a:t>
            </a:r>
            <a:endParaRPr lang="en-US" sz="2800" dirty="0"/>
          </a:p>
          <a:p>
            <a:pPr>
              <a:lnSpc>
                <a:spcPct val="108000"/>
              </a:lnSpc>
            </a:pPr>
            <a:r>
              <a:rPr lang="en-US" sz="2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help an organisation improve something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reader needs useful information, not a long story.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Two Parts of Task 1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658368" y="1481328"/>
            <a:ext cx="5394960" cy="342900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8096" y="1554480"/>
            <a:ext cx="5175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 A: Complete the form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95528" y="1965960"/>
            <a:ext cx="5120640" cy="2862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name, address, postcode or email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tick one box or more than one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circle Yes / No or a number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short answers if asked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355080" y="1481328"/>
            <a:ext cx="5166360" cy="342900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64808" y="1554480"/>
            <a:ext cx="4946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 B: Short opinion/feedback paragraph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492240" y="1965960"/>
            <a:ext cx="4892040" cy="2862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about 50 words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full sentences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short paragraphs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answer the exact question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include experience, opinion or suggestions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Part A first, then read the writing box very carefully.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Open and Closed Responses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658368" y="1508760"/>
            <a:ext cx="5257800" cy="333756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8096" y="1581912"/>
            <a:ext cx="5038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Closed responses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95528" y="1993392"/>
            <a:ext cx="4983480" cy="2770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tick one box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tick more than one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circle Yes or No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choose a number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choose from given options</a:t>
            </a:r>
            <a:endParaRPr lang="en-US" sz="2500" dirty="0"/>
          </a:p>
        </p:txBody>
      </p:sp>
      <p:sp>
        <p:nvSpPr>
          <p:cNvPr id="11" name="Shape 8"/>
          <p:cNvSpPr/>
          <p:nvPr/>
        </p:nvSpPr>
        <p:spPr>
          <a:xfrm>
            <a:off x="6291072" y="1508760"/>
            <a:ext cx="5257800" cy="333756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0" y="1581912"/>
            <a:ext cx="5038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Open responses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428232" y="1993392"/>
            <a:ext cx="4983480" cy="2770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your own words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give details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explain an experience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give opinion or suggestions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full sentences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Personal Details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13232" y="1371600"/>
            <a:ext cx="1042416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must practise writing personal details clearly and neatly.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914400" y="2084832"/>
            <a:ext cx="1005840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Title: Mr / Mrs / Miss / Ms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Full name: first name + surname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Address: house number, street, town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Postcode: capital letters if possible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Email address: clear spelling, @ and full stop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imaginary details in class if learners do not want to share real details.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Tick and Circle Questions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31520" y="1353312"/>
            <a:ext cx="102412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must read the instruction carefully.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658368" y="2011680"/>
            <a:ext cx="5212080" cy="251460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8096" y="2084832"/>
            <a:ext cx="4992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instructions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795528" y="2496312"/>
            <a:ext cx="4937760" cy="1947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Tick one box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Tick those you like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Circle Yes or No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Circle one number</a:t>
            </a:r>
            <a:endParaRPr lang="en-US" sz="2500" dirty="0"/>
          </a:p>
        </p:txBody>
      </p:sp>
      <p:sp>
        <p:nvSpPr>
          <p:cNvPr id="12" name="Shape 9"/>
          <p:cNvSpPr/>
          <p:nvPr/>
        </p:nvSpPr>
        <p:spPr>
          <a:xfrm>
            <a:off x="6309360" y="2011680"/>
            <a:ext cx="5212080" cy="251460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19088" y="2084832"/>
            <a:ext cx="4992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tip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6446520" y="2496312"/>
            <a:ext cx="4937760" cy="1947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If it says ONE box, tick one only.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If it says Yes or No, choose one.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Do not tick everything.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Make the tick or circle clear.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 Answer Boxes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71600"/>
            <a:ext cx="102412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Sometimes the form asks for a short answer.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1005840" y="2084832"/>
            <a:ext cx="96926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often do you eat fast food?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did you learn during the course?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long did you wait for your delivery?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Where did you eat?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item did you buy?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1051560" y="4800599"/>
            <a:ext cx="9144000" cy="1042415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97864" y="4910327"/>
            <a:ext cx="8851392" cy="10424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clearly and briefly.</a:t>
            </a:r>
            <a:endParaRPr lang="en-US" sz="22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once a week / two weeks / in the cafe / a washing machine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Writing Box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44168"/>
            <a:ext cx="102412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is the short opinion/feedback paragraph.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960120" y="2066544"/>
            <a:ext cx="9875520" cy="30358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question above the writing lines.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write about a different topic.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 50 words.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full sentences.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2 short paragraphs if possible.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Include opinion, details and suggestions when asked.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the Question Words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685800" y="1508760"/>
            <a:ext cx="3474720" cy="278892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528" y="1581912"/>
            <a:ext cx="3255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Experience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22960" y="1993392"/>
            <a:ext cx="3200400" cy="2221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happened?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did you do?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did you buy, learn or visit?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4370832" y="1508760"/>
            <a:ext cx="3474720" cy="278892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80560" y="1581912"/>
            <a:ext cx="3255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Opinion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507992" y="1993392"/>
            <a:ext cx="3200400" cy="2221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was good?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was bad?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did you feel?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Why?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8065008" y="1508760"/>
            <a:ext cx="3310128" cy="2788920"/>
          </a:xfrm>
          <a:prstGeom prst="rect">
            <a:avLst/>
          </a:prstGeom>
          <a:solidFill>
            <a:srgbClr val="E2F0D9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74736" y="1581912"/>
            <a:ext cx="3090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Suggestion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202168" y="1993392"/>
            <a:ext cx="3035808" cy="2221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could improve?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should happen next?</a:t>
            </a:r>
            <a:endParaRPr lang="en-US" sz="23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would help?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Turn the question words into your answer plan.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Mini-Plan for 50 Words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417320"/>
            <a:ext cx="102412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the writing question as your mini-plan.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1005840" y="2057400"/>
            <a:ext cx="9966960" cy="274320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15568" y="2130552"/>
            <a:ext cx="9747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plan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143000" y="2542032"/>
            <a:ext cx="9692640" cy="2176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What was the place/course/service?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What did you do?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What was good?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What was not good?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What should improve?</a:t>
            </a:r>
            <a:endParaRPr lang="en-US" sz="2700" dirty="0"/>
          </a:p>
        </p:txBody>
      </p:sp>
      <p:sp>
        <p:nvSpPr>
          <p:cNvPr id="12" name="Shape 9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takes one minute and saves time when writing.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Structure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71600"/>
            <a:ext cx="102412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about 50 words, teach 2 short paragraphs.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914400" y="2148840"/>
            <a:ext cx="4709160" cy="164592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24128" y="2221992"/>
            <a:ext cx="44897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1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051560" y="2633472"/>
            <a:ext cx="4434840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Say what happened or what you did.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Give one or two good points.</a:t>
            </a:r>
            <a:endParaRPr lang="en-US" sz="2500" dirty="0"/>
          </a:p>
        </p:txBody>
      </p:sp>
      <p:sp>
        <p:nvSpPr>
          <p:cNvPr id="12" name="Shape 9"/>
          <p:cNvSpPr/>
          <p:nvPr/>
        </p:nvSpPr>
        <p:spPr>
          <a:xfrm>
            <a:off x="6400800" y="2148840"/>
            <a:ext cx="4709160" cy="164592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10528" y="2221992"/>
            <a:ext cx="44897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2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6537960" y="2633472"/>
            <a:ext cx="4434840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Say what could be better.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Give one suggestion or final opinion.</a:t>
            </a:r>
            <a:endParaRPr lang="en-US" sz="2500" dirty="0"/>
          </a:p>
        </p:txBody>
      </p:sp>
      <p:sp>
        <p:nvSpPr>
          <p:cNvPr id="15" name="Shape 12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Two short paragraphs help learners meet the paragraph requirement.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Sentence Starters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658368" y="1417320"/>
            <a:ext cx="5394960" cy="329184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8096" y="1490472"/>
            <a:ext cx="5175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Experience / opinion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95528" y="1901952"/>
            <a:ext cx="5120640" cy="2724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recently visited...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attended...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bought...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enjoyed...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was happy because...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355080" y="1417320"/>
            <a:ext cx="5166360" cy="329184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64808" y="1490472"/>
            <a:ext cx="4946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Suggestions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6492240" y="1901952"/>
            <a:ext cx="4892040" cy="2724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think you should...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It would be better if...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Please improve...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would like more...</a:t>
            </a:r>
            <a:endParaRPr lang="en-US" sz="24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Overall, I think...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Feedback Vocabulary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868680" y="1554480"/>
            <a:ext cx="3108960" cy="3154680"/>
          </a:xfrm>
          <a:prstGeom prst="rect">
            <a:avLst/>
          </a:prstGeom>
          <a:solidFill>
            <a:srgbClr val="E2F0D9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78408" y="1627632"/>
            <a:ext cx="2889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Positive words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05840" y="2039112"/>
            <a:ext cx="2834640" cy="2587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helpful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friendly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clean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enjoyable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clear</a:t>
            </a:r>
            <a:endParaRPr lang="en-US" sz="2500" dirty="0"/>
          </a:p>
        </p:txBody>
      </p:sp>
      <p:sp>
        <p:nvSpPr>
          <p:cNvPr id="11" name="Shape 8"/>
          <p:cNvSpPr/>
          <p:nvPr/>
        </p:nvSpPr>
        <p:spPr>
          <a:xfrm>
            <a:off x="4526280" y="1554480"/>
            <a:ext cx="3108960" cy="3154680"/>
          </a:xfrm>
          <a:prstGeom prst="rect">
            <a:avLst/>
          </a:prstGeom>
          <a:solidFill>
            <a:srgbClr val="FCE4D6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36008" y="1627632"/>
            <a:ext cx="2889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Negative words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663440" y="2039112"/>
            <a:ext cx="2834640" cy="2587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expensive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slow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crowded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noisy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confusing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too small</a:t>
            </a:r>
            <a:endParaRPr lang="en-US" sz="2500" dirty="0"/>
          </a:p>
        </p:txBody>
      </p:sp>
      <p:sp>
        <p:nvSpPr>
          <p:cNvPr id="14" name="Shape 11"/>
          <p:cNvSpPr/>
          <p:nvPr/>
        </p:nvSpPr>
        <p:spPr>
          <a:xfrm>
            <a:off x="8183880" y="1554480"/>
            <a:ext cx="2926080" cy="315468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93608" y="1627632"/>
            <a:ext cx="2706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Improvement words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321040" y="2039112"/>
            <a:ext cx="2651760" cy="2587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better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more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less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extra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cheaper</a:t>
            </a:r>
            <a:endParaRPr lang="en-US" sz="25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faster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Exam Routine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502920" y="1783080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2920" y="189280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240280" y="18928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2834640" y="1783080"/>
            <a:ext cx="1627632" cy="502920"/>
          </a:xfrm>
          <a:prstGeom prst="rect">
            <a:avLst/>
          </a:prstGeom>
          <a:solidFill>
            <a:srgbClr val="DDEBF7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34640" y="189280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FILL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572000" y="18928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166360" y="1783080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66360" y="189280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903720" y="18928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7498080" y="1783080"/>
            <a:ext cx="1627632" cy="502920"/>
          </a:xfrm>
          <a:prstGeom prst="rect">
            <a:avLst/>
          </a:prstGeom>
          <a:solidFill>
            <a:srgbClr val="DDEBF7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498080" y="189280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9235440" y="18928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20" name="Shape 17"/>
          <p:cNvSpPr/>
          <p:nvPr/>
        </p:nvSpPr>
        <p:spPr>
          <a:xfrm>
            <a:off x="9829800" y="1783080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829800" y="1892808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960120" y="2971800"/>
            <a:ext cx="9966960" cy="2240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situation and instructions.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Fill in personal details and closed questions.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ticks, circles and short answers.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the 50-word feedback paragraph.</a:t>
            </a:r>
            <a:endParaRPr lang="en-US" sz="2600" dirty="0"/>
          </a:p>
          <a:p>
            <a:pPr>
              <a:lnSpc>
                <a:spcPct val="108000"/>
              </a:lnSpc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paragraphs, spelling and punctuation.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Exam-Style Question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25880"/>
            <a:ext cx="1051560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supermarket gave you this form. Complete the form and give your opinion.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49808" y="1938528"/>
            <a:ext cx="10058400" cy="310896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9536" y="2011680"/>
            <a:ext cx="98389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A1 Supermarket Customer Survey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86968" y="2423160"/>
            <a:ext cx="9784080" cy="2542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Title: ________     Full name: ____________________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Address: ______________________________________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Postcode: __________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did we do today? Circle one number.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Quality of fruit and vegetables: 1  2  3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Cleanliness: 1  2  3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Staff service: 1  2  3</a:t>
            </a:r>
            <a:endParaRPr lang="en-US" sz="1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Choice of food items: 1  2  3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68680" y="5257800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60120" y="5340096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First complete the form. Then answer the writing question.</a:t>
            </a:r>
            <a:endParaRPr lang="en-US" sz="1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Writing Question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1051560" y="1417320"/>
            <a:ext cx="9875520" cy="3232124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61288" y="1490472"/>
            <a:ext cx="96560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box question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188720" y="1901952"/>
            <a:ext cx="9601200" cy="1993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good or bad about our supermarket?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can we improve your shopping experience?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 50 words.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in full sentences.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paragraphs.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1051560" y="5115788"/>
            <a:ext cx="97840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lnSpcReduction="10000"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Underline the key words: good / bad / improve / shopping experience.</a:t>
            </a:r>
            <a:endParaRPr lang="en-US" sz="2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 the Feedback Paragraph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914400" y="1572768"/>
            <a:ext cx="3063240" cy="2240280"/>
          </a:xfrm>
          <a:prstGeom prst="rect">
            <a:avLst/>
          </a:prstGeom>
          <a:solidFill>
            <a:srgbClr val="E2F0D9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4128" y="1645920"/>
            <a:ext cx="28437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Good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51560" y="2057400"/>
            <a:ext cx="278892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fresh fruit</a:t>
            </a:r>
            <a:endParaRPr lang="en-US" sz="26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friendly staff</a:t>
            </a:r>
            <a:endParaRPr lang="en-US" sz="26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clean shop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4526280" y="1572768"/>
            <a:ext cx="3063240" cy="2240280"/>
          </a:xfrm>
          <a:prstGeom prst="rect">
            <a:avLst/>
          </a:prstGeom>
          <a:solidFill>
            <a:srgbClr val="FCE4D6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36008" y="1645920"/>
            <a:ext cx="28437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Bad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663440" y="2057400"/>
            <a:ext cx="278892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long queues</a:t>
            </a:r>
            <a:endParaRPr lang="en-US" sz="26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expensive bread</a:t>
            </a:r>
            <a:endParaRPr lang="en-US" sz="26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not enough tills</a:t>
            </a:r>
            <a:endParaRPr lang="en-US" sz="2600" dirty="0"/>
          </a:p>
        </p:txBody>
      </p:sp>
      <p:sp>
        <p:nvSpPr>
          <p:cNvPr id="14" name="Shape 11"/>
          <p:cNvSpPr/>
          <p:nvPr/>
        </p:nvSpPr>
        <p:spPr>
          <a:xfrm>
            <a:off x="8138160" y="1572768"/>
            <a:ext cx="2834640" cy="2240280"/>
          </a:xfrm>
          <a:prstGeom prst="rect">
            <a:avLst/>
          </a:prstGeom>
          <a:solidFill>
            <a:srgbClr val="DDEBF7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47888" y="164592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Improve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275320" y="2057400"/>
            <a:ext cx="256032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open more tills</a:t>
            </a:r>
            <a:endParaRPr lang="en-US" sz="26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lower prices</a:t>
            </a:r>
            <a:endParaRPr lang="en-US" sz="26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better offers</a:t>
            </a:r>
            <a:endParaRPr lang="en-US" sz="2600" dirty="0"/>
          </a:p>
        </p:txBody>
      </p:sp>
      <p:sp>
        <p:nvSpPr>
          <p:cNvPr id="17" name="Shape 14"/>
          <p:cNvSpPr/>
          <p:nvPr/>
        </p:nvSpPr>
        <p:spPr>
          <a:xfrm>
            <a:off x="868680" y="5504688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60120" y="5586984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 first. Then write in 2 short paragraphs.</a:t>
            </a:r>
            <a:endParaRPr lang="en-US" sz="1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50-Word Answer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868680" y="1417320"/>
            <a:ext cx="10195560" cy="3154680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14984" y="1527048"/>
            <a:ext cx="9902952" cy="2935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usually shop at A1 Supermarket every week. The fruit and vegetables are fresh, and the staff are friendly and helpful. The shop is also clean.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However, the queues are sometimes very long and some food is expensive. I think the supermarket should open more tills and offer cheaper prices.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868680" y="5074920"/>
            <a:ext cx="9235440" cy="438912"/>
          </a:xfrm>
          <a:prstGeom prst="rect">
            <a:avLst/>
          </a:prstGeom>
          <a:solidFill>
            <a:srgbClr val="FDE9D9"/>
          </a:solidFill>
          <a:ln w="12700">
            <a:solidFill>
              <a:srgbClr val="F4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0120" y="5157216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answer gives opinion, reasons and one clear suggestion.</a:t>
            </a:r>
            <a:endParaRPr lang="en-US" sz="1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This Answer Works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960120" y="1508760"/>
            <a:ext cx="10149840" cy="3840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answers both parts of the question.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says what is good and what is bad.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gives a suggestion for improvement.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uses full sentences.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uses 2 short paragraphs.</a:t>
            </a:r>
            <a:endParaRPr lang="en-US" sz="2700" dirty="0"/>
          </a:p>
          <a:p>
            <a:pPr>
              <a:lnSpc>
                <a:spcPct val="108000"/>
              </a:lnSpc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is close to 50 words.</a:t>
            </a:r>
            <a:endParaRPr lang="en-US" sz="2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Mistakes to Avoid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868680" y="1417320"/>
            <a:ext cx="10058400" cy="3886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leaving personal details blank</a:t>
            </a:r>
            <a:endParaRPr lang="en-US" sz="2450" dirty="0"/>
          </a:p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ticking too many boxes when it says one box only</a:t>
            </a:r>
            <a:endParaRPr lang="en-US" sz="2450" dirty="0"/>
          </a:p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too little in the final writing box</a:t>
            </a:r>
            <a:endParaRPr lang="en-US" sz="2450" dirty="0"/>
          </a:p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one long paragraph only</a:t>
            </a:r>
            <a:endParaRPr lang="en-US" sz="2450" dirty="0"/>
          </a:p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forgetting to answer all parts of the question</a:t>
            </a:r>
            <a:endParaRPr lang="en-US" sz="2450" dirty="0"/>
          </a:p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writing about a different topic</a:t>
            </a:r>
            <a:endParaRPr lang="en-US" sz="2450" dirty="0"/>
          </a:p>
          <a:p>
            <a:pPr>
              <a:lnSpc>
                <a:spcPct val="108000"/>
              </a:lnSpc>
            </a:pPr>
            <a:r>
              <a:rPr lang="en-US" sz="24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not checking spelling of key words</a:t>
            </a:r>
            <a:endParaRPr lang="en-US" sz="24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Activity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25880"/>
            <a:ext cx="102412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Give learners one Task 1 form.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502920" y="1938528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2048256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240280" y="204825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2" name="Shape 9"/>
          <p:cNvSpPr/>
          <p:nvPr/>
        </p:nvSpPr>
        <p:spPr>
          <a:xfrm>
            <a:off x="2834640" y="1938528"/>
            <a:ext cx="1627632" cy="502920"/>
          </a:xfrm>
          <a:prstGeom prst="rect">
            <a:avLst/>
          </a:prstGeom>
          <a:solidFill>
            <a:srgbClr val="DDEBF7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834640" y="2048256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FILL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72000" y="204825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5" name="Shape 12"/>
          <p:cNvSpPr/>
          <p:nvPr/>
        </p:nvSpPr>
        <p:spPr>
          <a:xfrm>
            <a:off x="5166360" y="1938528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66360" y="2048256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903720" y="204825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18" name="Shape 15"/>
          <p:cNvSpPr/>
          <p:nvPr/>
        </p:nvSpPr>
        <p:spPr>
          <a:xfrm>
            <a:off x="7498080" y="1938528"/>
            <a:ext cx="1627632" cy="502920"/>
          </a:xfrm>
          <a:prstGeom prst="rect">
            <a:avLst/>
          </a:prstGeom>
          <a:solidFill>
            <a:srgbClr val="DDEBF7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498080" y="2048256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9235440" y="204825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300" dirty="0"/>
          </a:p>
        </p:txBody>
      </p:sp>
      <p:sp>
        <p:nvSpPr>
          <p:cNvPr id="21" name="Shape 18"/>
          <p:cNvSpPr/>
          <p:nvPr/>
        </p:nvSpPr>
        <p:spPr>
          <a:xfrm>
            <a:off x="9829800" y="1938528"/>
            <a:ext cx="1627632" cy="502920"/>
          </a:xfrm>
          <a:prstGeom prst="rect">
            <a:avLst/>
          </a:prstGeom>
          <a:solidFill>
            <a:srgbClr val="FFF2CC"/>
          </a:solidFill>
          <a:ln w="13970">
            <a:solidFill>
              <a:srgbClr val="F4B00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829800" y="2048256"/>
            <a:ext cx="16276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960120" y="2971800"/>
            <a:ext cx="9966960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Complete the form first.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Underline the writing question.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Make 3 quick notes: experience, opinion, suggestion.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 50 words in 2 short paragraphs.</a:t>
            </a:r>
            <a:endParaRPr lang="en-US" sz="2500" dirty="0"/>
          </a:p>
          <a:p>
            <a:pPr>
              <a:lnSpc>
                <a:spcPct val="108000"/>
              </a:lnSpc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Partner checks: form, paragraphs, spelling.</a:t>
            </a:r>
            <a:endParaRPr lang="en-US" sz="2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325880"/>
            <a:ext cx="102412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with True or False.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960120" y="1993392"/>
            <a:ext cx="10058400" cy="3108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Task 1 is a form.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The final writing box is usually about 100 words.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Learners should tick every box they see.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The short paragraph should answer the exact question.</a:t>
            </a:r>
            <a:endParaRPr lang="en-US" sz="27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Two short paragraphs can help organise the answer.</a:t>
            </a:r>
            <a:endParaRPr lang="en-US" sz="2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 Answers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1280160" y="1600200"/>
            <a:ext cx="9509760" cy="3246120"/>
          </a:xfrm>
          <a:prstGeom prst="rect">
            <a:avLst/>
          </a:prstGeom>
          <a:solidFill>
            <a:srgbClr val="E2F0D9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26464" y="1709928"/>
            <a:ext cx="9217152" cy="30266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True</a:t>
            </a:r>
            <a:endParaRPr lang="en-US" sz="2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False — it is about 50 words.</a:t>
            </a:r>
            <a:endParaRPr lang="en-US" sz="2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False — follow the instruction carefully.</a:t>
            </a:r>
            <a:endParaRPr lang="en-US" sz="2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True</a:t>
            </a:r>
            <a:endParaRPr lang="en-US" sz="290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True</a:t>
            </a:r>
            <a:endParaRPr lang="en-US" sz="2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Final Checklist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749808" y="1298448"/>
            <a:ext cx="1024128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finishing Task 1, ask: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868680" y="1920240"/>
            <a:ext cx="10058400" cy="3429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Have I completed all personal details?</a:t>
            </a:r>
            <a:endParaRPr lang="en-US" sz="2350" dirty="0"/>
          </a:p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Have I ticked or circled clearly?</a:t>
            </a:r>
            <a:endParaRPr lang="en-US" sz="2350" dirty="0"/>
          </a:p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Have I answered any short questions?</a:t>
            </a:r>
            <a:endParaRPr lang="en-US" sz="2350" dirty="0"/>
          </a:p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Did I write about the correct topic?</a:t>
            </a:r>
            <a:endParaRPr lang="en-US" sz="2350" dirty="0"/>
          </a:p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Did I write about 50 words?</a:t>
            </a:r>
            <a:endParaRPr lang="en-US" sz="2350" dirty="0"/>
          </a:p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Did I use full sentences and short paragraphs?</a:t>
            </a:r>
            <a:endParaRPr lang="en-US" sz="2350" dirty="0"/>
          </a:p>
          <a:p>
            <a:pPr>
              <a:lnSpc>
                <a:spcPct val="108000"/>
              </a:lnSpc>
            </a:pPr>
            <a:r>
              <a:rPr lang="en-US" sz="23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Did I check spelling, capital letters and full stops?</a:t>
            </a:r>
            <a:endParaRPr lang="en-US" sz="2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032" y="219456"/>
            <a:ext cx="11686032" cy="6355080"/>
          </a:xfrm>
          <a:prstGeom prst="rect">
            <a:avLst/>
          </a:prstGeom>
          <a:solidFill>
            <a:srgbClr val="FFFFFF">
              <a:alpha val="0"/>
            </a:srgbClr>
          </a:solidFill>
          <a:ln w="27940">
            <a:solidFill>
              <a:srgbClr val="F4B000"/>
            </a:solidFill>
            <a:prstDash val="solid"/>
          </a:ln>
        </p:spPr>
      </p:sp>
      <p:pic>
        <p:nvPicPr>
          <p:cNvPr id="3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5577840"/>
            <a:ext cx="71323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623620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4846320" y="623620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i="1" dirty="0">
                <a:solidFill>
                  <a:srgbClr val="77777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FEEDBACK PARAGRAPH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58368" y="6089904"/>
            <a:ext cx="9509760" cy="0"/>
          </a:xfrm>
          <a:prstGeom prst="line">
            <a:avLst/>
          </a:prstGeom>
          <a:noFill/>
          <a:ln w="12700">
            <a:solidFill>
              <a:srgbClr val="E6E6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530352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9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1143000" y="1371600"/>
            <a:ext cx="9921240" cy="4736592"/>
          </a:xfrm>
          <a:prstGeom prst="rect">
            <a:avLst/>
          </a:prstGeom>
          <a:solidFill>
            <a:srgbClr val="FFF2CC"/>
          </a:solidFill>
          <a:ln w="16510">
            <a:solidFill>
              <a:srgbClr val="F4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289304" y="1481328"/>
            <a:ext cx="9628632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3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 Filling + Short Opinion/Feedback Paragraph</a:t>
            </a: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3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Fill the form carefully.</a:t>
            </a: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3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final writing question.</a:t>
            </a: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3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short, clear paragraphs.</a:t>
            </a: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endParaRPr lang="en-US" sz="3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3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before moving on.</a:t>
            </a:r>
            <a:endParaRPr lang="en-US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2027</Words>
  <Application>Microsoft Office PowerPoint</Application>
  <PresentationFormat>Widescreen</PresentationFormat>
  <Paragraphs>413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 Filling + Short Opinion/Feedback Paragraph</dc:title>
  <dc:subject>ESB ESOL Entry 3 Task 1 Form Filling and Short Opinion/Feedback Paragraph</dc:subject>
  <dc:creator>ESOLish</dc:creator>
  <cp:lastModifiedBy>Shama Qurashi</cp:lastModifiedBy>
  <cp:revision>2</cp:revision>
  <dcterms:created xsi:type="dcterms:W3CDTF">2026-09-11T22:06:20Z</dcterms:created>
  <dcterms:modified xsi:type="dcterms:W3CDTF">2026-09-11T22:11:19Z</dcterms:modified>
</cp:coreProperties>
</file>