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9034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Task 3: Email Writing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914400" y="932688"/>
            <a:ext cx="1024128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ESB ESOL Entry 3 Writing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1051560" y="1874520"/>
            <a:ext cx="10104120" cy="5943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100-word email to a friend, relative, neighbour or acquaintance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1143000" y="2651760"/>
            <a:ext cx="992124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2355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simple exam routine for clear, organised emails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713232" y="3520440"/>
            <a:ext cx="1856232" cy="658368"/>
          </a:xfrm>
          <a:prstGeom prst="rect">
            <a:avLst/>
          </a:prstGeom>
          <a:solidFill>
            <a:srgbClr val="FFF6D9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2633472" y="3639312"/>
            <a:ext cx="3200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-&gt;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3008376" y="3520440"/>
            <a:ext cx="1856232" cy="658368"/>
          </a:xfrm>
          <a:prstGeom prst="rect">
            <a:avLst/>
          </a:prstGeom>
          <a:solidFill>
            <a:srgbClr val="EAF4FF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PLAN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4928616" y="3639312"/>
            <a:ext cx="3200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-&gt;</a:t>
            </a:r>
            <a:endParaRPr lang="en-US" sz="2600" dirty="0"/>
          </a:p>
        </p:txBody>
      </p:sp>
      <p:sp>
        <p:nvSpPr>
          <p:cNvPr id="11" name="Text 8"/>
          <p:cNvSpPr/>
          <p:nvPr/>
        </p:nvSpPr>
        <p:spPr>
          <a:xfrm>
            <a:off x="5303520" y="3520440"/>
            <a:ext cx="1856232" cy="658368"/>
          </a:xfrm>
          <a:prstGeom prst="rect">
            <a:avLst/>
          </a:prstGeom>
          <a:solidFill>
            <a:srgbClr val="FFF6D9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7223760" y="3639312"/>
            <a:ext cx="3200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-&gt;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7598664" y="3520440"/>
            <a:ext cx="1856232" cy="658368"/>
          </a:xfrm>
          <a:prstGeom prst="rect">
            <a:avLst/>
          </a:prstGeom>
          <a:solidFill>
            <a:srgbClr val="EAF4FF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Lesson Aims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By the end of the lesson, learners will be able to: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784080" cy="3886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understand what Task 3 asks them to write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identify the audience and use a friendly email style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turn the question bullet points into email paragraphs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write a clear 100-word email with a beginning, middle and ending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sequence ideas using simple linking words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check grammar, punctuation and spelling before finishing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Is Task 3?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685800" y="1417320"/>
            <a:ext cx="3246120" cy="411480"/>
          </a:xfrm>
          <a:prstGeom prst="rect">
            <a:avLst/>
          </a:prstGeom>
          <a:solidFill>
            <a:srgbClr val="FFF6D9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Text Type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85800" y="1892808"/>
            <a:ext cx="3246120" cy="3685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email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usually informal or semi-formal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about 100 words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4279392" y="1417320"/>
            <a:ext cx="3246120" cy="411480"/>
          </a:xfrm>
          <a:prstGeom prst="rect">
            <a:avLst/>
          </a:prstGeom>
          <a:solidFill>
            <a:srgbClr val="EAF4FF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Audience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4279392" y="1892808"/>
            <a:ext cx="3246120" cy="3685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friend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relative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neighbour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acquaintance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7872984" y="1417320"/>
            <a:ext cx="3246120" cy="411480"/>
          </a:xfrm>
          <a:prstGeom prst="rect">
            <a:avLst/>
          </a:prstGeom>
          <a:solidFill>
            <a:srgbClr val="ECF7EC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Main Skills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7872984" y="1892808"/>
            <a:ext cx="3246120" cy="368503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relevant content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logical order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grammar, punctuation and spelling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1005840" y="5596128"/>
            <a:ext cx="8869680" cy="502920"/>
          </a:xfrm>
          <a:prstGeom prst="rect">
            <a:avLst/>
          </a:prstGeom>
          <a:solidFill>
            <a:srgbClr val="FBE8E8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Task 3 is longer than Task 1, so learners need clear paragraph control.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We See in Past Papers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Task 3 topics change, but the email method stays the same.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875520" cy="3474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arranging a party and comparing two places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inviting a classmate to go shopping for a present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describing a new shopping centre and inviting a friend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describing a trip with travel and price options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telling a friend how you got a job and giving advice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005840" y="5349240"/>
            <a:ext cx="8869680" cy="502920"/>
          </a:xfrm>
          <a:prstGeom prst="rect">
            <a:avLst/>
          </a:prstGeom>
          <a:solidFill>
            <a:srgbClr val="FBE8E8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Teach the routine, not just one model answer.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Warm-Up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Think about emails or messages you send in real life.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784080" cy="3200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2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Who do you usually write to?</a:t>
            </a:r>
            <a:endParaRPr lang="en-US" sz="2900" dirty="0"/>
          </a:p>
          <a:p>
            <a:pPr marL="0" indent="0" algn="l">
              <a:buNone/>
            </a:pPr>
            <a:r>
              <a:rPr lang="en-US" sz="2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What do you usually write about?</a:t>
            </a:r>
            <a:endParaRPr lang="en-US" sz="2900" dirty="0"/>
          </a:p>
          <a:p>
            <a:pPr marL="0" indent="0" algn="l">
              <a:buNone/>
            </a:pPr>
            <a:r>
              <a:rPr lang="en-US" sz="2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How do you start the message?</a:t>
            </a:r>
            <a:endParaRPr lang="en-US" sz="2900" dirty="0"/>
          </a:p>
          <a:p>
            <a:pPr marL="0" indent="0" algn="l">
              <a:buNone/>
            </a:pPr>
            <a:r>
              <a:rPr lang="en-US" sz="2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How do you finish the message?</a:t>
            </a:r>
            <a:endParaRPr lang="en-US" sz="2900" dirty="0"/>
          </a:p>
          <a:p>
            <a:pPr marL="0" indent="0" algn="l">
              <a:buNone/>
            </a:pPr>
            <a:r>
              <a:rPr lang="en-US" sz="2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Is the language friendly or formal?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1005840" y="5212080"/>
            <a:ext cx="8869680" cy="502920"/>
          </a:xfrm>
          <a:prstGeom prst="rect">
            <a:avLst/>
          </a:prstGeom>
          <a:solidFill>
            <a:srgbClr val="FBE8E8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Pair talk: Tell your partner about one message you sent recently.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Definition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1005840" y="1417320"/>
            <a:ext cx="9966960" cy="3977640"/>
          </a:xfrm>
          <a:prstGeom prst="rect">
            <a:avLst/>
          </a:prstGeom>
          <a:solidFill>
            <a:srgbClr val="FFF6D9"/>
          </a:solidFill>
          <a:ln w="15240">
            <a:solidFill>
              <a:srgbClr val="F6B400"/>
            </a:solidFill>
          </a:ln>
        </p:spPr>
        <p:txBody>
          <a:bodyPr wrap="square" lIns="2286" tIns="2286" rIns="2286" bIns="2286" rtlCol="0" anchor="ctr">
            <a:normAutofit/>
          </a:bodyPr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An email is a written message sent to another person.</a:t>
            </a:r>
            <a:endParaRPr lang="en-US" sz="3000" dirty="0"/>
          </a:p>
          <a:p>
            <a:pPr marL="0" indent="0" algn="ctr">
              <a:buNone/>
            </a:pPr>
            <a:endParaRPr lang="en-US" sz="3000" dirty="0"/>
          </a:p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 Task 3, learners usually write to someone they know, such as a friend, classmate or neighbour.</a:t>
            </a:r>
            <a:endParaRPr lang="en-US" sz="3000" dirty="0"/>
          </a:p>
          <a:p>
            <a:pPr marL="0" indent="0" algn="ctr">
              <a:buNone/>
            </a:pPr>
            <a:endParaRPr lang="en-US" sz="3000" dirty="0"/>
          </a:p>
          <a:p>
            <a:pPr marL="0" indent="0" algn="ctr">
              <a:buNone/>
            </a:pPr>
            <a:r>
              <a:rPr lang="en-US" sz="30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email must answer the task, use paragraphs and be easy to understand.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Purpose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Why do we write emails in Task 3?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784080" cy="3429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2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 describe something</a:t>
            </a:r>
            <a:endParaRPr lang="en-US" sz="2900" dirty="0"/>
          </a:p>
          <a:p>
            <a:pPr marL="0" indent="0" algn="l">
              <a:buNone/>
            </a:pPr>
            <a:r>
              <a:rPr lang="en-US" sz="2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 invite someone</a:t>
            </a:r>
            <a:endParaRPr lang="en-US" sz="2900" dirty="0"/>
          </a:p>
          <a:p>
            <a:pPr marL="0" indent="0" algn="l">
              <a:buNone/>
            </a:pPr>
            <a:r>
              <a:rPr lang="en-US" sz="2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 explain an idea or situation</a:t>
            </a:r>
            <a:endParaRPr lang="en-US" sz="2900" dirty="0"/>
          </a:p>
          <a:p>
            <a:pPr marL="0" indent="0" algn="l">
              <a:buNone/>
            </a:pPr>
            <a:r>
              <a:rPr lang="en-US" sz="2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 give advice</a:t>
            </a:r>
            <a:endParaRPr lang="en-US" sz="2900" dirty="0"/>
          </a:p>
          <a:p>
            <a:pPr marL="0" indent="0" algn="l">
              <a:buNone/>
            </a:pPr>
            <a:r>
              <a:rPr lang="en-US" sz="2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 ask for an opinion</a:t>
            </a:r>
            <a:endParaRPr lang="en-US" sz="2900" dirty="0"/>
          </a:p>
          <a:p>
            <a:pPr marL="0" indent="0" algn="l">
              <a:buNone/>
            </a:pPr>
            <a:r>
              <a:rPr lang="en-US" sz="29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 compare options or places</a:t>
            </a:r>
            <a:endParaRPr lang="en-US" sz="2900" dirty="0"/>
          </a:p>
        </p:txBody>
      </p:sp>
      <p:sp>
        <p:nvSpPr>
          <p:cNvPr id="6" name="Text 3"/>
          <p:cNvSpPr/>
          <p:nvPr/>
        </p:nvSpPr>
        <p:spPr>
          <a:xfrm>
            <a:off x="1005840" y="5440680"/>
            <a:ext cx="8869680" cy="502920"/>
          </a:xfrm>
          <a:prstGeom prst="rect">
            <a:avLst/>
          </a:prstGeom>
          <a:solidFill>
            <a:srgbClr val="FBE8E8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Learners should always ask: Why am I writing this email?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What Examiners Check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For Task 3, learners must show: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875520" cy="3474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Content: answer the task and include relevant information.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Sequence: organise ideas in a logical order.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Grammar: use Entry 3 grammar correctly in sentences.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Punctuation: use capital letters, full stops and question marks.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Spelling: spell common and topic words clearly.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005840" y="5321808"/>
            <a:ext cx="8869680" cy="502920"/>
          </a:xfrm>
          <a:prstGeom prst="rect">
            <a:avLst/>
          </a:prstGeom>
          <a:solidFill>
            <a:srgbClr val="FBE8E8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email must communicate clearly. Perfect English is not needed.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Friendly Email Style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685800" y="1417320"/>
            <a:ext cx="5257800" cy="411480"/>
          </a:xfrm>
          <a:prstGeom prst="rect">
            <a:avLst/>
          </a:prstGeom>
          <a:solidFill>
            <a:srgbClr val="FFF6D9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Good for Task 3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85800" y="1892808"/>
            <a:ext cx="5257800" cy="377647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Hi Sara, / Dear Sara,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friendly but clear language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hope you are well.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Would you like to...?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Write back soon.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Best wishes, Shama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6263640" y="1417320"/>
            <a:ext cx="5257800" cy="411480"/>
          </a:xfrm>
          <a:prstGeom prst="rect">
            <a:avLst/>
          </a:prstGeom>
          <a:solidFill>
            <a:srgbClr val="EAF4FF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Not suitable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6263640" y="1892808"/>
            <a:ext cx="5257800" cy="377647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too much slang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no greeting or ending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one long paragraph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irrelevant personal information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very formal business language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Email Layout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Teach learners this simple layout.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1325880" y="1664208"/>
            <a:ext cx="9006840" cy="4937760"/>
          </a:xfrm>
          <a:prstGeom prst="rect">
            <a:avLst/>
          </a:prstGeom>
          <a:solidFill>
            <a:srgbClr val="EAF4FF"/>
          </a:solidFill>
          <a:ln w="15240">
            <a:solidFill>
              <a:srgbClr val="F6B400"/>
            </a:solidFill>
          </a:ln>
        </p:spPr>
        <p:txBody>
          <a:bodyPr wrap="square" lIns="2032" tIns="2032" rIns="2032" bIns="2032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To: friend@email.com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Subject: Trip to Brighton</a:t>
            </a:r>
            <a:endParaRPr lang="en-US" sz="2500" dirty="0"/>
          </a:p>
          <a:p>
            <a:pPr marL="0" indent="0" algn="l">
              <a:buNone/>
            </a:pP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Hi Sara,</a:t>
            </a:r>
            <a:endParaRPr lang="en-US" sz="2500" dirty="0"/>
          </a:p>
          <a:p>
            <a:pPr marL="0" indent="0" algn="l">
              <a:buNone/>
            </a:pP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Opening sentence: say why you are writing.</a:t>
            </a:r>
            <a:endParaRPr lang="en-US" sz="2500" dirty="0"/>
          </a:p>
          <a:p>
            <a:pPr marL="0" indent="0" algn="l">
              <a:buNone/>
            </a:pP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1: answer the first task point.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2: answer the other task points.</a:t>
            </a:r>
            <a:endParaRPr lang="en-US" sz="2500" dirty="0"/>
          </a:p>
          <a:p>
            <a:pPr marL="0" indent="0" algn="l">
              <a:buNone/>
            </a:pP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back soon.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Best wishes,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Your name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Subject Line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subject should be short and clear.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85800" y="1828800"/>
            <a:ext cx="5257800" cy="411480"/>
          </a:xfrm>
          <a:prstGeom prst="rect">
            <a:avLst/>
          </a:prstGeom>
          <a:solidFill>
            <a:srgbClr val="FFF6D9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Good subject lines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685800" y="2304288"/>
            <a:ext cx="5257800" cy="277063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Birthday party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Shopping trip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New shopping centre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Weekend trip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Job advice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6263640" y="1828800"/>
            <a:ext cx="5257800" cy="411480"/>
          </a:xfrm>
          <a:prstGeom prst="rect">
            <a:avLst/>
          </a:prstGeom>
          <a:solidFill>
            <a:srgbClr val="EAF4FF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Weak subject lines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6263640" y="2304288"/>
            <a:ext cx="5257800" cy="277063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Hello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Important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My email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Question</a:t>
            </a:r>
            <a:endParaRPr lang="en-US" sz="2600" dirty="0"/>
          </a:p>
          <a:p>
            <a:pPr marL="0" indent="0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No subject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1005840" y="5257800"/>
            <a:ext cx="8869680" cy="502920"/>
          </a:xfrm>
          <a:prstGeom prst="rect">
            <a:avLst/>
          </a:prstGeom>
          <a:solidFill>
            <a:srgbClr val="FBE8E8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subject line tells the reader what the email is about.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the Question Bullets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The easiest way: turn each bullet point into one part of your email.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664207"/>
            <a:ext cx="9875520" cy="3141057"/>
          </a:xfrm>
          <a:prstGeom prst="rect">
            <a:avLst/>
          </a:prstGeom>
          <a:solidFill>
            <a:srgbClr val="FFF6D9"/>
          </a:solidFill>
          <a:ln w="15240">
            <a:solidFill>
              <a:srgbClr val="F6B400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Example task:</a:t>
            </a:r>
            <a:endParaRPr lang="en-US" sz="2700" dirty="0"/>
          </a:p>
          <a:p>
            <a:pPr marL="0" indent="0" algn="l">
              <a:buNone/>
            </a:pP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You visited a new shopping centre. Write an email to your friend.</a:t>
            </a:r>
            <a:endParaRPr lang="en-US" sz="2700" dirty="0"/>
          </a:p>
          <a:p>
            <a:pPr marL="0" indent="0" algn="l">
              <a:buNone/>
            </a:pP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describe the shopping centre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write about your recent visit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suggest a time to visit together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005840" y="4983480"/>
            <a:ext cx="8869680" cy="502920"/>
          </a:xfrm>
          <a:prstGeom prst="rect">
            <a:avLst/>
          </a:prstGeom>
          <a:solidFill>
            <a:srgbClr val="FBE8E8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Question bullets become paragraph ideas.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Plan Before Writing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Task 3 does not ask for a written plan, but learners can think quickly.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85800" y="1828800"/>
            <a:ext cx="3246120" cy="411480"/>
          </a:xfrm>
          <a:prstGeom prst="rect">
            <a:avLst/>
          </a:prstGeom>
          <a:solidFill>
            <a:srgbClr val="FFF6D9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Shopping Centre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685800" y="2304288"/>
            <a:ext cx="3246120" cy="263347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large and modern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many shops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cafes and cinema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4279392" y="1828800"/>
            <a:ext cx="3246120" cy="411480"/>
          </a:xfrm>
          <a:prstGeom prst="rect">
            <a:avLst/>
          </a:prstGeom>
          <a:solidFill>
            <a:srgbClr val="EAF4FF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Recent Visit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4279392" y="2304288"/>
            <a:ext cx="3246120" cy="263347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went last Saturday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bought shoes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had lunch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7872984" y="1828800"/>
            <a:ext cx="3246120" cy="411480"/>
          </a:xfrm>
          <a:prstGeom prst="rect">
            <a:avLst/>
          </a:prstGeom>
          <a:solidFill>
            <a:srgbClr val="ECF7EC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Invite Friend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7872984" y="2304288"/>
            <a:ext cx="3246120" cy="263347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Sunday afternoon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meet at bus stop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go together</a:t>
            </a:r>
            <a:endParaRPr lang="en-US" sz="2300" dirty="0"/>
          </a:p>
        </p:txBody>
      </p:sp>
      <p:sp>
        <p:nvSpPr>
          <p:cNvPr id="11" name="Text 8"/>
          <p:cNvSpPr/>
          <p:nvPr/>
        </p:nvSpPr>
        <p:spPr>
          <a:xfrm>
            <a:off x="1005840" y="5285232"/>
            <a:ext cx="8869680" cy="502920"/>
          </a:xfrm>
          <a:prstGeom prst="rect">
            <a:avLst/>
          </a:prstGeom>
          <a:solidFill>
            <a:srgbClr val="FBE8E8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One minute of thinking can make the email much better.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Plan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simple 3-paragraph structure works well.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85800" y="1755648"/>
            <a:ext cx="3246120" cy="411480"/>
          </a:xfrm>
          <a:prstGeom prst="rect">
            <a:avLst/>
          </a:prstGeom>
          <a:solidFill>
            <a:srgbClr val="FFF6D9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1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685800" y="2231136"/>
            <a:ext cx="3246120" cy="313639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greeting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why you are writing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first task point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279392" y="1755648"/>
            <a:ext cx="3246120" cy="411480"/>
          </a:xfrm>
          <a:prstGeom prst="rect">
            <a:avLst/>
          </a:prstGeom>
          <a:solidFill>
            <a:srgbClr val="EAF4FF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2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4279392" y="2231136"/>
            <a:ext cx="3246120" cy="313639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more details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second task point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opinions or reasons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872984" y="1755648"/>
            <a:ext cx="3246120" cy="411480"/>
          </a:xfrm>
          <a:prstGeom prst="rect">
            <a:avLst/>
          </a:prstGeom>
          <a:solidFill>
            <a:srgbClr val="ECF7EC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Paragraph 3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7872984" y="2231136"/>
            <a:ext cx="3246120" cy="313639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final task point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question or invitation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friendly ending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005840" y="5440680"/>
            <a:ext cx="8869680" cy="502920"/>
          </a:xfrm>
          <a:prstGeom prst="rect">
            <a:avLst/>
          </a:prstGeom>
          <a:solidFill>
            <a:srgbClr val="FBE8E8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At Entry 3, short clear paragraphs are better than one long block.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Model Email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777240" y="1234440"/>
            <a:ext cx="9372600" cy="5074920"/>
          </a:xfrm>
          <a:prstGeom prst="rect">
            <a:avLst/>
          </a:prstGeom>
          <a:solidFill>
            <a:srgbClr val="FFFFFF"/>
          </a:solidFill>
          <a:ln w="15240">
            <a:solidFill>
              <a:srgbClr val="F6B400"/>
            </a:solidFill>
          </a:ln>
        </p:spPr>
        <p:txBody>
          <a:bodyPr wrap="square" lIns="1778" tIns="1778" rIns="1778" bIns="1778" rtlCol="0" anchor="t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To: sara@email.com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Subject: New shopping centre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Hi Sara,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hope you are well. Last Saturday, I visited the new shopping centre near the station. It is large and modern, with many clothes shops, cafes and a cinema.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 went there with my sister. We bought some shoes and had lunch in a small cafe. I liked the centre because it was clean and easy to walk around.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Would you like to visit it with me next Sunday afternoon? We can meet at the bus stop at 2 o'clock.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Best wishes,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Amina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Find the Task Points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Look at the model email. Can you find: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784080" cy="3429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description of the shopping centre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information about the recent visit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an invitation to visit together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 suggested time and place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 greeting and friendly ending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clear paragraphs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1005840" y="5349240"/>
            <a:ext cx="8869680" cy="502920"/>
          </a:xfrm>
          <a:prstGeom prst="rect">
            <a:avLst/>
          </a:prstGeom>
          <a:solidFill>
            <a:srgbClr val="FBE8E8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This is a useful whole-class checking activity.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Useful Opening Sentences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Learners can memorise a few safe openings.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784080" cy="3474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hope you are well.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am writing to tell you about...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wanted to invite you to...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want to ask for your opinion about...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have some good news to tell you.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 think you might be interested in this.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1005840" y="5394960"/>
            <a:ext cx="8869680" cy="502920"/>
          </a:xfrm>
          <a:prstGeom prst="rect">
            <a:avLst/>
          </a:prstGeom>
          <a:solidFill>
            <a:srgbClr val="FBE8E8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simple openings. Do not waste too many words.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Useful Linking Words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685800" y="1508760"/>
            <a:ext cx="5257800" cy="411480"/>
          </a:xfrm>
          <a:prstGeom prst="rect">
            <a:avLst/>
          </a:prstGeom>
          <a:solidFill>
            <a:srgbClr val="FFF6D9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Order ideas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85800" y="1984248"/>
            <a:ext cx="5257800" cy="341071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first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then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after that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later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finally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6263640" y="1508760"/>
            <a:ext cx="5257800" cy="411480"/>
          </a:xfrm>
          <a:prstGeom prst="rect">
            <a:avLst/>
          </a:prstGeom>
          <a:solidFill>
            <a:srgbClr val="EAF4FF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Add reasons or contrast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6263640" y="1984248"/>
            <a:ext cx="5257800" cy="341071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and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also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because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but</a:t>
            </a:r>
            <a:endParaRPr lang="en-US" sz="2700" dirty="0"/>
          </a:p>
          <a:p>
            <a:pPr marL="0" indent="0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however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1005840" y="5440680"/>
            <a:ext cx="8869680" cy="502920"/>
          </a:xfrm>
          <a:prstGeom prst="rect">
            <a:avLst/>
          </a:prstGeom>
          <a:solidFill>
            <a:srgbClr val="FBE8E8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Linking words help the email feel organised and easy to follow.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Grammar Reminders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Keep the grammar simple and accurate.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875520" cy="3657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Use past tense for past visits: I visited / I went / I bought.</a:t>
            </a:r>
            <a:endParaRPr lang="en-US" sz="2600" dirty="0"/>
          </a:p>
          <a:p>
            <a:pPr marL="0" indent="0" algn="l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Use present tense for facts: It is / The shops are.</a:t>
            </a:r>
            <a:endParaRPr lang="en-US" sz="2600" dirty="0"/>
          </a:p>
          <a:p>
            <a:pPr marL="0" indent="0" algn="l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Use future forms for plans: We can / I will / Would you like to...?</a:t>
            </a:r>
            <a:endParaRPr lang="en-US" sz="2600" dirty="0"/>
          </a:p>
          <a:p>
            <a:pPr marL="0" indent="0" algn="l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Write complete sentences with a subject and verb.</a:t>
            </a:r>
            <a:endParaRPr lang="en-US" sz="2600" dirty="0"/>
          </a:p>
          <a:p>
            <a:pPr marL="0" indent="0" algn="l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Do not write very long sentences with too many ideas.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Punctuation and Spelling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685800" y="1417320"/>
            <a:ext cx="5257800" cy="411480"/>
          </a:xfrm>
          <a:prstGeom prst="rect">
            <a:avLst/>
          </a:prstGeom>
          <a:solidFill>
            <a:srgbClr val="FFF6D9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Must check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85800" y="1892808"/>
            <a:ext cx="5257800" cy="391363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capital letters at sentence starts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capital I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names and places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full stops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question marks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commas after greeting if used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263640" y="1417320"/>
            <a:ext cx="5257800" cy="411480"/>
          </a:xfrm>
          <a:prstGeom prst="rect">
            <a:avLst/>
          </a:prstGeom>
          <a:solidFill>
            <a:srgbClr val="EAF4FF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useful words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6263640" y="1892808"/>
            <a:ext cx="5257800" cy="391363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friend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shopping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restaurant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because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together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recommend</a:t>
            </a:r>
            <a:endParaRPr lang="en-US" sz="2200" dirty="0"/>
          </a:p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experience</a:t>
            </a:r>
            <a:endParaRPr lang="en-US" sz="2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Common Mistakes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Warn learners about these mistakes.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875520" cy="3794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No greeting or ending.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No subject line when there is space for one.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Writing one long paragraph only.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Missing one of the question bullet points.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Writing too little or far too much.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Using a formal letter style for a friend.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Forgetting to ask a question when the task asks for an opinion or invitation.</a:t>
            </a:r>
            <a:endParaRPr lang="en-US" sz="2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Guided Practice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this Task 3 question together.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673352"/>
            <a:ext cx="9875520" cy="2971800"/>
          </a:xfrm>
          <a:prstGeom prst="rect">
            <a:avLst/>
          </a:prstGeom>
          <a:solidFill>
            <a:srgbClr val="FFF6D9"/>
          </a:solidFill>
          <a:ln w="15240">
            <a:solidFill>
              <a:srgbClr val="F6B400"/>
            </a:solidFill>
          </a:ln>
        </p:spPr>
        <p:txBody>
          <a:bodyPr wrap="square" lIns="1905" tIns="1905" rIns="1905" bIns="1905" rtlCol="0" anchor="t">
            <a:normAutofit/>
          </a:bodyPr>
          <a:lstStyle/>
          <a:p>
            <a:pPr marL="0" indent="0" algn="l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 friend is having a party. You want to buy a present for him or her. Invite a classmate to go shopping with you.</a:t>
            </a:r>
            <a:endParaRPr lang="en-US" sz="2600" dirty="0"/>
          </a:p>
          <a:p>
            <a:pPr marL="0" indent="0" algn="l">
              <a:buNone/>
            </a:pPr>
            <a:endParaRPr lang="en-US" sz="2600" dirty="0"/>
          </a:p>
          <a:p>
            <a:pPr marL="0" indent="0" algn="l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about:</a:t>
            </a:r>
            <a:endParaRPr lang="en-US" sz="2600" dirty="0"/>
          </a:p>
          <a:p>
            <a:pPr marL="0" indent="0" algn="l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what you would like to buy</a:t>
            </a:r>
            <a:endParaRPr lang="en-US" sz="2600" dirty="0"/>
          </a:p>
          <a:p>
            <a:pPr marL="0" indent="0" algn="l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your opinions about different places to shop</a:t>
            </a:r>
            <a:endParaRPr lang="en-US" sz="2600" dirty="0"/>
          </a:p>
          <a:p>
            <a:pPr marL="0" indent="0" algn="l">
              <a:buNone/>
            </a:pPr>
            <a:r>
              <a:rPr lang="en-US" sz="26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a place to meet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713232" y="4892040"/>
            <a:ext cx="1856232" cy="658368"/>
          </a:xfrm>
          <a:prstGeom prst="rect">
            <a:avLst/>
          </a:prstGeom>
          <a:solidFill>
            <a:srgbClr val="FFF6D9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2633472" y="5010912"/>
            <a:ext cx="3200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-&gt;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3008376" y="4892040"/>
            <a:ext cx="1856232" cy="658368"/>
          </a:xfrm>
          <a:prstGeom prst="rect">
            <a:avLst/>
          </a:prstGeom>
          <a:solidFill>
            <a:srgbClr val="EAF4FF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 BULLETS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4928616" y="5010912"/>
            <a:ext cx="3200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-&gt;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5303520" y="4892040"/>
            <a:ext cx="1856232" cy="658368"/>
          </a:xfrm>
          <a:prstGeom prst="rect">
            <a:avLst/>
          </a:prstGeom>
          <a:solidFill>
            <a:srgbClr val="FFF6D9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QUICK NOTES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7223760" y="5010912"/>
            <a:ext cx="32004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-&gt;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7598664" y="4892040"/>
            <a:ext cx="1856232" cy="658368"/>
          </a:xfrm>
          <a:prstGeom prst="rect">
            <a:avLst/>
          </a:prstGeom>
          <a:solidFill>
            <a:srgbClr val="EAF4FF"/>
          </a:solidFill>
          <a:ln w="1524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EMAIL</a:t>
            </a: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Class Planning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685800" y="1755648"/>
            <a:ext cx="3246120" cy="411480"/>
          </a:xfrm>
          <a:prstGeom prst="rect">
            <a:avLst/>
          </a:prstGeom>
          <a:solidFill>
            <a:srgbClr val="FFF6D9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Present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685800" y="2231136"/>
            <a:ext cx="3246120" cy="322783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watch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perfume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book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not too expensive</a:t>
            </a:r>
            <a:endParaRPr lang="en-US" sz="2300" dirty="0"/>
          </a:p>
        </p:txBody>
      </p:sp>
      <p:sp>
        <p:nvSpPr>
          <p:cNvPr id="6" name="Text 3"/>
          <p:cNvSpPr/>
          <p:nvPr/>
        </p:nvSpPr>
        <p:spPr>
          <a:xfrm>
            <a:off x="4279392" y="1755648"/>
            <a:ext cx="3246120" cy="411480"/>
          </a:xfrm>
          <a:prstGeom prst="rect">
            <a:avLst/>
          </a:prstGeom>
          <a:solidFill>
            <a:srgbClr val="EAF4FF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Places to Shop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4279392" y="2231136"/>
            <a:ext cx="3246120" cy="322783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mall - many shops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market - cheaper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online - risky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7872984" y="1755648"/>
            <a:ext cx="3246120" cy="411480"/>
          </a:xfrm>
          <a:prstGeom prst="rect">
            <a:avLst/>
          </a:prstGeom>
          <a:solidFill>
            <a:srgbClr val="ECF7EC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Meet</a:t>
            </a:r>
            <a:endParaRPr lang="en-US" sz="2500" dirty="0"/>
          </a:p>
        </p:txBody>
      </p:sp>
      <p:sp>
        <p:nvSpPr>
          <p:cNvPr id="9" name="Text 6"/>
          <p:cNvSpPr/>
          <p:nvPr/>
        </p:nvSpPr>
        <p:spPr>
          <a:xfrm>
            <a:off x="7872984" y="2231136"/>
            <a:ext cx="3246120" cy="3227832"/>
          </a:xfrm>
          <a:prstGeom prst="rect">
            <a:avLst/>
          </a:prstGeom>
          <a:solidFill>
            <a:srgbClr val="FFFFFF"/>
          </a:solidFill>
          <a:ln w="12700">
            <a:solidFill>
              <a:srgbClr val="F6B400"/>
            </a:solidFill>
          </a:ln>
        </p:spPr>
        <p:txBody>
          <a:bodyPr wrap="square" lIns="1270" tIns="1270" rIns="1270" bIns="1270" rtlCol="0" anchor="t">
            <a:normAutofit/>
          </a:bodyPr>
          <a:lstStyle/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Saturday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outside college</a:t>
            </a:r>
            <a:endParaRPr lang="en-US" sz="2300" dirty="0"/>
          </a:p>
          <a:p>
            <a:pPr marL="0" indent="0">
              <a:buNone/>
            </a:pPr>
            <a:r>
              <a:rPr lang="en-US" sz="23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11 o'clock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1005840" y="5504688"/>
            <a:ext cx="8869680" cy="502920"/>
          </a:xfrm>
          <a:prstGeom prst="rect">
            <a:avLst/>
          </a:prstGeom>
          <a:solidFill>
            <a:srgbClr val="FBE8E8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Now learners turn these notes into a friendly 100-word email.</a:t>
            </a:r>
            <a:endParaRPr lang="en-US" sz="2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Independent Practice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Learners choose one Task 3 topic and write an email.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875520" cy="2926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party places: describe and compare two places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shopping centre: describe your visit and invite a friend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trip: give travel and price options and ask for an opinion</a:t>
            </a:r>
            <a:endParaRPr lang="en-US" sz="2700" dirty="0"/>
          </a:p>
          <a:p>
            <a:pPr marL="0" indent="0" algn="l">
              <a:buNone/>
            </a:pPr>
            <a:r>
              <a:rPr lang="en-US" sz="27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new job: explain how you got it and give advice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1005840" y="4983480"/>
            <a:ext cx="8869680" cy="502920"/>
          </a:xfrm>
          <a:prstGeom prst="rect">
            <a:avLst/>
          </a:prstGeom>
          <a:solidFill>
            <a:srgbClr val="FBE8E8"/>
          </a:solidFill>
          <a:ln w="13970">
            <a:solidFill>
              <a:srgbClr val="F6B400"/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the same routine for every topic: Read - Plan - Write - Check.</a:t>
            </a:r>
            <a:endParaRPr lang="en-US" sz="2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Final Checklist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822960" y="1225296"/>
            <a:ext cx="1051560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5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Before finishing Task 3, learners should ask:</a:t>
            </a:r>
            <a:endParaRPr lang="en-US" sz="2500" dirty="0"/>
          </a:p>
        </p:txBody>
      </p:sp>
      <p:sp>
        <p:nvSpPr>
          <p:cNvPr id="5" name="Text 2"/>
          <p:cNvSpPr/>
          <p:nvPr/>
        </p:nvSpPr>
        <p:spPr>
          <a:xfrm>
            <a:off x="960120" y="1783080"/>
            <a:ext cx="9875520" cy="3794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Did I write an email, not a letter or article?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Did I write to the correct person?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Did I answer every bullet point?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Did I use paragraphs?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Is my email in a logical order?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Did I use full sentences?</a:t>
            </a:r>
            <a:endParaRPr lang="en-US" sz="25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• Did I check capital letters, punctuation and spelling?</a:t>
            </a:r>
            <a:endParaRPr lang="en-US" sz="2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94360" y="256032"/>
            <a:ext cx="10972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8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Remember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1005840" y="1133857"/>
            <a:ext cx="9875520" cy="5285604"/>
          </a:xfrm>
          <a:prstGeom prst="rect">
            <a:avLst/>
          </a:prstGeom>
          <a:solidFill>
            <a:srgbClr val="FBE8E8"/>
          </a:solidFill>
          <a:ln w="15240">
            <a:solidFill>
              <a:srgbClr val="F6B400"/>
            </a:solidFill>
          </a:ln>
        </p:spPr>
        <p:txBody>
          <a:bodyPr wrap="square" lIns="2286" tIns="2286" rIns="2286" bIns="2286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Task 3 becomes easier when learners follow one clear routine.</a:t>
            </a: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Read the task.</a:t>
            </a: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the bullet points.</a:t>
            </a: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Write a friendly email.</a:t>
            </a: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Use short paragraphs.</a:t>
            </a: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Check before finishing.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Times New Roma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Times New Roma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1673</Words>
  <Application>Microsoft Office PowerPoint</Application>
  <PresentationFormat>Widescreen</PresentationFormat>
  <Paragraphs>319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ESOLish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ESB Entry 3 Task 3 Email Writing Lesson</dc:title>
  <dc:subject>ESB ESOL Entry 3 Writing Task 3 Email</dc:subject>
  <dc:creator>ESOLish</dc:creator>
  <cp:lastModifiedBy>Shama Qurashi</cp:lastModifiedBy>
  <cp:revision>2</cp:revision>
  <dcterms:created xsi:type="dcterms:W3CDTF">2026-09-06T00:14:46Z</dcterms:created>
  <dcterms:modified xsi:type="dcterms:W3CDTF">2026-09-06T00:23:05Z</dcterms:modified>
</cp:coreProperties>
</file>