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77240" y="384048"/>
            <a:ext cx="106527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Context Clues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777240" y="987552"/>
            <a:ext cx="106527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E4B8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960120" y="1874520"/>
            <a:ext cx="1024128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Find the meaning from the text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1188720" y="2670048"/>
            <a:ext cx="9829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E4B8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the words around a difficult word to find its meaning.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13232" y="3383280"/>
            <a:ext cx="1572768" cy="502920"/>
          </a:xfrm>
          <a:prstGeom prst="rect">
            <a:avLst/>
          </a:prstGeom>
          <a:solidFill>
            <a:srgbClr val="FFF6D8"/>
          </a:solidFill>
          <a:ln w="12700">
            <a:solidFill>
              <a:srgbClr val="F2B705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2359152" y="3456432"/>
            <a:ext cx="2926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715768" y="3383280"/>
            <a:ext cx="1572768" cy="502920"/>
          </a:xfrm>
          <a:prstGeom prst="rect">
            <a:avLst/>
          </a:prstGeom>
          <a:solidFill>
            <a:srgbClr val="EAF4FF"/>
          </a:solidFill>
          <a:ln w="12700">
            <a:solidFill>
              <a:srgbClr val="F2B705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 AROUND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361688" y="3456432"/>
            <a:ext cx="2926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4718304" y="3383280"/>
            <a:ext cx="1572768" cy="502920"/>
          </a:xfrm>
          <a:prstGeom prst="rect">
            <a:avLst/>
          </a:prstGeom>
          <a:solidFill>
            <a:srgbClr val="FFF6D8"/>
          </a:solidFill>
          <a:ln w="12700">
            <a:solidFill>
              <a:srgbClr val="F2B705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THINK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364224" y="3456432"/>
            <a:ext cx="2926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6720840" y="3383280"/>
            <a:ext cx="1572768" cy="502920"/>
          </a:xfrm>
          <a:prstGeom prst="rect">
            <a:avLst/>
          </a:prstGeom>
          <a:solidFill>
            <a:srgbClr val="EAF4FF"/>
          </a:solidFill>
          <a:ln w="12700">
            <a:solidFill>
              <a:srgbClr val="F2B705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CHOOSE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8366760" y="3456432"/>
            <a:ext cx="2926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8723376" y="3383280"/>
            <a:ext cx="1572768" cy="502920"/>
          </a:xfrm>
          <a:prstGeom prst="rect">
            <a:avLst/>
          </a:prstGeom>
          <a:solidFill>
            <a:srgbClr val="FFF6D8"/>
          </a:solidFill>
          <a:ln w="12700">
            <a:solidFill>
              <a:srgbClr val="F2B705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188720" y="4892040"/>
            <a:ext cx="8778240" cy="256032"/>
          </a:xfrm>
          <a:prstGeom prst="rect">
            <a:avLst/>
          </a:prstGeom>
          <a:solidFill>
            <a:srgbClr val="FFF0F0"/>
          </a:solidFill>
          <a:ln w="10160">
            <a:solidFill>
              <a:srgbClr val="F2B705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Today we practise understanding meaning without a dictionary.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Warm-Up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" y="1051560"/>
            <a:ext cx="1069848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Can you guess the meaning of the bold word?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4400" y="1691640"/>
            <a:ext cx="10241280" cy="676656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bus was delayed, so Amina arrived late for class.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14400" y="2743200"/>
            <a:ext cx="10241280" cy="676656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room was silent. Nobody was talking.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14400" y="3794760"/>
            <a:ext cx="10241280" cy="676656"/>
          </a:xfrm>
          <a:prstGeom prst="rect">
            <a:avLst/>
          </a:prstGeom>
          <a:solidFill>
            <a:srgbClr val="F1FF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soup was boiling, so it was too hot to eat.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13232" y="5303520"/>
            <a:ext cx="9235440" cy="256032"/>
          </a:xfrm>
          <a:prstGeom prst="rect">
            <a:avLst/>
          </a:prstGeom>
          <a:solidFill>
            <a:srgbClr val="FFF0F0"/>
          </a:solidFill>
          <a:ln w="10160">
            <a:solidFill>
              <a:srgbClr val="F2B705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Pair talk: Which words helped you guess the meaning?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Session Aims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88720"/>
            <a:ext cx="1078992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By the end of the lesson, learners will be able to: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1188720" y="1920240"/>
            <a:ext cx="9601200" cy="2743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understand what context clues are</a:t>
            </a:r>
            <a:endParaRPr lang="en-US" sz="2200" dirty="0"/>
          </a:p>
          <a:p>
            <a:pPr algn="l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look before and after a difficult word</a:t>
            </a:r>
            <a:endParaRPr lang="en-US" sz="2200" dirty="0"/>
          </a:p>
          <a:p>
            <a:pPr algn="l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use synonyms, examples and contrast words to guess meaning</a:t>
            </a:r>
            <a:endParaRPr lang="en-US" sz="2200" dirty="0"/>
          </a:p>
          <a:p>
            <a:pPr algn="l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recognise grammar clues and word parts</a:t>
            </a:r>
            <a:endParaRPr lang="en-US" sz="2200" dirty="0"/>
          </a:p>
          <a:p>
            <a:pPr algn="l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answer ESB-style meaning questions with more confidence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13232" y="5303520"/>
            <a:ext cx="9235440" cy="256032"/>
          </a:xfrm>
          <a:prstGeom prst="rect">
            <a:avLst/>
          </a:prstGeom>
          <a:solidFill>
            <a:srgbClr val="FFF0F0"/>
          </a:solidFill>
          <a:ln w="10160">
            <a:solidFill>
              <a:srgbClr val="F2B705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 focus: understanding the meaning of words and phrases in short texts.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Exam Focus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1417320"/>
            <a:ext cx="5166360" cy="32004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the exam tests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58368" y="1856232"/>
            <a:ext cx="5166360" cy="3337560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Learners need to identify the meaning of words and phrases in short straightforward texts.</a:t>
            </a:r>
            <a:endParaRPr lang="en-US" sz="1900" dirty="0"/>
          </a:p>
          <a:p>
            <a:pPr algn="l" indent="0" marL="0">
              <a:buNone/>
            </a:pP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They cannot use a dictionary in the exam.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217920" y="1417320"/>
            <a:ext cx="5166360" cy="32004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question wording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17920" y="1856232"/>
            <a:ext cx="5166360" cy="3337560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does “_____” mean?</a:t>
            </a:r>
            <a:endParaRPr lang="en-US" sz="1900" dirty="0"/>
          </a:p>
          <a:p>
            <a:pPr algn="l" indent="0" marL="0">
              <a:buNone/>
            </a:pP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Which word means the same as “_____”?</a:t>
            </a:r>
            <a:endParaRPr lang="en-US" sz="1900" dirty="0"/>
          </a:p>
          <a:p>
            <a:pPr algn="l" indent="0" marL="0">
              <a:buNone/>
            </a:pP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phrase “_____” means…</a:t>
            </a:r>
            <a:endParaRPr lang="en-US" sz="1900" dirty="0"/>
          </a:p>
          <a:p>
            <a:pPr algn="l" indent="0" marL="0">
              <a:buNone/>
            </a:pP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sentence. What does this word mean?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713232" y="5559552"/>
            <a:ext cx="9235440" cy="256032"/>
          </a:xfrm>
          <a:prstGeom prst="rect">
            <a:avLst/>
          </a:prstGeom>
          <a:solidFill>
            <a:srgbClr val="FFF0F0"/>
          </a:solidFill>
          <a:ln w="10160">
            <a:solidFill>
              <a:srgbClr val="F2B705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 not guess quickly. Use the sentence and the whole text.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Definition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51560" y="1417320"/>
            <a:ext cx="10058400" cy="251460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Context clues are the words, sentences and ideas around a difficult word.</a:t>
            </a:r>
            <a:endParaRPr lang="en-US" sz="2500" dirty="0"/>
          </a:p>
          <a:p>
            <a:pPr algn="ctr" indent="0" marL="0">
              <a:buNone/>
            </a:pPr>
            <a:endParaRPr lang="en-US" sz="2500" dirty="0"/>
          </a:p>
          <a:p>
            <a:pPr algn="ctr" indent="0" marL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They help us understand the meaning without using a dictionary.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828800" y="4297680"/>
            <a:ext cx="8503920" cy="73152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Context = the part of the text around the word.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13232" y="5486400"/>
            <a:ext cx="9235440" cy="256032"/>
          </a:xfrm>
          <a:prstGeom prst="rect">
            <a:avLst/>
          </a:prstGeom>
          <a:solidFill>
            <a:srgbClr val="FFF0F0"/>
          </a:solidFill>
          <a:ln w="10160">
            <a:solidFill>
              <a:srgbClr val="F2B705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Simple learner wording: Look around the word.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Context Clues Matter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234440"/>
            <a:ext cx="10789920" cy="53035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 the reading exam, learners may see a word they do not know. They do not need to panic.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31520" y="1993392"/>
            <a:ext cx="3429000" cy="2103120"/>
          </a:xfrm>
          <a:prstGeom prst="rect">
            <a:avLst/>
          </a:prstGeom>
          <a:solidFill>
            <a:srgbClr val="FFF0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Without context</a:t>
            </a:r>
            <a:endParaRPr lang="en-US" sz="2000" dirty="0"/>
          </a:p>
          <a:p>
            <a:pPr algn="ctr" indent="0" marL="0">
              <a:buNone/>
            </a:pP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“fresh”</a:t>
            </a:r>
            <a:endParaRPr lang="en-US" sz="2000" dirty="0"/>
          </a:p>
          <a:p>
            <a:pPr algn="ctr" indent="0" marL="0">
              <a:buNone/>
            </a:pP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Maybe new? Maybe cold? Maybe rude?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4370832" y="1993392"/>
            <a:ext cx="3429000" cy="210312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With context</a:t>
            </a:r>
            <a:endParaRPr lang="en-US" sz="2000" dirty="0"/>
          </a:p>
          <a:p>
            <a:pPr algn="ctr" indent="0" marL="0">
              <a:buNone/>
            </a:pP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fresh bread was warm and smelled lovely.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8010144" y="1993392"/>
            <a:ext cx="3429000" cy="2103120"/>
          </a:xfrm>
          <a:prstGeom prst="rect">
            <a:avLst/>
          </a:prstGeom>
          <a:solidFill>
            <a:srgbClr val="F1FF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Meaning</a:t>
            </a:r>
            <a:endParaRPr lang="en-US" sz="2000" dirty="0"/>
          </a:p>
          <a:p>
            <a:pPr algn="ctr" indent="0" marL="0">
              <a:buNone/>
            </a:pP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Fresh = recently made or new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13232" y="5230368"/>
            <a:ext cx="9235440" cy="256032"/>
          </a:xfrm>
          <a:prstGeom prst="rect">
            <a:avLst/>
          </a:prstGeom>
          <a:solidFill>
            <a:srgbClr val="FFF0F0"/>
          </a:solidFill>
          <a:ln w="10160">
            <a:solidFill>
              <a:srgbClr val="F2B705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sentence gives useful clues.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Clue 1: Synonym or Explanation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097280"/>
            <a:ext cx="1069848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Sometimes the writer gives another word or short explanation with the same meaning.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60120" y="1783080"/>
            <a:ext cx="10241280" cy="100584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meal was delicious. It was very tasty and everyone enjoyed it.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828800" y="3154680"/>
            <a:ext cx="8503920" cy="713232"/>
          </a:xfrm>
          <a:prstGeom prst="rect">
            <a:avLst/>
          </a:prstGeom>
          <a:solidFill>
            <a:srgbClr val="F1FF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delicious = tasty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1005840" y="4434840"/>
            <a:ext cx="1024128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4B8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Useful clue words: means, is called, this is, or, also known as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713232" y="5303520"/>
            <a:ext cx="9235440" cy="256032"/>
          </a:xfrm>
          <a:prstGeom prst="rect">
            <a:avLst/>
          </a:prstGeom>
          <a:solidFill>
            <a:srgbClr val="FFF0F0"/>
          </a:solidFill>
          <a:ln w="10160">
            <a:solidFill>
              <a:srgbClr val="F2B705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If another word explains it, use that word.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Clue 2: Examples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097280"/>
            <a:ext cx="1069848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Examples can show what a difficult word means.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22960" y="1719072"/>
            <a:ext cx="10561320" cy="1042416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There are many facilities at the centre, such as a library, café, computer room and gym.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097280" y="3246120"/>
            <a:ext cx="3063240" cy="132588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facility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526280" y="3246120"/>
            <a:ext cx="3063240" cy="1325880"/>
          </a:xfrm>
          <a:prstGeom prst="rect">
            <a:avLst/>
          </a:prstGeom>
          <a:solidFill>
            <a:srgbClr val="F1FF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examples: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library, café, computer room, gym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955280" y="3246120"/>
            <a:ext cx="3063240" cy="1325880"/>
          </a:xfrm>
          <a:prstGeom prst="rect">
            <a:avLst/>
          </a:prstGeom>
          <a:solidFill>
            <a:srgbClr val="FFF0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meaning: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useful place or service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13232" y="5303520"/>
            <a:ext cx="9235440" cy="256032"/>
          </a:xfrm>
          <a:prstGeom prst="rect">
            <a:avLst/>
          </a:prstGeom>
          <a:solidFill>
            <a:srgbClr val="FFF0F0"/>
          </a:solidFill>
          <a:ln w="10160">
            <a:solidFill>
              <a:srgbClr val="F2B705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Useful clue words: such as, for example, including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Clue 3: Contrast Words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051560"/>
            <a:ext cx="1069848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Contrast words show an opposite idea. They can help us understand the meaning.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68680" y="1737360"/>
            <a:ext cx="10469880" cy="105156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first shop was expensive, but the second shop was cheap.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234440" y="3273552"/>
            <a:ext cx="4297680" cy="1097280"/>
          </a:xfrm>
          <a:prstGeom prst="rect">
            <a:avLst/>
          </a:prstGeom>
          <a:solidFill>
            <a:srgbClr val="FFF0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expensive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6629400" y="3273552"/>
            <a:ext cx="4297680" cy="1097280"/>
          </a:xfrm>
          <a:prstGeom prst="rect">
            <a:avLst/>
          </a:prstGeom>
          <a:solidFill>
            <a:srgbClr val="F1FF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cheap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1280160" y="4727448"/>
            <a:ext cx="969264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E4B8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but / however / although / unlike / instead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13232" y="5413248"/>
            <a:ext cx="9235440" cy="256032"/>
          </a:xfrm>
          <a:prstGeom prst="rect">
            <a:avLst/>
          </a:prstGeom>
          <a:solidFill>
            <a:srgbClr val="FFF0F0"/>
          </a:solidFill>
          <a:ln w="10160">
            <a:solidFill>
              <a:srgbClr val="F2B705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When you see “but”, look for the opposite idea.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Clue 4: Grammar Clues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051560"/>
            <a:ext cx="1069848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Grammar helps us know what type of word it is.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58368" y="1417320"/>
            <a:ext cx="5166360" cy="32004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Sentence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58368" y="1856232"/>
            <a:ext cx="5166360" cy="3337560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She felt amazed when she saw the new shopping centre.</a:t>
            </a:r>
            <a:endParaRPr lang="en-US" sz="1900" dirty="0"/>
          </a:p>
          <a:p>
            <a:pPr algn="l" indent="0" marL="0">
              <a:buNone/>
            </a:pP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type of word is “amazed”?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217920" y="1417320"/>
            <a:ext cx="5166360" cy="32004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Grammar clue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217920" y="1856232"/>
            <a:ext cx="5166360" cy="3337560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She felt _____.</a:t>
            </a:r>
            <a:endParaRPr lang="en-US" sz="1900" dirty="0"/>
          </a:p>
          <a:p>
            <a:pPr algn="l" indent="0" marL="0">
              <a:buNone/>
            </a:pP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word describes how she felt, so it is an adjective.</a:t>
            </a:r>
            <a:endParaRPr lang="en-US" sz="1900" dirty="0"/>
          </a:p>
          <a:p>
            <a:pPr algn="l" indent="0" marL="0">
              <a:buNone/>
            </a:pP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Meaning: surprised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713232" y="5559552"/>
            <a:ext cx="9235440" cy="256032"/>
          </a:xfrm>
          <a:prstGeom prst="rect">
            <a:avLst/>
          </a:prstGeom>
          <a:solidFill>
            <a:srgbClr val="FFF0F0"/>
          </a:solidFill>
          <a:ln w="10160">
            <a:solidFill>
              <a:srgbClr val="F2B705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Ask: Is it a person, thing, action or describing word?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Clue 5: Word Parts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051560"/>
            <a:ext cx="1069848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Sometimes a word has a small part that gives a clue.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77240" y="1691640"/>
            <a:ext cx="3429000" cy="214884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unhappy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 + happy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not happy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389120" y="1691640"/>
            <a:ext cx="3429000" cy="214884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recheck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 + check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 again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001000" y="1691640"/>
            <a:ext cx="3429000" cy="2148840"/>
          </a:xfrm>
          <a:prstGeom prst="rect">
            <a:avLst/>
          </a:prstGeom>
          <a:solidFill>
            <a:srgbClr val="F1FF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careful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care + ful</a:t>
            </a:r>
            <a:endParaRPr lang="en-US" sz="2200" dirty="0"/>
          </a:p>
          <a:p>
            <a:pPr algn="ctr" indent="0" marL="0">
              <a:buNone/>
            </a:pP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with care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3232" y="5212080"/>
            <a:ext cx="9235440" cy="256032"/>
          </a:xfrm>
          <a:prstGeom prst="rect">
            <a:avLst/>
          </a:prstGeom>
          <a:solidFill>
            <a:srgbClr val="FFF0F0"/>
          </a:solidFill>
          <a:ln w="10160">
            <a:solidFill>
              <a:srgbClr val="F2B705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Word parts can help, but always check the sentence too.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4-Step Method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" y="1463040"/>
            <a:ext cx="2468880" cy="32004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Read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85800" y="1993392"/>
            <a:ext cx="2468880" cy="2103120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whole sentence.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3474720" y="1463040"/>
            <a:ext cx="2468880" cy="32004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Look around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474720" y="1993392"/>
            <a:ext cx="2468880" cy="2103120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before and after the word.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263640" y="1463040"/>
            <a:ext cx="2468880" cy="32004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Think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263640" y="1993392"/>
            <a:ext cx="2468880" cy="2103120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makes sense here?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9052560" y="1463040"/>
            <a:ext cx="2468880" cy="32004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Check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9052560" y="1993392"/>
            <a:ext cx="2468880" cy="2103120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Try the answer in the sentence.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417320" y="4617720"/>
            <a:ext cx="9326880" cy="502920"/>
          </a:xfrm>
          <a:prstGeom prst="rect">
            <a:avLst/>
          </a:prstGeom>
          <a:solidFill>
            <a:srgbClr val="FFF0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 not choose an answer because you know the word from another place. Use this text.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Worked Example 1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051560"/>
            <a:ext cx="106984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sentence and choose the best meaning.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68680" y="1600200"/>
            <a:ext cx="10469880" cy="77724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centre is convenient because it is near the bus station and opens late.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914400" y="2743200"/>
            <a:ext cx="102412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does “convenient” mean?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14400" y="3246120"/>
            <a:ext cx="2331720" cy="685800"/>
          </a:xfrm>
          <a:prstGeom prst="rect">
            <a:avLst/>
          </a:prstGeom>
          <a:solidFill>
            <a:srgbClr val="FFF0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difficult to use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3520440" y="3246120"/>
            <a:ext cx="2331720" cy="685800"/>
          </a:xfrm>
          <a:prstGeom prst="rect">
            <a:avLst/>
          </a:prstGeom>
          <a:solidFill>
            <a:srgbClr val="F1FF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easy and useful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126480" y="3246120"/>
            <a:ext cx="2331720" cy="68580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 very expensive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732520" y="3246120"/>
            <a:ext cx="2331720" cy="68580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 old and small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828800" y="4434840"/>
            <a:ext cx="8503920" cy="54864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Clue: near the bus station + opens late = easy and useful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Worked Example 2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051560"/>
            <a:ext cx="106984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 for the clue before and after the word.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68680" y="1600200"/>
            <a:ext cx="10469880" cy="82296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museum has a variety of activities, including talks, films, workshops and family tours.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914400" y="2788920"/>
            <a:ext cx="102412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Which is closest in meaning to “variety”?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14400" y="3246120"/>
            <a:ext cx="2331720" cy="685800"/>
          </a:xfrm>
          <a:prstGeom prst="rect">
            <a:avLst/>
          </a:prstGeom>
          <a:solidFill>
            <a:srgbClr val="FFF0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one type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3520440" y="3246120"/>
            <a:ext cx="2331720" cy="685800"/>
          </a:xfrm>
          <a:prstGeom prst="rect">
            <a:avLst/>
          </a:prstGeom>
          <a:solidFill>
            <a:srgbClr val="F1FF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different types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126480" y="3246120"/>
            <a:ext cx="2331720" cy="68580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 no activities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732520" y="3246120"/>
            <a:ext cx="2331720" cy="68580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 expensive things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828800" y="4434840"/>
            <a:ext cx="8503920" cy="54864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Clue: talks, films, workshops and tours are different types of activities.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Mistakes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1417320"/>
            <a:ext cx="5166360" cy="32004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Weak approach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58368" y="1856232"/>
            <a:ext cx="5166360" cy="3337560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know this word from my language.</a:t>
            </a: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choose the first answer quickly.</a:t>
            </a: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only read the question.</a:t>
            </a: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ignore the sentence.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217920" y="1417320"/>
            <a:ext cx="5166360" cy="32004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Better approach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17920" y="1856232"/>
            <a:ext cx="5166360" cy="3337560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Read the whole sentence.</a:t>
            </a: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Look before and after the word.</a:t>
            </a: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Cross out wrong options.</a:t>
            </a: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Check the answer in the sentence.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713232" y="5559552"/>
            <a:ext cx="9235440" cy="256032"/>
          </a:xfrm>
          <a:prstGeom prst="rect">
            <a:avLst/>
          </a:prstGeom>
          <a:solidFill>
            <a:srgbClr val="FFF0F0"/>
          </a:solidFill>
          <a:ln w="10160">
            <a:solidFill>
              <a:srgbClr val="F2B705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Slow down. The clue is usually in the text.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1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051560"/>
            <a:ext cx="1069848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Choose the best meaning of the underlined word or phrase.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68680" y="1600200"/>
            <a:ext cx="10469880" cy="713232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The queue was long, so we had to wait for 30 minutes.  queue = __________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68680" y="2606040"/>
            <a:ext cx="10469880" cy="713232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The course is suitable for beginners. It is good for people who are new to English.  suitable = __________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68680" y="3611880"/>
            <a:ext cx="10469880" cy="713232"/>
          </a:xfrm>
          <a:prstGeom prst="rect">
            <a:avLst/>
          </a:prstGeom>
          <a:solidFill>
            <a:srgbClr val="F1FF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Please bring identification, such as a passport or driving licence.  identification = __________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554480" y="4709160"/>
            <a:ext cx="9052560" cy="502920"/>
          </a:xfrm>
          <a:prstGeom prst="rect">
            <a:avLst/>
          </a:prstGeom>
          <a:solidFill>
            <a:srgbClr val="FFF0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Discuss: Which words gave you the clue?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2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051560"/>
            <a:ext cx="1069848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Work with a partner. Find the clue and choose the meaning.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77240" y="1664208"/>
            <a:ext cx="10607040" cy="941832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café was crowded on Saturday. There were people at every table and many people waiting outside.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05840" y="2907792"/>
            <a:ext cx="1005840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does “crowded” mean?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51560" y="3429000"/>
            <a:ext cx="2331720" cy="685800"/>
          </a:xfrm>
          <a:prstGeom prst="rect">
            <a:avLst/>
          </a:prstGeom>
          <a:solidFill>
            <a:srgbClr val="FFF0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empty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3611880" y="3429000"/>
            <a:ext cx="2331720" cy="68580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full of people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172200" y="3429000"/>
            <a:ext cx="2331720" cy="68580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 very quiet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732520" y="3429000"/>
            <a:ext cx="2331720" cy="685800"/>
          </a:xfrm>
          <a:prstGeom prst="rect">
            <a:avLst/>
          </a:prstGeom>
          <a:solidFill>
            <a:srgbClr val="F1FF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 closed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554480" y="4663440"/>
            <a:ext cx="9052560" cy="502920"/>
          </a:xfrm>
          <a:prstGeom prst="rect">
            <a:avLst/>
          </a:prstGeom>
          <a:solidFill>
            <a:srgbClr val="FFF0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Underline the clue words before you answer.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Exam-Style Question 1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" y="1115568"/>
            <a:ext cx="10835640" cy="141732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text.</a:t>
            </a:r>
            <a:endParaRPr lang="en-US" sz="1800" dirty="0"/>
          </a:p>
          <a:p>
            <a:pPr algn="l" indent="0" marL="0">
              <a:buNone/>
            </a:pP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new sports centre is popular with local families. It has a swimming pool, gym and football pitches. Many people go there every week because the prices are low.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68680" y="2807208"/>
            <a:ext cx="1051560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 the text, what does “popular” mean?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60120" y="3310128"/>
            <a:ext cx="2286000" cy="658368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used by many people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3474720" y="3310128"/>
            <a:ext cx="2286000" cy="658368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very expensive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89320" y="3310128"/>
            <a:ext cx="2286000" cy="658368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 difficult to find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503920" y="3310128"/>
            <a:ext cx="2286000" cy="658368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 open at night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4498848"/>
            <a:ext cx="8503920" cy="54864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 on mini-whiteboards first. Then explain your clue.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Exam-Style Question 2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" y="1115568"/>
            <a:ext cx="10835640" cy="141732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text.</a:t>
            </a:r>
            <a:endParaRPr lang="en-US" sz="1800" dirty="0"/>
          </a:p>
          <a:p>
            <a:pPr algn="l" indent="0" marL="0">
              <a:buNone/>
            </a:pP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shop assistant was polite. She smiled, listened carefully and helped the customer find the right size.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68680" y="2807208"/>
            <a:ext cx="1051560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Which word is closest in meaning to “polite”?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60120" y="3310128"/>
            <a:ext cx="2286000" cy="658368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rude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3474720" y="3310128"/>
            <a:ext cx="2286000" cy="658368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helpful and respectful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89320" y="3310128"/>
            <a:ext cx="2286000" cy="658368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 late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503920" y="3310128"/>
            <a:ext cx="2286000" cy="658368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 confused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4498848"/>
            <a:ext cx="8503920" cy="54864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Clue words: smiled, listened carefully, helped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Exam-Style Question 3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" y="1042416"/>
            <a:ext cx="10835640" cy="141732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text.</a:t>
            </a:r>
            <a:endParaRPr lang="en-US" sz="1800" dirty="0"/>
          </a:p>
          <a:p>
            <a:pPr algn="l" indent="0" marL="0">
              <a:buNone/>
            </a:pP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instructions were simple, but the last step was tricky. Many learners needed help with it.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68680" y="2761488"/>
            <a:ext cx="1051560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does “tricky” mean?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60120" y="3246120"/>
            <a:ext cx="2286000" cy="658368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easy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3474720" y="3246120"/>
            <a:ext cx="2286000" cy="658368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difficult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89320" y="3246120"/>
            <a:ext cx="2286000" cy="658368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 quick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503920" y="3246120"/>
            <a:ext cx="2286000" cy="658368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 colourful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051560" y="4407408"/>
            <a:ext cx="10058400" cy="713232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clue helped you?  “but” shows contrast + learners needed help.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Test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005840"/>
            <a:ext cx="106984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 independently. Then check with a partner.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31520" y="1554480"/>
            <a:ext cx="10698480" cy="566928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The journey was exhausting. I was very tired when I arrived.  exhausting = _______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31520" y="2304288"/>
            <a:ext cx="10698480" cy="566928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The form was optional. You could fill it in, but you did not have to.  optional = _______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31520" y="3054096"/>
            <a:ext cx="10698480" cy="566928"/>
          </a:xfrm>
          <a:prstGeom prst="rect">
            <a:avLst/>
          </a:prstGeom>
          <a:solidFill>
            <a:srgbClr val="F1FF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The new rules are strict. Everyone must follow them carefully.  strict = _______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31520" y="3803904"/>
            <a:ext cx="10698480" cy="566928"/>
          </a:xfrm>
          <a:prstGeom prst="rect">
            <a:avLst/>
          </a:prstGeom>
          <a:solidFill>
            <a:srgbClr val="FFF0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The area is noisy because buses, cars and people pass all day.  noisy = _______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554480" y="4754880"/>
            <a:ext cx="9052560" cy="475488"/>
          </a:xfrm>
          <a:prstGeom prst="rect">
            <a:avLst/>
          </a:prstGeom>
          <a:solidFill>
            <a:srgbClr val="FFFF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Remember: read before, read after, then choose.</a:t>
            </a:r>
            <a:endParaRPr 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 Key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188720"/>
            <a:ext cx="3474720" cy="3566160"/>
          </a:xfrm>
          <a:prstGeom prst="rect">
            <a:avLst/>
          </a:prstGeom>
          <a:solidFill>
            <a:srgbClr val="FFF6D8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1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queue = line of people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suitable = good/right for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identification = ID / proof of who you are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4343400" y="1188720"/>
            <a:ext cx="3474720" cy="3566160"/>
          </a:xfrm>
          <a:prstGeom prst="rect">
            <a:avLst/>
          </a:prstGeom>
          <a:solidFill>
            <a:srgbClr val="EAF4FF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2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Crowded = full of people</a:t>
            </a:r>
            <a:endParaRPr lang="en-US" sz="1700" dirty="0"/>
          </a:p>
          <a:p>
            <a:pPr algn="l" indent="0" marL="0">
              <a:buNone/>
            </a:pP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 Questions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A used by many people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B helpful and respectful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B difficult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8046720" y="1188720"/>
            <a:ext cx="3474720" cy="3566160"/>
          </a:xfrm>
          <a:prstGeom prst="rect">
            <a:avLst/>
          </a:prstGeom>
          <a:solidFill>
            <a:srgbClr val="F1FF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Test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very tiring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not required / choice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firm / must be followed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loud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13232" y="5349240"/>
            <a:ext cx="9235440" cy="256032"/>
          </a:xfrm>
          <a:prstGeom prst="rect">
            <a:avLst/>
          </a:prstGeom>
          <a:solidFill>
            <a:srgbClr val="FFF0F0"/>
          </a:solidFill>
          <a:ln w="10160">
            <a:solidFill>
              <a:srgbClr val="F2B705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Ask learners to explain which words gave the clue.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01168"/>
            <a:ext cx="11686032" cy="641908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1556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Plenary</a:t>
            </a:r>
            <a:endParaRPr lang="en-US" sz="2800" dirty="0"/>
          </a:p>
        </p:txBody>
      </p:sp>
      <p:pic>
        <p:nvPicPr>
          <p:cNvPr id="4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5797296"/>
            <a:ext cx="84124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017520" y="1234440"/>
            <a:ext cx="612648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E4B8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Context Clues Checklist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920240" y="1920240"/>
            <a:ext cx="8778240" cy="2743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read the whole sentence.</a:t>
            </a:r>
            <a:endParaRPr lang="en-US" sz="2200" dirty="0"/>
          </a:p>
          <a:p>
            <a:pPr algn="l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looked before and after the word.</a:t>
            </a:r>
            <a:endParaRPr lang="en-US" sz="2200" dirty="0"/>
          </a:p>
          <a:p>
            <a:pPr algn="l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found clue words or examples.</a:t>
            </a:r>
            <a:endParaRPr lang="en-US" sz="2200" dirty="0"/>
          </a:p>
          <a:p>
            <a:pPr algn="l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checked if the word is positive, negative or neutral.</a:t>
            </a:r>
            <a:endParaRPr lang="en-US" sz="2200" dirty="0"/>
          </a:p>
          <a:p>
            <a:pPr algn="l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tried the answer in the sentence.</a:t>
            </a:r>
            <a:endParaRPr lang="en-US" sz="2200" dirty="0"/>
          </a:p>
          <a:p>
            <a:pPr algn="l"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did not guess too quickly.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234440" y="5074920"/>
            <a:ext cx="9738360" cy="475488"/>
          </a:xfrm>
          <a:prstGeom prst="rect">
            <a:avLst/>
          </a:prstGeom>
          <a:solidFill>
            <a:srgbClr val="FFF0F0"/>
          </a:solidFill>
          <a:ln w="1143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Exit ticket: Write one new word and the clue that helped you understand it.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Context Clues Lesson</dc:title>
  <dc:subject>ESB ESOL Entry 3 Reading - Context Clues</dc:subject>
  <dc:creator>ESOLish</dc:creator>
  <cp:lastModifiedBy>ESOLish</cp:lastModifiedBy>
  <cp:revision>1</cp:revision>
  <dcterms:created xsi:type="dcterms:W3CDTF">2026-09-12T18:29:29Z</dcterms:created>
  <dcterms:modified xsi:type="dcterms:W3CDTF">2026-09-12T18:29:29Z</dcterms:modified>
</cp:coreProperties>
</file>