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5F42DD-19B6-45E4-9F84-04A08055352A}" type="datetimeFigureOut">
              <a:rPr lang="en-GB" smtClean="0"/>
              <a:t>06/09/2026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3E0FA4-A40B-401D-83E2-2D1E39F4957C}" type="slidenum">
              <a:rPr lang="en-GB" smtClean="0"/>
              <a:t>‹#›</a:t>
            </a:fld>
            <a:endParaRPr lang="en-GB"/>
          </a:p>
        </p:txBody>
      </p:sp>
    </p:spTree>
    <p:extLst>
      <p:ext uri="{BB962C8B-B14F-4D97-AF65-F5344CB8AC3E}">
        <p14:creationId xmlns:p14="http://schemas.microsoft.com/office/powerpoint/2010/main" val="1081216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06/09/2026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143000"/>
            <a:ext cx="10424160" cy="1234440"/>
          </a:xfrm>
          <a:prstGeom prst="rect">
            <a:avLst/>
          </a:prstGeom>
          <a:noFill/>
        </p:spPr>
        <p:txBody>
          <a:bodyPr wrap="square" lIns="73152" tIns="73152" rIns="73152" bIns="73152">
            <a:normAutofit/>
          </a:bodyPr>
          <a:lstStyle/>
          <a:p>
            <a:pPr algn="ctr"/>
            <a:r>
              <a:rPr sz="5000" b="1">
                <a:solidFill>
                  <a:srgbClr val="800000"/>
                </a:solidFill>
                <a:latin typeface="Times New Roman"/>
              </a:rPr>
              <a:t>Planning Before You Write</a:t>
            </a:r>
          </a:p>
        </p:txBody>
      </p:sp>
      <p:sp>
        <p:nvSpPr>
          <p:cNvPr id="3" name="TextBox 2"/>
          <p:cNvSpPr txBox="1"/>
          <p:nvPr/>
        </p:nvSpPr>
        <p:spPr>
          <a:xfrm>
            <a:off x="1097280" y="2514600"/>
            <a:ext cx="9509760" cy="1005840"/>
          </a:xfrm>
          <a:prstGeom prst="rect">
            <a:avLst/>
          </a:prstGeom>
          <a:noFill/>
        </p:spPr>
        <p:txBody>
          <a:bodyPr wrap="square" lIns="73152" tIns="73152" rIns="73152" bIns="73152">
            <a:normAutofit/>
          </a:bodyPr>
          <a:lstStyle/>
          <a:p>
            <a:pPr algn="ctr"/>
            <a:r>
              <a:rPr sz="3000" b="1">
                <a:solidFill>
                  <a:srgbClr val="000000"/>
                </a:solidFill>
                <a:latin typeface="Times New Roman"/>
              </a:rPr>
              <a:t>Using Bullet Points</a:t>
            </a:r>
          </a:p>
          <a:p>
            <a:pPr algn="ctr">
              <a:spcBef>
                <a:spcPts val="200"/>
              </a:spcBef>
            </a:pPr>
            <a:r>
              <a:rPr sz="3000" b="1">
                <a:solidFill>
                  <a:srgbClr val="000000"/>
                </a:solidFill>
                <a:latin typeface="Times New Roman"/>
              </a:rPr>
              <a:t>ESB ESOL Entry 3 Writing – Task 2</a:t>
            </a:r>
          </a:p>
          <a:p>
            <a:pPr algn="ctr">
              <a:spcBef>
                <a:spcPts val="200"/>
              </a:spcBef>
            </a:pPr>
            <a:r>
              <a:rPr sz="3000" b="1">
                <a:solidFill>
                  <a:srgbClr val="000000"/>
                </a:solidFill>
                <a:latin typeface="Times New Roman"/>
              </a:rPr>
              <a:t>Article • Report • Description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Lesson Aims</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By the end of the lesson, learners will be able to:</a:t>
            </a:r>
          </a:p>
        </p:txBody>
      </p:sp>
      <p:sp>
        <p:nvSpPr>
          <p:cNvPr id="4" name="TextBox 3"/>
          <p:cNvSpPr txBox="1"/>
          <p:nvPr/>
        </p:nvSpPr>
        <p:spPr>
          <a:xfrm>
            <a:off x="914400" y="1965960"/>
            <a:ext cx="9875520" cy="3749039"/>
          </a:xfrm>
          <a:prstGeom prst="rect">
            <a:avLst/>
          </a:prstGeom>
          <a:noFill/>
        </p:spPr>
        <p:txBody>
          <a:bodyPr wrap="square" lIns="73152" tIns="73152" rIns="73152" bIns="73152">
            <a:normAutofit/>
          </a:bodyPr>
          <a:lstStyle/>
          <a:p>
            <a:pPr algn="l"/>
            <a:r>
              <a:rPr sz="2700" b="0">
                <a:solidFill>
                  <a:srgbClr val="000000"/>
                </a:solidFill>
                <a:latin typeface="Times New Roman"/>
              </a:rPr>
              <a:t>• understand what a writing plan is</a:t>
            </a:r>
          </a:p>
          <a:p>
            <a:pPr algn="l">
              <a:spcBef>
                <a:spcPts val="200"/>
              </a:spcBef>
            </a:pPr>
            <a:r>
              <a:rPr sz="2700" b="0">
                <a:solidFill>
                  <a:srgbClr val="000000"/>
                </a:solidFill>
                <a:latin typeface="Times New Roman"/>
              </a:rPr>
              <a:t>• understand what bullet points are</a:t>
            </a:r>
          </a:p>
          <a:p>
            <a:pPr algn="l">
              <a:spcBef>
                <a:spcPts val="200"/>
              </a:spcBef>
            </a:pPr>
            <a:r>
              <a:rPr sz="2700" b="0">
                <a:solidFill>
                  <a:srgbClr val="000000"/>
                </a:solidFill>
                <a:latin typeface="Times New Roman"/>
              </a:rPr>
              <a:t>• find key information in a Task 2 question</a:t>
            </a:r>
          </a:p>
          <a:p>
            <a:pPr algn="l">
              <a:spcBef>
                <a:spcPts val="200"/>
              </a:spcBef>
            </a:pPr>
            <a:r>
              <a:rPr sz="2700" b="0">
                <a:solidFill>
                  <a:srgbClr val="000000"/>
                </a:solidFill>
                <a:latin typeface="Times New Roman"/>
              </a:rPr>
              <a:t>• turn question points into simple headings</a:t>
            </a:r>
          </a:p>
          <a:p>
            <a:pPr algn="l">
              <a:spcBef>
                <a:spcPts val="200"/>
              </a:spcBef>
            </a:pPr>
            <a:r>
              <a:rPr sz="2700" b="0">
                <a:solidFill>
                  <a:srgbClr val="000000"/>
                </a:solidFill>
                <a:latin typeface="Times New Roman"/>
              </a:rPr>
              <a:t>• use key words and short phrases</a:t>
            </a:r>
          </a:p>
          <a:p>
            <a:pPr algn="l">
              <a:spcBef>
                <a:spcPts val="200"/>
              </a:spcBef>
            </a:pPr>
            <a:r>
              <a:rPr sz="2700" b="0">
                <a:solidFill>
                  <a:srgbClr val="000000"/>
                </a:solidFill>
                <a:latin typeface="Times New Roman"/>
              </a:rPr>
              <a:t>• use a plan to write clear paragraphs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What Can Task 2 Be?</a:t>
            </a:r>
          </a:p>
        </p:txBody>
      </p:sp>
      <p:sp>
        <p:nvSpPr>
          <p:cNvPr id="3" name="Rounded Rectangle 2"/>
          <p:cNvSpPr/>
          <p:nvPr/>
        </p:nvSpPr>
        <p:spPr>
          <a:xfrm>
            <a:off x="1188720" y="1463040"/>
            <a:ext cx="9692640" cy="34747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a:bodyPr>
          <a:lstStyle/>
          <a:p>
            <a:pPr algn="ctr"/>
            <a:r>
              <a:rPr sz="3100" b="1">
                <a:solidFill>
                  <a:srgbClr val="000000"/>
                </a:solidFill>
                <a:latin typeface="Times New Roman"/>
              </a:rPr>
              <a:t>ESB Entry 3 Task 2 may ask you to write:</a:t>
            </a:r>
          </a:p>
          <a:p>
            <a:pPr algn="ctr">
              <a:spcBef>
                <a:spcPts val="200"/>
              </a:spcBef>
            </a:pPr>
            <a:r>
              <a:rPr sz="3100" b="1">
                <a:solidFill>
                  <a:srgbClr val="000000"/>
                </a:solidFill>
                <a:latin typeface="Times New Roman"/>
              </a:rPr>
              <a:t>an ARTICLE</a:t>
            </a:r>
          </a:p>
          <a:p>
            <a:pPr algn="ctr">
              <a:spcBef>
                <a:spcPts val="200"/>
              </a:spcBef>
            </a:pPr>
            <a:r>
              <a:rPr sz="3100" b="1">
                <a:solidFill>
                  <a:srgbClr val="000000"/>
                </a:solidFill>
                <a:latin typeface="Times New Roman"/>
              </a:rPr>
              <a:t>a REPORT</a:t>
            </a:r>
          </a:p>
          <a:p>
            <a:pPr algn="ctr">
              <a:spcBef>
                <a:spcPts val="200"/>
              </a:spcBef>
            </a:pPr>
            <a:r>
              <a:rPr sz="3100" b="1">
                <a:solidFill>
                  <a:srgbClr val="000000"/>
                </a:solidFill>
                <a:latin typeface="Times New Roman"/>
              </a:rPr>
              <a:t>or a DESCRIPTION</a:t>
            </a:r>
          </a:p>
          <a:p>
            <a:pPr algn="ctr">
              <a:spcBef>
                <a:spcPts val="200"/>
              </a:spcBef>
            </a:pPr>
            <a:endParaRPr sz="3100" b="1">
              <a:solidFill>
                <a:srgbClr val="000000"/>
              </a:solidFill>
              <a:latin typeface="Times New Roman"/>
            </a:endParaRPr>
          </a:p>
          <a:p>
            <a:pPr algn="ctr">
              <a:spcBef>
                <a:spcPts val="200"/>
              </a:spcBef>
            </a:pPr>
            <a:r>
              <a:rPr sz="3100" b="1">
                <a:solidFill>
                  <a:srgbClr val="000000"/>
                </a:solidFill>
                <a:latin typeface="Times New Roman"/>
              </a:rPr>
              <a:t>The writing type can change, but the planning method stays the same.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Task 2 Exam Information</a:t>
            </a:r>
          </a:p>
        </p:txBody>
      </p:sp>
      <p:sp>
        <p:nvSpPr>
          <p:cNvPr id="3" name="Rounded Rectangle 2"/>
          <p:cNvSpPr/>
          <p:nvPr/>
        </p:nvSpPr>
        <p:spPr>
          <a:xfrm>
            <a:off x="731520" y="1463040"/>
            <a:ext cx="2971800" cy="384048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Text Type</a:t>
            </a:r>
          </a:p>
          <a:p>
            <a:pPr algn="l">
              <a:spcBef>
                <a:spcPts val="200"/>
              </a:spcBef>
            </a:pPr>
            <a:r>
              <a:rPr sz="2400" b="0">
                <a:solidFill>
                  <a:srgbClr val="000000"/>
                </a:solidFill>
                <a:latin typeface="Times New Roman"/>
              </a:rPr>
              <a:t>• article</a:t>
            </a:r>
          </a:p>
          <a:p>
            <a:pPr algn="l">
              <a:spcBef>
                <a:spcPts val="200"/>
              </a:spcBef>
            </a:pPr>
            <a:r>
              <a:rPr sz="2400" b="0">
                <a:solidFill>
                  <a:srgbClr val="000000"/>
                </a:solidFill>
                <a:latin typeface="Times New Roman"/>
              </a:rPr>
              <a:t>• report</a:t>
            </a:r>
          </a:p>
          <a:p>
            <a:pPr algn="l">
              <a:spcBef>
                <a:spcPts val="200"/>
              </a:spcBef>
            </a:pPr>
            <a:r>
              <a:rPr sz="2400" b="0">
                <a:solidFill>
                  <a:srgbClr val="000000"/>
                </a:solidFill>
                <a:latin typeface="Times New Roman"/>
              </a:rPr>
              <a:t>• description</a:t>
            </a:r>
          </a:p>
        </p:txBody>
      </p:sp>
      <p:sp>
        <p:nvSpPr>
          <p:cNvPr id="4" name="Rounded Rectangle 3"/>
          <p:cNvSpPr/>
          <p:nvPr/>
        </p:nvSpPr>
        <p:spPr>
          <a:xfrm>
            <a:off x="4069080" y="1463040"/>
            <a:ext cx="2971800" cy="384048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Audience</a:t>
            </a:r>
          </a:p>
          <a:p>
            <a:pPr algn="l">
              <a:spcBef>
                <a:spcPts val="200"/>
              </a:spcBef>
            </a:pPr>
            <a:r>
              <a:rPr sz="2400" b="0">
                <a:solidFill>
                  <a:srgbClr val="000000"/>
                </a:solidFill>
                <a:latin typeface="Times New Roman"/>
              </a:rPr>
              <a:t>• general reader</a:t>
            </a:r>
          </a:p>
          <a:p>
            <a:pPr algn="l">
              <a:spcBef>
                <a:spcPts val="200"/>
              </a:spcBef>
            </a:pPr>
            <a:r>
              <a:rPr sz="2400" b="0">
                <a:solidFill>
                  <a:srgbClr val="000000"/>
                </a:solidFill>
                <a:latin typeface="Times New Roman"/>
              </a:rPr>
              <a:t>• organisation</a:t>
            </a:r>
          </a:p>
          <a:p>
            <a:pPr algn="l">
              <a:spcBef>
                <a:spcPts val="200"/>
              </a:spcBef>
            </a:pPr>
            <a:r>
              <a:rPr sz="2400" b="0">
                <a:solidFill>
                  <a:srgbClr val="000000"/>
                </a:solidFill>
                <a:latin typeface="Times New Roman"/>
              </a:rPr>
              <a:t>• teacher</a:t>
            </a:r>
          </a:p>
          <a:p>
            <a:pPr algn="l">
              <a:spcBef>
                <a:spcPts val="200"/>
              </a:spcBef>
            </a:pPr>
            <a:r>
              <a:rPr sz="2400" b="0">
                <a:solidFill>
                  <a:srgbClr val="000000"/>
                </a:solidFill>
                <a:latin typeface="Times New Roman"/>
              </a:rPr>
              <a:t>• local council</a:t>
            </a:r>
          </a:p>
        </p:txBody>
      </p:sp>
      <p:sp>
        <p:nvSpPr>
          <p:cNvPr id="5" name="Rounded Rectangle 4"/>
          <p:cNvSpPr/>
          <p:nvPr/>
        </p:nvSpPr>
        <p:spPr>
          <a:xfrm>
            <a:off x="7406640" y="1463040"/>
            <a:ext cx="2971800" cy="384048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Word Length</a:t>
            </a:r>
          </a:p>
          <a:p>
            <a:pPr algn="l">
              <a:spcBef>
                <a:spcPts val="200"/>
              </a:spcBef>
            </a:pPr>
            <a:r>
              <a:rPr sz="2400" b="0">
                <a:solidFill>
                  <a:srgbClr val="000000"/>
                </a:solidFill>
                <a:latin typeface="Times New Roman"/>
              </a:rPr>
              <a:t>• about 100 words</a:t>
            </a:r>
          </a:p>
          <a:p>
            <a:pPr algn="l">
              <a:spcBef>
                <a:spcPts val="200"/>
              </a:spcBef>
            </a:pPr>
            <a:r>
              <a:rPr sz="2400" b="0">
                <a:solidFill>
                  <a:srgbClr val="000000"/>
                </a:solidFill>
                <a:latin typeface="Times New Roman"/>
              </a:rPr>
              <a:t>• use paragraphs</a:t>
            </a:r>
          </a:p>
          <a:p>
            <a:pPr algn="l">
              <a:spcBef>
                <a:spcPts val="200"/>
              </a:spcBef>
            </a:pPr>
            <a:r>
              <a:rPr sz="2400" b="0">
                <a:solidFill>
                  <a:srgbClr val="000000"/>
                </a:solidFill>
                <a:latin typeface="Times New Roman"/>
              </a:rPr>
              <a:t>• make a plan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Warm-Up</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Think about your local park.</a:t>
            </a:r>
          </a:p>
        </p:txBody>
      </p:sp>
      <p:sp>
        <p:nvSpPr>
          <p:cNvPr id="4" name="TextBox 3"/>
          <p:cNvSpPr txBox="1"/>
          <p:nvPr/>
        </p:nvSpPr>
        <p:spPr>
          <a:xfrm>
            <a:off x="914400" y="1920240"/>
            <a:ext cx="9875520" cy="2834640"/>
          </a:xfrm>
          <a:prstGeom prst="rect">
            <a:avLst/>
          </a:prstGeom>
          <a:noFill/>
        </p:spPr>
        <p:txBody>
          <a:bodyPr wrap="square" lIns="73152" tIns="73152" rIns="73152" bIns="73152">
            <a:normAutofit/>
          </a:bodyPr>
          <a:lstStyle/>
          <a:p>
            <a:pPr algn="l"/>
            <a:r>
              <a:rPr sz="2900" b="0">
                <a:solidFill>
                  <a:srgbClr val="000000"/>
                </a:solidFill>
                <a:latin typeface="Times New Roman"/>
              </a:rPr>
              <a:t>• Write 5 words or short phrases about it.</a:t>
            </a:r>
          </a:p>
          <a:p>
            <a:pPr algn="l">
              <a:spcBef>
                <a:spcPts val="200"/>
              </a:spcBef>
            </a:pPr>
            <a:r>
              <a:rPr sz="2900" b="0">
                <a:solidFill>
                  <a:srgbClr val="000000"/>
                </a:solidFill>
                <a:latin typeface="Times New Roman"/>
              </a:rPr>
              <a:t>• Do not write full sentences.</a:t>
            </a:r>
          </a:p>
          <a:p>
            <a:pPr algn="l">
              <a:spcBef>
                <a:spcPts val="200"/>
              </a:spcBef>
            </a:pPr>
            <a:r>
              <a:rPr sz="2900" b="0">
                <a:solidFill>
                  <a:srgbClr val="000000"/>
                </a:solidFill>
                <a:latin typeface="Times New Roman"/>
              </a:rPr>
              <a:t>• Example: large park, near my house, playground, rubbish, broken swings</a:t>
            </a:r>
          </a:p>
        </p:txBody>
      </p:sp>
      <p:sp>
        <p:nvSpPr>
          <p:cNvPr id="5" name="Rounded Rectangle 4"/>
          <p:cNvSpPr/>
          <p:nvPr/>
        </p:nvSpPr>
        <p:spPr>
          <a:xfrm>
            <a:off x="845574" y="4121684"/>
            <a:ext cx="9875520" cy="907517"/>
          </a:xfrm>
          <a:prstGeom prst="roundRect">
            <a:avLst/>
          </a:prstGeom>
          <a:solidFill>
            <a:srgbClr val="FAE8E8"/>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lnSpcReduction="10000"/>
          </a:bodyPr>
          <a:lstStyle/>
          <a:p>
            <a:pPr algn="l"/>
            <a:r>
              <a:rPr sz="2400" b="1" dirty="0">
                <a:solidFill>
                  <a:srgbClr val="800000"/>
                </a:solidFill>
                <a:latin typeface="Times New Roman"/>
              </a:rPr>
              <a:t>Teacher tip: Give learners 2 minutes, then ask them to compare with a partner.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Discuss</a:t>
            </a:r>
          </a:p>
        </p:txBody>
      </p:sp>
      <p:sp>
        <p:nvSpPr>
          <p:cNvPr id="3" name="Rounded Rectangle 2"/>
          <p:cNvSpPr/>
          <p:nvPr/>
        </p:nvSpPr>
        <p:spPr>
          <a:xfrm>
            <a:off x="1188720" y="1417320"/>
            <a:ext cx="9692640" cy="3911764"/>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200" b="1" dirty="0">
                <a:solidFill>
                  <a:srgbClr val="000000"/>
                </a:solidFill>
                <a:latin typeface="Times New Roman"/>
              </a:rPr>
              <a:t>What did you write?</a:t>
            </a:r>
          </a:p>
          <a:p>
            <a:pPr algn="ctr">
              <a:spcBef>
                <a:spcPts val="200"/>
              </a:spcBef>
            </a:pPr>
            <a:endParaRPr sz="3200" b="1" dirty="0">
              <a:solidFill>
                <a:srgbClr val="000000"/>
              </a:solidFill>
              <a:latin typeface="Times New Roman"/>
            </a:endParaRPr>
          </a:p>
          <a:p>
            <a:pPr algn="ctr">
              <a:spcBef>
                <a:spcPts val="200"/>
              </a:spcBef>
            </a:pPr>
            <a:r>
              <a:rPr sz="3200" b="1" dirty="0">
                <a:solidFill>
                  <a:srgbClr val="000000"/>
                </a:solidFill>
                <a:latin typeface="Times New Roman"/>
              </a:rPr>
              <a:t>Full sentences?</a:t>
            </a:r>
          </a:p>
          <a:p>
            <a:pPr algn="ctr">
              <a:spcBef>
                <a:spcPts val="200"/>
              </a:spcBef>
            </a:pPr>
            <a:r>
              <a:rPr sz="3200" b="1" dirty="0">
                <a:solidFill>
                  <a:srgbClr val="000000"/>
                </a:solidFill>
                <a:latin typeface="Times New Roman"/>
              </a:rPr>
              <a:t>or</a:t>
            </a:r>
          </a:p>
          <a:p>
            <a:pPr algn="ctr">
              <a:spcBef>
                <a:spcPts val="200"/>
              </a:spcBef>
            </a:pPr>
            <a:r>
              <a:rPr sz="3200" b="1" dirty="0">
                <a:solidFill>
                  <a:srgbClr val="000000"/>
                </a:solidFill>
                <a:latin typeface="Times New Roman"/>
              </a:rPr>
              <a:t>Key words and short phrases?</a:t>
            </a:r>
          </a:p>
          <a:p>
            <a:pPr algn="ctr">
              <a:spcBef>
                <a:spcPts val="200"/>
              </a:spcBef>
            </a:pPr>
            <a:endParaRPr sz="3200" b="1" dirty="0">
              <a:solidFill>
                <a:srgbClr val="000000"/>
              </a:solidFill>
              <a:latin typeface="Times New Roman"/>
            </a:endParaRPr>
          </a:p>
          <a:p>
            <a:pPr algn="ctr">
              <a:spcBef>
                <a:spcPts val="200"/>
              </a:spcBef>
            </a:pPr>
            <a:r>
              <a:rPr sz="3200" b="1" dirty="0">
                <a:solidFill>
                  <a:srgbClr val="000000"/>
                </a:solidFill>
                <a:latin typeface="Times New Roman"/>
              </a:rPr>
              <a:t>Short notes can become a writing plan.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What Is a Plan?</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A writing plan is made before you start writing.</a:t>
            </a:r>
          </a:p>
        </p:txBody>
      </p:sp>
      <p:sp>
        <p:nvSpPr>
          <p:cNvPr id="4" name="TextBox 3"/>
          <p:cNvSpPr txBox="1"/>
          <p:nvPr/>
        </p:nvSpPr>
        <p:spPr>
          <a:xfrm>
            <a:off x="914400" y="1965960"/>
            <a:ext cx="9875520" cy="3657600"/>
          </a:xfrm>
          <a:prstGeom prst="rect">
            <a:avLst/>
          </a:prstGeom>
          <a:noFill/>
        </p:spPr>
        <p:txBody>
          <a:bodyPr wrap="square" lIns="73152" tIns="73152" rIns="73152" bIns="73152">
            <a:normAutofit/>
          </a:bodyPr>
          <a:lstStyle/>
          <a:p>
            <a:pPr algn="l"/>
            <a:r>
              <a:rPr sz="3000" b="0">
                <a:solidFill>
                  <a:srgbClr val="000000"/>
                </a:solidFill>
                <a:latin typeface="Times New Roman"/>
              </a:rPr>
              <a:t>• It helps you decide what to write.</a:t>
            </a:r>
          </a:p>
          <a:p>
            <a:pPr algn="l">
              <a:spcBef>
                <a:spcPts val="200"/>
              </a:spcBef>
            </a:pPr>
            <a:r>
              <a:rPr sz="3000" b="0">
                <a:solidFill>
                  <a:srgbClr val="000000"/>
                </a:solidFill>
                <a:latin typeface="Times New Roman"/>
              </a:rPr>
              <a:t>• It helps you choose the order of your ideas.</a:t>
            </a:r>
          </a:p>
          <a:p>
            <a:pPr algn="l">
              <a:spcBef>
                <a:spcPts val="200"/>
              </a:spcBef>
            </a:pPr>
            <a:r>
              <a:rPr sz="3000" b="0">
                <a:solidFill>
                  <a:srgbClr val="000000"/>
                </a:solidFill>
                <a:latin typeface="Times New Roman"/>
              </a:rPr>
              <a:t>• It helps you answer every part of the question.</a:t>
            </a:r>
          </a:p>
          <a:p>
            <a:pPr algn="l">
              <a:spcBef>
                <a:spcPts val="200"/>
              </a:spcBef>
            </a:pPr>
            <a:r>
              <a:rPr sz="3000" b="0">
                <a:solidFill>
                  <a:srgbClr val="000000"/>
                </a:solidFill>
                <a:latin typeface="Times New Roman"/>
              </a:rPr>
              <a:t>• A plan is not your finished writing.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Why Do We Plan?</a:t>
            </a:r>
          </a:p>
        </p:txBody>
      </p:sp>
      <p:sp>
        <p:nvSpPr>
          <p:cNvPr id="3" name="TextBox 2"/>
          <p:cNvSpPr txBox="1"/>
          <p:nvPr/>
        </p:nvSpPr>
        <p:spPr>
          <a:xfrm>
            <a:off x="914400" y="1508760"/>
            <a:ext cx="9875520" cy="4480560"/>
          </a:xfrm>
          <a:prstGeom prst="rect">
            <a:avLst/>
          </a:prstGeom>
          <a:noFill/>
        </p:spPr>
        <p:txBody>
          <a:bodyPr wrap="square" lIns="73152" tIns="73152" rIns="73152" bIns="73152">
            <a:normAutofit/>
          </a:bodyPr>
          <a:lstStyle/>
          <a:p>
            <a:pPr algn="l"/>
            <a:r>
              <a:rPr sz="2800" b="0">
                <a:solidFill>
                  <a:srgbClr val="000000"/>
                </a:solidFill>
                <a:latin typeface="Times New Roman"/>
              </a:rPr>
              <a:t>• remember all parts of the question</a:t>
            </a:r>
          </a:p>
          <a:p>
            <a:pPr algn="l">
              <a:spcBef>
                <a:spcPts val="200"/>
              </a:spcBef>
            </a:pPr>
            <a:r>
              <a:rPr sz="2800" b="0">
                <a:solidFill>
                  <a:srgbClr val="000000"/>
                </a:solidFill>
                <a:latin typeface="Times New Roman"/>
              </a:rPr>
              <a:t>• organise ideas clearly</a:t>
            </a:r>
          </a:p>
          <a:p>
            <a:pPr algn="l">
              <a:spcBef>
                <a:spcPts val="200"/>
              </a:spcBef>
            </a:pPr>
            <a:r>
              <a:rPr sz="2800" b="0">
                <a:solidFill>
                  <a:srgbClr val="000000"/>
                </a:solidFill>
                <a:latin typeface="Times New Roman"/>
              </a:rPr>
              <a:t>• avoid forgetting important information</a:t>
            </a:r>
          </a:p>
          <a:p>
            <a:pPr algn="l">
              <a:spcBef>
                <a:spcPts val="200"/>
              </a:spcBef>
            </a:pPr>
            <a:r>
              <a:rPr sz="2800" b="0">
                <a:solidFill>
                  <a:srgbClr val="000000"/>
                </a:solidFill>
                <a:latin typeface="Times New Roman"/>
              </a:rPr>
              <a:t>• avoid repeating the same idea</a:t>
            </a:r>
          </a:p>
          <a:p>
            <a:pPr algn="l">
              <a:spcBef>
                <a:spcPts val="200"/>
              </a:spcBef>
            </a:pPr>
            <a:r>
              <a:rPr sz="2800" b="0">
                <a:solidFill>
                  <a:srgbClr val="000000"/>
                </a:solidFill>
                <a:latin typeface="Times New Roman"/>
              </a:rPr>
              <a:t>• write paragraphs more easily</a:t>
            </a:r>
          </a:p>
          <a:p>
            <a:pPr algn="l">
              <a:spcBef>
                <a:spcPts val="200"/>
              </a:spcBef>
            </a:pPr>
            <a:r>
              <a:rPr sz="2800" b="0">
                <a:solidFill>
                  <a:srgbClr val="000000"/>
                </a:solidFill>
                <a:latin typeface="Times New Roman"/>
              </a:rPr>
              <a:t>• save time when writing</a:t>
            </a:r>
          </a:p>
          <a:p>
            <a:pPr algn="l">
              <a:spcBef>
                <a:spcPts val="200"/>
              </a:spcBef>
            </a:pPr>
            <a:r>
              <a:rPr sz="2800" b="0">
                <a:solidFill>
                  <a:srgbClr val="000000"/>
                </a:solidFill>
                <a:latin typeface="Times New Roman"/>
              </a:rPr>
              <a:t>• make the final writing clearer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What Are Bullet Points?</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Bullet points are short notes written in a list.</a:t>
            </a:r>
          </a:p>
        </p:txBody>
      </p:sp>
      <p:sp>
        <p:nvSpPr>
          <p:cNvPr id="4" name="Rounded Rectangle 3"/>
          <p:cNvSpPr/>
          <p:nvPr/>
        </p:nvSpPr>
        <p:spPr>
          <a:xfrm>
            <a:off x="914400" y="2011680"/>
            <a:ext cx="9875520" cy="338328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3100" b="0">
                <a:solidFill>
                  <a:srgbClr val="000000"/>
                </a:solidFill>
                <a:latin typeface="Times New Roman"/>
              </a:rPr>
              <a:t>• local park</a:t>
            </a:r>
          </a:p>
          <a:p>
            <a:pPr algn="l">
              <a:spcBef>
                <a:spcPts val="200"/>
              </a:spcBef>
            </a:pPr>
            <a:r>
              <a:rPr sz="3100" b="0">
                <a:solidFill>
                  <a:srgbClr val="000000"/>
                </a:solidFill>
                <a:latin typeface="Times New Roman"/>
              </a:rPr>
              <a:t>• dirty</a:t>
            </a:r>
          </a:p>
          <a:p>
            <a:pPr algn="l">
              <a:spcBef>
                <a:spcPts val="200"/>
              </a:spcBef>
            </a:pPr>
            <a:r>
              <a:rPr sz="3100" b="0">
                <a:solidFill>
                  <a:srgbClr val="000000"/>
                </a:solidFill>
                <a:latin typeface="Times New Roman"/>
              </a:rPr>
              <a:t>• rubbish everywhere</a:t>
            </a:r>
          </a:p>
          <a:p>
            <a:pPr algn="l">
              <a:spcBef>
                <a:spcPts val="200"/>
              </a:spcBef>
            </a:pPr>
            <a:r>
              <a:rPr sz="3100" b="0">
                <a:solidFill>
                  <a:srgbClr val="000000"/>
                </a:solidFill>
                <a:latin typeface="Times New Roman"/>
              </a:rPr>
              <a:t>• broken swings</a:t>
            </a:r>
          </a:p>
          <a:p>
            <a:pPr algn="l">
              <a:spcBef>
                <a:spcPts val="200"/>
              </a:spcBef>
            </a:pPr>
            <a:r>
              <a:rPr sz="3100" b="0">
                <a:solidFill>
                  <a:srgbClr val="000000"/>
                </a:solidFill>
                <a:latin typeface="Times New Roman"/>
              </a:rPr>
              <a:t>• parents worried</a:t>
            </a:r>
          </a:p>
          <a:p>
            <a:pPr algn="l">
              <a:spcBef>
                <a:spcPts val="200"/>
              </a:spcBef>
            </a:pPr>
            <a:r>
              <a:rPr sz="3100" b="0">
                <a:solidFill>
                  <a:srgbClr val="000000"/>
                </a:solidFill>
                <a:latin typeface="Times New Roman"/>
              </a:rPr>
              <a:t>• repair equipment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Golden Rule</a:t>
            </a:r>
          </a:p>
        </p:txBody>
      </p:sp>
      <p:sp>
        <p:nvSpPr>
          <p:cNvPr id="3" name="Rounded Rectangle 2"/>
          <p:cNvSpPr/>
          <p:nvPr/>
        </p:nvSpPr>
        <p:spPr>
          <a:xfrm>
            <a:off x="1188720" y="1508760"/>
            <a:ext cx="9692640" cy="3474720"/>
          </a:xfrm>
          <a:prstGeom prst="roundRect">
            <a:avLst/>
          </a:prstGeom>
          <a:solidFill>
            <a:srgbClr val="FAE8E8"/>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a:bodyPr>
          <a:lstStyle/>
          <a:p>
            <a:pPr algn="ctr"/>
            <a:r>
              <a:rPr sz="3400" b="1">
                <a:solidFill>
                  <a:srgbClr val="000000"/>
                </a:solidFill>
                <a:latin typeface="Times New Roman"/>
              </a:rPr>
              <a:t>PLAN = KEY WORDS + SHORT PHRASES</a:t>
            </a:r>
          </a:p>
          <a:p>
            <a:pPr algn="ctr">
              <a:spcBef>
                <a:spcPts val="200"/>
              </a:spcBef>
            </a:pPr>
            <a:endParaRPr sz="3400" b="1">
              <a:solidFill>
                <a:srgbClr val="000000"/>
              </a:solidFill>
              <a:latin typeface="Times New Roman"/>
            </a:endParaRPr>
          </a:p>
          <a:p>
            <a:pPr algn="ctr">
              <a:spcBef>
                <a:spcPts val="200"/>
              </a:spcBef>
            </a:pPr>
            <a:r>
              <a:rPr sz="3400" b="1">
                <a:solidFill>
                  <a:srgbClr val="000000"/>
                </a:solidFill>
                <a:latin typeface="Times New Roman"/>
              </a:rPr>
              <a:t>Do not write full sentences in your plan.</a:t>
            </a:r>
          </a:p>
          <a:p>
            <a:pPr algn="ctr">
              <a:spcBef>
                <a:spcPts val="200"/>
              </a:spcBef>
            </a:pPr>
            <a:endParaRPr sz="3400" b="1">
              <a:solidFill>
                <a:srgbClr val="000000"/>
              </a:solidFill>
              <a:latin typeface="Times New Roman"/>
            </a:endParaRPr>
          </a:p>
          <a:p>
            <a:pPr algn="ctr">
              <a:spcBef>
                <a:spcPts val="200"/>
              </a:spcBef>
            </a:pPr>
            <a:r>
              <a:rPr sz="3400" b="1">
                <a:solidFill>
                  <a:srgbClr val="000000"/>
                </a:solidFill>
                <a:latin typeface="Times New Roman"/>
              </a:rPr>
              <a:t>Save full sentences for the main writing.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Too Long or Better?</a:t>
            </a:r>
          </a:p>
        </p:txBody>
      </p:sp>
      <p:sp>
        <p:nvSpPr>
          <p:cNvPr id="3" name="Rounded Rectangle 2"/>
          <p:cNvSpPr/>
          <p:nvPr/>
        </p:nvSpPr>
        <p:spPr>
          <a:xfrm>
            <a:off x="822960" y="150876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Too long for a plan</a:t>
            </a:r>
          </a:p>
        </p:txBody>
      </p:sp>
      <p:sp>
        <p:nvSpPr>
          <p:cNvPr id="4" name="Rounded Rectangle 3"/>
          <p:cNvSpPr/>
          <p:nvPr/>
        </p:nvSpPr>
        <p:spPr>
          <a:xfrm>
            <a:off x="822960" y="2103120"/>
            <a:ext cx="4983480" cy="3611879"/>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400" b="0">
                <a:solidFill>
                  <a:srgbClr val="000000"/>
                </a:solidFill>
                <a:latin typeface="Times New Roman"/>
              </a:rPr>
              <a:t>• The play area is badly damaged and some swings are broken.</a:t>
            </a:r>
          </a:p>
          <a:p>
            <a:pPr algn="l">
              <a:spcBef>
                <a:spcPts val="200"/>
              </a:spcBef>
            </a:pPr>
            <a:r>
              <a:rPr sz="2400" b="0">
                <a:solidFill>
                  <a:srgbClr val="000000"/>
                </a:solidFill>
                <a:latin typeface="Times New Roman"/>
              </a:rPr>
              <a:t>• Local parents are worried because the playground is dangerous.</a:t>
            </a:r>
          </a:p>
        </p:txBody>
      </p:sp>
      <p:sp>
        <p:nvSpPr>
          <p:cNvPr id="5" name="Rounded Rectangle 4"/>
          <p:cNvSpPr/>
          <p:nvPr/>
        </p:nvSpPr>
        <p:spPr>
          <a:xfrm>
            <a:off x="6080760" y="150876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Better planning notes</a:t>
            </a:r>
          </a:p>
        </p:txBody>
      </p:sp>
      <p:sp>
        <p:nvSpPr>
          <p:cNvPr id="6" name="Rounded Rectangle 5"/>
          <p:cNvSpPr/>
          <p:nvPr/>
        </p:nvSpPr>
        <p:spPr>
          <a:xfrm>
            <a:off x="6080760" y="2103120"/>
            <a:ext cx="4983480" cy="3611879"/>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400" b="0">
                <a:solidFill>
                  <a:srgbClr val="000000"/>
                </a:solidFill>
                <a:latin typeface="Times New Roman"/>
              </a:rPr>
              <a:t>• play area damaged</a:t>
            </a:r>
          </a:p>
          <a:p>
            <a:pPr algn="l">
              <a:spcBef>
                <a:spcPts val="200"/>
              </a:spcBef>
            </a:pPr>
            <a:r>
              <a:rPr sz="2400" b="0">
                <a:solidFill>
                  <a:srgbClr val="000000"/>
                </a:solidFill>
                <a:latin typeface="Times New Roman"/>
              </a:rPr>
              <a:t>• broken swings</a:t>
            </a:r>
          </a:p>
          <a:p>
            <a:pPr algn="l">
              <a:spcBef>
                <a:spcPts val="200"/>
              </a:spcBef>
            </a:pPr>
            <a:r>
              <a:rPr sz="2400" b="0">
                <a:solidFill>
                  <a:srgbClr val="000000"/>
                </a:solidFill>
                <a:latin typeface="Times New Roman"/>
              </a:rPr>
              <a:t>• parents worried</a:t>
            </a:r>
          </a:p>
          <a:p>
            <a:pPr algn="l">
              <a:spcBef>
                <a:spcPts val="200"/>
              </a:spcBef>
            </a:pPr>
            <a:r>
              <a:rPr sz="2400" b="0">
                <a:solidFill>
                  <a:srgbClr val="000000"/>
                </a:solidFill>
                <a:latin typeface="Times New Roman"/>
              </a:rPr>
              <a:t>• dangerous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Plan or Finished Writing?</a:t>
            </a:r>
          </a:p>
        </p:txBody>
      </p:sp>
      <p:sp>
        <p:nvSpPr>
          <p:cNvPr id="3" name="Rounded Rectangle 2"/>
          <p:cNvSpPr/>
          <p:nvPr/>
        </p:nvSpPr>
        <p:spPr>
          <a:xfrm>
            <a:off x="822960" y="150876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Plan</a:t>
            </a:r>
          </a:p>
        </p:txBody>
      </p:sp>
      <p:sp>
        <p:nvSpPr>
          <p:cNvPr id="4" name="Rounded Rectangle 3"/>
          <p:cNvSpPr/>
          <p:nvPr/>
        </p:nvSpPr>
        <p:spPr>
          <a:xfrm>
            <a:off x="822960" y="2103120"/>
            <a:ext cx="4983480" cy="37033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400" b="0">
                <a:solidFill>
                  <a:srgbClr val="000000"/>
                </a:solidFill>
                <a:latin typeface="Times New Roman"/>
              </a:rPr>
              <a:t>• park dirty</a:t>
            </a:r>
          </a:p>
          <a:p>
            <a:pPr algn="l">
              <a:spcBef>
                <a:spcPts val="200"/>
              </a:spcBef>
            </a:pPr>
            <a:r>
              <a:rPr sz="2400" b="0">
                <a:solidFill>
                  <a:srgbClr val="000000"/>
                </a:solidFill>
                <a:latin typeface="Times New Roman"/>
              </a:rPr>
              <a:t>• rubbish</a:t>
            </a:r>
          </a:p>
          <a:p>
            <a:pPr algn="l">
              <a:spcBef>
                <a:spcPts val="200"/>
              </a:spcBef>
            </a:pPr>
            <a:r>
              <a:rPr sz="2400" b="0">
                <a:solidFill>
                  <a:srgbClr val="000000"/>
                </a:solidFill>
                <a:latin typeface="Times New Roman"/>
              </a:rPr>
              <a:t>• broken swings</a:t>
            </a:r>
          </a:p>
          <a:p>
            <a:pPr algn="l">
              <a:spcBef>
                <a:spcPts val="200"/>
              </a:spcBef>
            </a:pPr>
            <a:r>
              <a:rPr sz="2400" b="0">
                <a:solidFill>
                  <a:srgbClr val="000000"/>
                </a:solidFill>
                <a:latin typeface="Times New Roman"/>
              </a:rPr>
              <a:t>• parents unhappy</a:t>
            </a:r>
          </a:p>
          <a:p>
            <a:pPr algn="l">
              <a:spcBef>
                <a:spcPts val="200"/>
              </a:spcBef>
            </a:pPr>
            <a:r>
              <a:rPr sz="2400" b="0">
                <a:solidFill>
                  <a:srgbClr val="000000"/>
                </a:solidFill>
                <a:latin typeface="Times New Roman"/>
              </a:rPr>
              <a:t>• council clean park</a:t>
            </a:r>
          </a:p>
        </p:txBody>
      </p:sp>
      <p:sp>
        <p:nvSpPr>
          <p:cNvPr id="5" name="Rounded Rectangle 4"/>
          <p:cNvSpPr/>
          <p:nvPr/>
        </p:nvSpPr>
        <p:spPr>
          <a:xfrm>
            <a:off x="6080760" y="150876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Finished Writing</a:t>
            </a:r>
          </a:p>
        </p:txBody>
      </p:sp>
      <p:sp>
        <p:nvSpPr>
          <p:cNvPr id="6" name="Rounded Rectangle 5"/>
          <p:cNvSpPr/>
          <p:nvPr/>
        </p:nvSpPr>
        <p:spPr>
          <a:xfrm>
            <a:off x="6080760" y="2103120"/>
            <a:ext cx="4983480" cy="37033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400" b="0">
                <a:solidFill>
                  <a:srgbClr val="000000"/>
                </a:solidFill>
                <a:latin typeface="Times New Roman"/>
              </a:rPr>
              <a:t>• The local park is very dirty and there is rubbish on the grass.</a:t>
            </a:r>
          </a:p>
          <a:p>
            <a:pPr algn="l">
              <a:spcBef>
                <a:spcPts val="200"/>
              </a:spcBef>
            </a:pPr>
            <a:r>
              <a:rPr sz="2400" b="0">
                <a:solidFill>
                  <a:srgbClr val="000000"/>
                </a:solidFill>
                <a:latin typeface="Times New Roman"/>
              </a:rPr>
              <a:t>• The swings are broken, so parents are unhappy.</a:t>
            </a:r>
          </a:p>
          <a:p>
            <a:pPr algn="l">
              <a:spcBef>
                <a:spcPts val="200"/>
              </a:spcBef>
            </a:pPr>
            <a:r>
              <a:rPr sz="2400" b="0">
                <a:solidFill>
                  <a:srgbClr val="000000"/>
                </a:solidFill>
                <a:latin typeface="Times New Roman"/>
              </a:rPr>
              <a:t>• The council should clean the park.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One Method for All Tasks</a:t>
            </a:r>
          </a:p>
        </p:txBody>
      </p:sp>
      <p:sp>
        <p:nvSpPr>
          <p:cNvPr id="3" name="Rounded Rectangle 2"/>
          <p:cNvSpPr/>
          <p:nvPr/>
        </p:nvSpPr>
        <p:spPr>
          <a:xfrm>
            <a:off x="407054" y="2011680"/>
            <a:ext cx="1874519" cy="822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500" b="1">
                <a:solidFill>
                  <a:srgbClr val="000000"/>
                </a:solidFill>
                <a:latin typeface="Times New Roman"/>
              </a:rPr>
              <a:t>READ</a:t>
            </a:r>
          </a:p>
        </p:txBody>
      </p:sp>
      <p:sp>
        <p:nvSpPr>
          <p:cNvPr id="4" name="TextBox 3"/>
          <p:cNvSpPr txBox="1"/>
          <p:nvPr/>
        </p:nvSpPr>
        <p:spPr>
          <a:xfrm>
            <a:off x="2327293" y="212140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5" name="Rounded Rectangle 4"/>
          <p:cNvSpPr/>
          <p:nvPr/>
        </p:nvSpPr>
        <p:spPr>
          <a:xfrm>
            <a:off x="2784493" y="2011680"/>
            <a:ext cx="1874519" cy="822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fontScale="92500" lnSpcReduction="20000"/>
          </a:bodyPr>
          <a:lstStyle/>
          <a:p>
            <a:pPr algn="ctr"/>
            <a:r>
              <a:rPr sz="2500" b="1">
                <a:solidFill>
                  <a:srgbClr val="000000"/>
                </a:solidFill>
                <a:latin typeface="Times New Roman"/>
              </a:rPr>
              <a:t>FIND</a:t>
            </a:r>
          </a:p>
          <a:p>
            <a:pPr algn="ctr">
              <a:spcBef>
                <a:spcPts val="200"/>
              </a:spcBef>
            </a:pPr>
            <a:r>
              <a:rPr sz="2500" b="1">
                <a:solidFill>
                  <a:srgbClr val="000000"/>
                </a:solidFill>
                <a:latin typeface="Times New Roman"/>
              </a:rPr>
              <a:t>BULLETS</a:t>
            </a:r>
          </a:p>
        </p:txBody>
      </p:sp>
      <p:sp>
        <p:nvSpPr>
          <p:cNvPr id="6" name="TextBox 5"/>
          <p:cNvSpPr txBox="1"/>
          <p:nvPr/>
        </p:nvSpPr>
        <p:spPr>
          <a:xfrm>
            <a:off x="4704733" y="212140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7" name="Rounded Rectangle 6"/>
          <p:cNvSpPr/>
          <p:nvPr/>
        </p:nvSpPr>
        <p:spPr>
          <a:xfrm>
            <a:off x="5161933" y="2011680"/>
            <a:ext cx="1874519" cy="822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fontScale="92500" lnSpcReduction="20000"/>
          </a:bodyPr>
          <a:lstStyle/>
          <a:p>
            <a:pPr algn="ctr"/>
            <a:r>
              <a:rPr sz="2500" b="1" dirty="0">
                <a:solidFill>
                  <a:srgbClr val="000000"/>
                </a:solidFill>
                <a:latin typeface="Times New Roman"/>
              </a:rPr>
              <a:t>MAKE</a:t>
            </a:r>
          </a:p>
          <a:p>
            <a:pPr algn="ctr">
              <a:spcBef>
                <a:spcPts val="200"/>
              </a:spcBef>
            </a:pPr>
            <a:r>
              <a:rPr sz="2500" b="1" dirty="0">
                <a:solidFill>
                  <a:srgbClr val="000000"/>
                </a:solidFill>
                <a:latin typeface="Times New Roman"/>
              </a:rPr>
              <a:t>HEADINGS</a:t>
            </a:r>
          </a:p>
        </p:txBody>
      </p:sp>
      <p:sp>
        <p:nvSpPr>
          <p:cNvPr id="8" name="TextBox 7"/>
          <p:cNvSpPr txBox="1"/>
          <p:nvPr/>
        </p:nvSpPr>
        <p:spPr>
          <a:xfrm>
            <a:off x="7082174" y="212140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9" name="Rounded Rectangle 8"/>
          <p:cNvSpPr/>
          <p:nvPr/>
        </p:nvSpPr>
        <p:spPr>
          <a:xfrm>
            <a:off x="7539373" y="2011680"/>
            <a:ext cx="1874519" cy="822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fontScale="92500" lnSpcReduction="20000"/>
          </a:bodyPr>
          <a:lstStyle/>
          <a:p>
            <a:pPr algn="ctr"/>
            <a:r>
              <a:rPr sz="2500" b="1">
                <a:solidFill>
                  <a:srgbClr val="000000"/>
                </a:solidFill>
                <a:latin typeface="Times New Roman"/>
              </a:rPr>
              <a:t>ADD</a:t>
            </a:r>
          </a:p>
          <a:p>
            <a:pPr algn="ctr">
              <a:spcBef>
                <a:spcPts val="200"/>
              </a:spcBef>
            </a:pPr>
            <a:r>
              <a:rPr sz="2500" b="1">
                <a:solidFill>
                  <a:srgbClr val="000000"/>
                </a:solidFill>
                <a:latin typeface="Times New Roman"/>
              </a:rPr>
              <a:t>NOTES</a:t>
            </a:r>
          </a:p>
        </p:txBody>
      </p:sp>
      <p:sp>
        <p:nvSpPr>
          <p:cNvPr id="10" name="TextBox 9"/>
          <p:cNvSpPr txBox="1"/>
          <p:nvPr/>
        </p:nvSpPr>
        <p:spPr>
          <a:xfrm>
            <a:off x="9459614" y="212140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11" name="Rounded Rectangle 10"/>
          <p:cNvSpPr/>
          <p:nvPr/>
        </p:nvSpPr>
        <p:spPr>
          <a:xfrm>
            <a:off x="9916813" y="2011680"/>
            <a:ext cx="1874519" cy="822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500" b="1">
                <a:solidFill>
                  <a:srgbClr val="000000"/>
                </a:solidFill>
                <a:latin typeface="Times New Roman"/>
              </a:rPr>
              <a:t>CHECK</a:t>
            </a:r>
          </a:p>
        </p:txBody>
      </p:sp>
      <p:sp>
        <p:nvSpPr>
          <p:cNvPr id="12" name="TextBox 11"/>
          <p:cNvSpPr txBox="1"/>
          <p:nvPr/>
        </p:nvSpPr>
        <p:spPr>
          <a:xfrm>
            <a:off x="1371600" y="3429000"/>
            <a:ext cx="9418320" cy="914400"/>
          </a:xfrm>
          <a:prstGeom prst="rect">
            <a:avLst/>
          </a:prstGeom>
          <a:noFill/>
        </p:spPr>
        <p:txBody>
          <a:bodyPr wrap="square" lIns="73152" tIns="73152" rIns="73152" bIns="73152">
            <a:normAutofit/>
          </a:bodyPr>
          <a:lstStyle/>
          <a:p>
            <a:pPr algn="ctr"/>
            <a:r>
              <a:rPr sz="3400" b="1">
                <a:solidFill>
                  <a:srgbClr val="800000"/>
                </a:solidFill>
                <a:latin typeface="Times New Roman"/>
              </a:rPr>
              <a:t>Use this method for an article, a report or a description.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Main Trick</a:t>
            </a:r>
          </a:p>
        </p:txBody>
      </p:sp>
      <p:sp>
        <p:nvSpPr>
          <p:cNvPr id="3" name="Rounded Rectangle 2"/>
          <p:cNvSpPr/>
          <p:nvPr/>
        </p:nvSpPr>
        <p:spPr>
          <a:xfrm>
            <a:off x="1051560" y="1188720"/>
            <a:ext cx="9692640" cy="4206732"/>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200" b="1" dirty="0">
                <a:solidFill>
                  <a:srgbClr val="000000"/>
                </a:solidFill>
                <a:latin typeface="Times New Roman"/>
              </a:rPr>
              <a:t>Question bullets</a:t>
            </a:r>
          </a:p>
          <a:p>
            <a:pPr algn="ctr">
              <a:spcBef>
                <a:spcPts val="200"/>
              </a:spcBef>
            </a:pPr>
            <a:r>
              <a:rPr sz="3200" b="1" dirty="0">
                <a:solidFill>
                  <a:srgbClr val="000000"/>
                </a:solidFill>
                <a:latin typeface="Times New Roman"/>
              </a:rPr>
              <a:t>↓</a:t>
            </a:r>
          </a:p>
          <a:p>
            <a:pPr algn="ctr">
              <a:spcBef>
                <a:spcPts val="200"/>
              </a:spcBef>
            </a:pPr>
            <a:r>
              <a:rPr sz="3200" b="1" dirty="0">
                <a:solidFill>
                  <a:srgbClr val="000000"/>
                </a:solidFill>
                <a:latin typeface="Times New Roman"/>
              </a:rPr>
              <a:t>Plan headings</a:t>
            </a:r>
          </a:p>
          <a:p>
            <a:pPr algn="ctr">
              <a:spcBef>
                <a:spcPts val="200"/>
              </a:spcBef>
            </a:pPr>
            <a:r>
              <a:rPr sz="3200" b="1" dirty="0">
                <a:solidFill>
                  <a:srgbClr val="000000"/>
                </a:solidFill>
                <a:latin typeface="Times New Roman"/>
              </a:rPr>
              <a:t>↓</a:t>
            </a:r>
          </a:p>
          <a:p>
            <a:pPr algn="ctr">
              <a:spcBef>
                <a:spcPts val="200"/>
              </a:spcBef>
            </a:pPr>
            <a:r>
              <a:rPr sz="3200" b="1" dirty="0">
                <a:solidFill>
                  <a:srgbClr val="000000"/>
                </a:solidFill>
                <a:latin typeface="Times New Roman"/>
              </a:rPr>
              <a:t>Short notes</a:t>
            </a:r>
          </a:p>
          <a:p>
            <a:pPr algn="ctr">
              <a:spcBef>
                <a:spcPts val="200"/>
              </a:spcBef>
            </a:pPr>
            <a:endParaRPr sz="3200" b="1" dirty="0">
              <a:solidFill>
                <a:srgbClr val="000000"/>
              </a:solidFill>
              <a:latin typeface="Times New Roman"/>
            </a:endParaRPr>
          </a:p>
          <a:p>
            <a:pPr algn="ctr">
              <a:spcBef>
                <a:spcPts val="200"/>
              </a:spcBef>
            </a:pPr>
            <a:r>
              <a:rPr sz="3200" b="1" dirty="0">
                <a:solidFill>
                  <a:srgbClr val="000000"/>
                </a:solidFill>
                <a:latin typeface="Times New Roman"/>
              </a:rPr>
              <a:t>Each bullet point in the question becomes a heading in your plan.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Universal Planning Template</a:t>
            </a:r>
          </a:p>
        </p:txBody>
      </p:sp>
      <p:sp>
        <p:nvSpPr>
          <p:cNvPr id="3" name="Rounded Rectangle 2"/>
          <p:cNvSpPr/>
          <p:nvPr/>
        </p:nvSpPr>
        <p:spPr>
          <a:xfrm>
            <a:off x="731520" y="1463040"/>
            <a:ext cx="2971800" cy="3977639"/>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Heading 1</a:t>
            </a:r>
          </a:p>
          <a:p>
            <a:pPr algn="l">
              <a:spcBef>
                <a:spcPts val="200"/>
              </a:spcBef>
            </a:pPr>
            <a:r>
              <a:rPr sz="2400" b="0">
                <a:solidFill>
                  <a:srgbClr val="000000"/>
                </a:solidFill>
                <a:latin typeface="Times New Roman"/>
              </a:rPr>
              <a:t>• key word</a:t>
            </a:r>
          </a:p>
          <a:p>
            <a:pPr algn="l">
              <a:spcBef>
                <a:spcPts val="200"/>
              </a:spcBef>
            </a:pPr>
            <a:r>
              <a:rPr sz="2400" b="0">
                <a:solidFill>
                  <a:srgbClr val="000000"/>
                </a:solidFill>
                <a:latin typeface="Times New Roman"/>
              </a:rPr>
              <a:t>• short phrase</a:t>
            </a:r>
          </a:p>
          <a:p>
            <a:pPr algn="l">
              <a:spcBef>
                <a:spcPts val="200"/>
              </a:spcBef>
            </a:pPr>
            <a:r>
              <a:rPr sz="2400" b="0">
                <a:solidFill>
                  <a:srgbClr val="000000"/>
                </a:solidFill>
                <a:latin typeface="Times New Roman"/>
              </a:rPr>
              <a:t>• important idea</a:t>
            </a:r>
          </a:p>
        </p:txBody>
      </p:sp>
      <p:sp>
        <p:nvSpPr>
          <p:cNvPr id="4" name="Rounded Rectangle 3"/>
          <p:cNvSpPr/>
          <p:nvPr/>
        </p:nvSpPr>
        <p:spPr>
          <a:xfrm>
            <a:off x="4069080" y="1463040"/>
            <a:ext cx="2971800" cy="3977639"/>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Heading 2</a:t>
            </a:r>
          </a:p>
          <a:p>
            <a:pPr algn="l">
              <a:spcBef>
                <a:spcPts val="200"/>
              </a:spcBef>
            </a:pPr>
            <a:r>
              <a:rPr sz="2400" b="0">
                <a:solidFill>
                  <a:srgbClr val="000000"/>
                </a:solidFill>
                <a:latin typeface="Times New Roman"/>
              </a:rPr>
              <a:t>• key word</a:t>
            </a:r>
          </a:p>
          <a:p>
            <a:pPr algn="l">
              <a:spcBef>
                <a:spcPts val="200"/>
              </a:spcBef>
            </a:pPr>
            <a:r>
              <a:rPr sz="2400" b="0">
                <a:solidFill>
                  <a:srgbClr val="000000"/>
                </a:solidFill>
                <a:latin typeface="Times New Roman"/>
              </a:rPr>
              <a:t>• short phrase</a:t>
            </a:r>
          </a:p>
          <a:p>
            <a:pPr algn="l">
              <a:spcBef>
                <a:spcPts val="200"/>
              </a:spcBef>
            </a:pPr>
            <a:r>
              <a:rPr sz="2400" b="0">
                <a:solidFill>
                  <a:srgbClr val="000000"/>
                </a:solidFill>
                <a:latin typeface="Times New Roman"/>
              </a:rPr>
              <a:t>• important idea</a:t>
            </a:r>
          </a:p>
        </p:txBody>
      </p:sp>
      <p:sp>
        <p:nvSpPr>
          <p:cNvPr id="5" name="Rounded Rectangle 4"/>
          <p:cNvSpPr/>
          <p:nvPr/>
        </p:nvSpPr>
        <p:spPr>
          <a:xfrm>
            <a:off x="7406640" y="1463040"/>
            <a:ext cx="2971800" cy="3977639"/>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Heading 3</a:t>
            </a:r>
          </a:p>
          <a:p>
            <a:pPr algn="l">
              <a:spcBef>
                <a:spcPts val="200"/>
              </a:spcBef>
            </a:pPr>
            <a:r>
              <a:rPr sz="2400" b="0">
                <a:solidFill>
                  <a:srgbClr val="000000"/>
                </a:solidFill>
                <a:latin typeface="Times New Roman"/>
              </a:rPr>
              <a:t>• key word</a:t>
            </a:r>
          </a:p>
          <a:p>
            <a:pPr algn="l">
              <a:spcBef>
                <a:spcPts val="200"/>
              </a:spcBef>
            </a:pPr>
            <a:r>
              <a:rPr sz="2400" b="0">
                <a:solidFill>
                  <a:srgbClr val="000000"/>
                </a:solidFill>
                <a:latin typeface="Times New Roman"/>
              </a:rPr>
              <a:t>• short phrase</a:t>
            </a:r>
          </a:p>
          <a:p>
            <a:pPr algn="l">
              <a:spcBef>
                <a:spcPts val="200"/>
              </a:spcBef>
            </a:pPr>
            <a:r>
              <a:rPr sz="2400" b="0">
                <a:solidFill>
                  <a:srgbClr val="000000"/>
                </a:solidFill>
                <a:latin typeface="Times New Roman"/>
              </a:rPr>
              <a:t>• important idea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Do Not Memorise Headings</a:t>
            </a:r>
          </a:p>
        </p:txBody>
      </p:sp>
      <p:sp>
        <p:nvSpPr>
          <p:cNvPr id="3" name="Rounded Rectangle 2"/>
          <p:cNvSpPr/>
          <p:nvPr/>
        </p:nvSpPr>
        <p:spPr>
          <a:xfrm>
            <a:off x="822960" y="164592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Do not always use</a:t>
            </a:r>
          </a:p>
        </p:txBody>
      </p:sp>
      <p:sp>
        <p:nvSpPr>
          <p:cNvPr id="4" name="Rounded Rectangle 3"/>
          <p:cNvSpPr/>
          <p:nvPr/>
        </p:nvSpPr>
        <p:spPr>
          <a:xfrm>
            <a:off x="822960" y="2240280"/>
            <a:ext cx="4983480" cy="32461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0">
                <a:solidFill>
                  <a:srgbClr val="000000"/>
                </a:solidFill>
                <a:latin typeface="Times New Roman"/>
              </a:rPr>
              <a:t>• Where + When</a:t>
            </a:r>
          </a:p>
          <a:p>
            <a:pPr algn="l">
              <a:spcBef>
                <a:spcPts val="200"/>
              </a:spcBef>
            </a:pPr>
            <a:r>
              <a:rPr sz="2700" b="0">
                <a:solidFill>
                  <a:srgbClr val="000000"/>
                </a:solidFill>
                <a:latin typeface="Times New Roman"/>
              </a:rPr>
              <a:t>• What I Did</a:t>
            </a:r>
          </a:p>
          <a:p>
            <a:pPr algn="l">
              <a:spcBef>
                <a:spcPts val="200"/>
              </a:spcBef>
            </a:pPr>
            <a:r>
              <a:rPr sz="2700" b="0">
                <a:solidFill>
                  <a:srgbClr val="000000"/>
                </a:solidFill>
                <a:latin typeface="Times New Roman"/>
              </a:rPr>
              <a:t>• Likes / Dislikes</a:t>
            </a:r>
          </a:p>
        </p:txBody>
      </p:sp>
      <p:sp>
        <p:nvSpPr>
          <p:cNvPr id="5" name="Rounded Rectangle 4"/>
          <p:cNvSpPr/>
          <p:nvPr/>
        </p:nvSpPr>
        <p:spPr>
          <a:xfrm>
            <a:off x="6080760" y="164592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Do use</a:t>
            </a:r>
          </a:p>
        </p:txBody>
      </p:sp>
      <p:sp>
        <p:nvSpPr>
          <p:cNvPr id="6" name="Rounded Rectangle 5"/>
          <p:cNvSpPr/>
          <p:nvPr/>
        </p:nvSpPr>
        <p:spPr>
          <a:xfrm>
            <a:off x="6080760" y="2240280"/>
            <a:ext cx="4983480" cy="32461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0">
                <a:solidFill>
                  <a:srgbClr val="000000"/>
                </a:solidFill>
                <a:latin typeface="Times New Roman"/>
              </a:rPr>
              <a:t>• the bullet points from the question</a:t>
            </a:r>
          </a:p>
          <a:p>
            <a:pPr algn="l">
              <a:spcBef>
                <a:spcPts val="200"/>
              </a:spcBef>
            </a:pPr>
            <a:r>
              <a:rPr sz="2700" b="0">
                <a:solidFill>
                  <a:srgbClr val="000000"/>
                </a:solidFill>
                <a:latin typeface="Times New Roman"/>
              </a:rPr>
              <a:t>• headings that match the task</a:t>
            </a:r>
          </a:p>
          <a:p>
            <a:pPr algn="l">
              <a:spcBef>
                <a:spcPts val="200"/>
              </a:spcBef>
            </a:pPr>
            <a:r>
              <a:rPr sz="2700" b="0">
                <a:solidFill>
                  <a:srgbClr val="000000"/>
                </a:solidFill>
                <a:latin typeface="Times New Roman"/>
              </a:rPr>
              <a:t>• short notes under each heading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Example 1: Article</a:t>
            </a:r>
          </a:p>
        </p:txBody>
      </p:sp>
      <p:sp>
        <p:nvSpPr>
          <p:cNvPr id="3" name="Rounded Rectangle 2"/>
          <p:cNvSpPr/>
          <p:nvPr/>
        </p:nvSpPr>
        <p:spPr>
          <a:xfrm>
            <a:off x="868680" y="1417320"/>
            <a:ext cx="10149840" cy="9601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1">
                <a:solidFill>
                  <a:srgbClr val="000000"/>
                </a:solidFill>
                <a:latin typeface="Times New Roman"/>
              </a:rPr>
              <a:t>Write an article for the college magazine about a place you visited this year.</a:t>
            </a:r>
          </a:p>
        </p:txBody>
      </p:sp>
      <p:sp>
        <p:nvSpPr>
          <p:cNvPr id="4" name="TextBox 3"/>
          <p:cNvSpPr txBox="1"/>
          <p:nvPr/>
        </p:nvSpPr>
        <p:spPr>
          <a:xfrm>
            <a:off x="914400" y="2606040"/>
            <a:ext cx="9875520" cy="2011680"/>
          </a:xfrm>
          <a:prstGeom prst="rect">
            <a:avLst/>
          </a:prstGeom>
          <a:noFill/>
        </p:spPr>
        <p:txBody>
          <a:bodyPr wrap="square" lIns="73152" tIns="73152" rIns="73152" bIns="73152">
            <a:normAutofit/>
          </a:bodyPr>
          <a:lstStyle/>
          <a:p>
            <a:pPr algn="l"/>
            <a:r>
              <a:rPr sz="3000" b="0">
                <a:solidFill>
                  <a:srgbClr val="000000"/>
                </a:solidFill>
                <a:latin typeface="Times New Roman"/>
              </a:rPr>
              <a:t>• where and when you went</a:t>
            </a:r>
          </a:p>
          <a:p>
            <a:pPr algn="l">
              <a:spcBef>
                <a:spcPts val="200"/>
              </a:spcBef>
            </a:pPr>
            <a:r>
              <a:rPr sz="3000" b="0">
                <a:solidFill>
                  <a:srgbClr val="000000"/>
                </a:solidFill>
                <a:latin typeface="Times New Roman"/>
              </a:rPr>
              <a:t>• what you did</a:t>
            </a:r>
          </a:p>
          <a:p>
            <a:pPr algn="l">
              <a:spcBef>
                <a:spcPts val="200"/>
              </a:spcBef>
            </a:pPr>
            <a:r>
              <a:rPr sz="3000" b="0">
                <a:solidFill>
                  <a:srgbClr val="000000"/>
                </a:solidFill>
                <a:latin typeface="Times New Roman"/>
              </a:rPr>
              <a:t>• what you liked or didn’t like about the place</a:t>
            </a:r>
          </a:p>
        </p:txBody>
      </p:sp>
      <p:sp>
        <p:nvSpPr>
          <p:cNvPr id="5" name="TextBox 4"/>
          <p:cNvSpPr txBox="1"/>
          <p:nvPr/>
        </p:nvSpPr>
        <p:spPr>
          <a:xfrm>
            <a:off x="914400" y="4846320"/>
            <a:ext cx="9875520" cy="640080"/>
          </a:xfrm>
          <a:prstGeom prst="rect">
            <a:avLst/>
          </a:prstGeom>
          <a:noFill/>
        </p:spPr>
        <p:txBody>
          <a:bodyPr wrap="square" lIns="73152" tIns="73152" rIns="73152" bIns="73152">
            <a:normAutofit/>
          </a:bodyPr>
          <a:lstStyle/>
          <a:p>
            <a:pPr algn="ctr"/>
            <a:r>
              <a:rPr sz="3200" b="1">
                <a:solidFill>
                  <a:srgbClr val="800000"/>
                </a:solidFill>
                <a:latin typeface="Times New Roman"/>
              </a:rPr>
              <a:t>What will our plan headings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Article Plan</a:t>
            </a:r>
          </a:p>
        </p:txBody>
      </p:sp>
      <p:sp>
        <p:nvSpPr>
          <p:cNvPr id="3" name="Rounded Rectangle 2"/>
          <p:cNvSpPr/>
          <p:nvPr/>
        </p:nvSpPr>
        <p:spPr>
          <a:xfrm>
            <a:off x="731520" y="1417320"/>
            <a:ext cx="2971800" cy="420624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Where + When</a:t>
            </a:r>
          </a:p>
          <a:p>
            <a:pPr algn="l">
              <a:spcBef>
                <a:spcPts val="200"/>
              </a:spcBef>
            </a:pPr>
            <a:r>
              <a:rPr sz="2400" b="0">
                <a:solidFill>
                  <a:srgbClr val="000000"/>
                </a:solidFill>
                <a:latin typeface="Times New Roman"/>
              </a:rPr>
              <a:t>• Brighton</a:t>
            </a:r>
          </a:p>
          <a:p>
            <a:pPr algn="l">
              <a:spcBef>
                <a:spcPts val="200"/>
              </a:spcBef>
            </a:pPr>
            <a:r>
              <a:rPr sz="2400" b="0">
                <a:solidFill>
                  <a:srgbClr val="000000"/>
                </a:solidFill>
                <a:latin typeface="Times New Roman"/>
              </a:rPr>
              <a:t>• July</a:t>
            </a:r>
          </a:p>
          <a:p>
            <a:pPr algn="l">
              <a:spcBef>
                <a:spcPts val="200"/>
              </a:spcBef>
            </a:pPr>
            <a:r>
              <a:rPr sz="2400" b="0">
                <a:solidFill>
                  <a:srgbClr val="000000"/>
                </a:solidFill>
                <a:latin typeface="Times New Roman"/>
              </a:rPr>
              <a:t>• family</a:t>
            </a:r>
          </a:p>
        </p:txBody>
      </p:sp>
      <p:sp>
        <p:nvSpPr>
          <p:cNvPr id="4" name="Rounded Rectangle 3"/>
          <p:cNvSpPr/>
          <p:nvPr/>
        </p:nvSpPr>
        <p:spPr>
          <a:xfrm>
            <a:off x="4069080" y="1417320"/>
            <a:ext cx="2971800" cy="420624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What I Did</a:t>
            </a:r>
          </a:p>
          <a:p>
            <a:pPr algn="l">
              <a:spcBef>
                <a:spcPts val="200"/>
              </a:spcBef>
            </a:pPr>
            <a:r>
              <a:rPr sz="2400" b="0">
                <a:solidFill>
                  <a:srgbClr val="000000"/>
                </a:solidFill>
                <a:latin typeface="Times New Roman"/>
              </a:rPr>
              <a:t>• walked on beach</a:t>
            </a:r>
          </a:p>
          <a:p>
            <a:pPr algn="l">
              <a:spcBef>
                <a:spcPts val="200"/>
              </a:spcBef>
            </a:pPr>
            <a:r>
              <a:rPr sz="2400" b="0">
                <a:solidFill>
                  <a:srgbClr val="000000"/>
                </a:solidFill>
                <a:latin typeface="Times New Roman"/>
              </a:rPr>
              <a:t>• visited pier</a:t>
            </a:r>
          </a:p>
          <a:p>
            <a:pPr algn="l">
              <a:spcBef>
                <a:spcPts val="200"/>
              </a:spcBef>
            </a:pPr>
            <a:r>
              <a:rPr sz="2400" b="0">
                <a:solidFill>
                  <a:srgbClr val="000000"/>
                </a:solidFill>
                <a:latin typeface="Times New Roman"/>
              </a:rPr>
              <a:t>• fish and chips</a:t>
            </a:r>
          </a:p>
          <a:p>
            <a:pPr algn="l">
              <a:spcBef>
                <a:spcPts val="200"/>
              </a:spcBef>
            </a:pPr>
            <a:r>
              <a:rPr sz="2400" b="0">
                <a:solidFill>
                  <a:srgbClr val="000000"/>
                </a:solidFill>
                <a:latin typeface="Times New Roman"/>
              </a:rPr>
              <a:t>• took photos</a:t>
            </a:r>
          </a:p>
        </p:txBody>
      </p:sp>
      <p:sp>
        <p:nvSpPr>
          <p:cNvPr id="5" name="Rounded Rectangle 4"/>
          <p:cNvSpPr/>
          <p:nvPr/>
        </p:nvSpPr>
        <p:spPr>
          <a:xfrm>
            <a:off x="7406640" y="1417320"/>
            <a:ext cx="2971800" cy="420624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Likes / Dislikes</a:t>
            </a:r>
          </a:p>
          <a:p>
            <a:pPr algn="l">
              <a:spcBef>
                <a:spcPts val="200"/>
              </a:spcBef>
            </a:pPr>
            <a:r>
              <a:rPr sz="2400" b="0">
                <a:solidFill>
                  <a:srgbClr val="000000"/>
                </a:solidFill>
                <a:latin typeface="Times New Roman"/>
              </a:rPr>
              <a:t>• beautiful sea</a:t>
            </a:r>
          </a:p>
          <a:p>
            <a:pPr algn="l">
              <a:spcBef>
                <a:spcPts val="200"/>
              </a:spcBef>
            </a:pPr>
            <a:r>
              <a:rPr sz="2400" b="0">
                <a:solidFill>
                  <a:srgbClr val="000000"/>
                </a:solidFill>
                <a:latin typeface="Times New Roman"/>
              </a:rPr>
              <a:t>• lots to do</a:t>
            </a:r>
          </a:p>
          <a:p>
            <a:pPr algn="l">
              <a:spcBef>
                <a:spcPts val="200"/>
              </a:spcBef>
            </a:pPr>
            <a:r>
              <a:rPr sz="2400" b="0">
                <a:solidFill>
                  <a:srgbClr val="000000"/>
                </a:solidFill>
                <a:latin typeface="Times New Roman"/>
              </a:rPr>
              <a:t>• crowded</a:t>
            </a:r>
          </a:p>
          <a:p>
            <a:pPr algn="l">
              <a:spcBef>
                <a:spcPts val="200"/>
              </a:spcBef>
            </a:pPr>
            <a:r>
              <a:rPr sz="2400" b="0">
                <a:solidFill>
                  <a:srgbClr val="000000"/>
                </a:solidFill>
                <a:latin typeface="Times New Roman"/>
              </a:rPr>
              <a:t>• expensive food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Example 2: Report</a:t>
            </a:r>
          </a:p>
        </p:txBody>
      </p:sp>
      <p:sp>
        <p:nvSpPr>
          <p:cNvPr id="3" name="Rounded Rectangle 2"/>
          <p:cNvSpPr/>
          <p:nvPr/>
        </p:nvSpPr>
        <p:spPr>
          <a:xfrm>
            <a:off x="868680" y="1371600"/>
            <a:ext cx="10149840" cy="114300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600" b="1">
                <a:solidFill>
                  <a:srgbClr val="000000"/>
                </a:solidFill>
                <a:latin typeface="Times New Roman"/>
              </a:rPr>
              <a:t>You have a park in your local area, but it is dirty and the play area is badly damaged.</a:t>
            </a:r>
          </a:p>
          <a:p>
            <a:pPr algn="l">
              <a:spcBef>
                <a:spcPts val="200"/>
              </a:spcBef>
            </a:pPr>
            <a:r>
              <a:rPr sz="2600" b="1">
                <a:solidFill>
                  <a:srgbClr val="000000"/>
                </a:solidFill>
                <a:latin typeface="Times New Roman"/>
              </a:rPr>
              <a:t>Write a report for your local council.</a:t>
            </a:r>
          </a:p>
        </p:txBody>
      </p:sp>
      <p:sp>
        <p:nvSpPr>
          <p:cNvPr id="4" name="TextBox 3"/>
          <p:cNvSpPr txBox="1"/>
          <p:nvPr/>
        </p:nvSpPr>
        <p:spPr>
          <a:xfrm>
            <a:off x="914400" y="2788920"/>
            <a:ext cx="9875520" cy="1920240"/>
          </a:xfrm>
          <a:prstGeom prst="rect">
            <a:avLst/>
          </a:prstGeom>
          <a:noFill/>
        </p:spPr>
        <p:txBody>
          <a:bodyPr wrap="square" lIns="73152" tIns="73152" rIns="73152" bIns="73152">
            <a:normAutofit/>
          </a:bodyPr>
          <a:lstStyle/>
          <a:p>
            <a:pPr algn="l"/>
            <a:r>
              <a:rPr sz="2900" b="0">
                <a:solidFill>
                  <a:srgbClr val="000000"/>
                </a:solidFill>
                <a:latin typeface="Times New Roman"/>
              </a:rPr>
              <a:t>• Describe the park and the play area.</a:t>
            </a:r>
          </a:p>
          <a:p>
            <a:pPr algn="l">
              <a:spcBef>
                <a:spcPts val="200"/>
              </a:spcBef>
            </a:pPr>
            <a:r>
              <a:rPr sz="2900" b="0">
                <a:solidFill>
                  <a:srgbClr val="000000"/>
                </a:solidFill>
                <a:latin typeface="Times New Roman"/>
              </a:rPr>
              <a:t>• Say how local people feel.</a:t>
            </a:r>
          </a:p>
          <a:p>
            <a:pPr algn="l">
              <a:spcBef>
                <a:spcPts val="200"/>
              </a:spcBef>
            </a:pPr>
            <a:r>
              <a:rPr sz="2900" b="0">
                <a:solidFill>
                  <a:srgbClr val="000000"/>
                </a:solidFill>
                <a:latin typeface="Times New Roman"/>
              </a:rPr>
              <a:t>• Explain what you would like the council to do.</a:t>
            </a:r>
          </a:p>
        </p:txBody>
      </p:sp>
      <p:sp>
        <p:nvSpPr>
          <p:cNvPr id="5" name="TextBox 4"/>
          <p:cNvSpPr txBox="1"/>
          <p:nvPr/>
        </p:nvSpPr>
        <p:spPr>
          <a:xfrm>
            <a:off x="914400" y="4892040"/>
            <a:ext cx="9875520" cy="640080"/>
          </a:xfrm>
          <a:prstGeom prst="rect">
            <a:avLst/>
          </a:prstGeom>
          <a:noFill/>
        </p:spPr>
        <p:txBody>
          <a:bodyPr wrap="square" lIns="73152" tIns="73152" rIns="73152" bIns="73152">
            <a:normAutofit/>
          </a:bodyPr>
          <a:lstStyle/>
          <a:p>
            <a:pPr algn="ctr"/>
            <a:r>
              <a:rPr sz="3100" b="1">
                <a:solidFill>
                  <a:srgbClr val="800000"/>
                </a:solidFill>
                <a:latin typeface="Times New Roman"/>
              </a:rPr>
              <a:t>Now turn these bullets into plan headings.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Report Headings</a:t>
            </a:r>
          </a:p>
        </p:txBody>
      </p:sp>
      <p:sp>
        <p:nvSpPr>
          <p:cNvPr id="3" name="Rounded Rectangle 2"/>
          <p:cNvSpPr/>
          <p:nvPr/>
        </p:nvSpPr>
        <p:spPr>
          <a:xfrm>
            <a:off x="731520" y="1417320"/>
            <a:ext cx="2971800" cy="4251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Park + Play Area</a:t>
            </a:r>
          </a:p>
          <a:p>
            <a:pPr algn="l">
              <a:spcBef>
                <a:spcPts val="200"/>
              </a:spcBef>
            </a:pPr>
            <a:r>
              <a:rPr sz="2400" b="0">
                <a:solidFill>
                  <a:srgbClr val="000000"/>
                </a:solidFill>
                <a:latin typeface="Times New Roman"/>
              </a:rPr>
              <a:t>• describe the problem</a:t>
            </a:r>
          </a:p>
          <a:p>
            <a:pPr algn="l">
              <a:spcBef>
                <a:spcPts val="200"/>
              </a:spcBef>
            </a:pPr>
            <a:r>
              <a:rPr sz="2400" b="0">
                <a:solidFill>
                  <a:srgbClr val="000000"/>
                </a:solidFill>
                <a:latin typeface="Times New Roman"/>
              </a:rPr>
              <a:t>• what is dirty?</a:t>
            </a:r>
          </a:p>
          <a:p>
            <a:pPr algn="l">
              <a:spcBef>
                <a:spcPts val="200"/>
              </a:spcBef>
            </a:pPr>
            <a:r>
              <a:rPr sz="2400" b="0">
                <a:solidFill>
                  <a:srgbClr val="000000"/>
                </a:solidFill>
                <a:latin typeface="Times New Roman"/>
              </a:rPr>
              <a:t>• what is damaged?</a:t>
            </a:r>
          </a:p>
        </p:txBody>
      </p:sp>
      <p:sp>
        <p:nvSpPr>
          <p:cNvPr id="4" name="Rounded Rectangle 3"/>
          <p:cNvSpPr/>
          <p:nvPr/>
        </p:nvSpPr>
        <p:spPr>
          <a:xfrm>
            <a:off x="4069080" y="1417320"/>
            <a:ext cx="2971800" cy="4251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Local People's Feelings</a:t>
            </a:r>
          </a:p>
          <a:p>
            <a:pPr algn="l">
              <a:spcBef>
                <a:spcPts val="200"/>
              </a:spcBef>
            </a:pPr>
            <a:r>
              <a:rPr sz="2400" b="0">
                <a:solidFill>
                  <a:srgbClr val="000000"/>
                </a:solidFill>
                <a:latin typeface="Times New Roman"/>
              </a:rPr>
              <a:t>• worried?</a:t>
            </a:r>
          </a:p>
          <a:p>
            <a:pPr algn="l">
              <a:spcBef>
                <a:spcPts val="200"/>
              </a:spcBef>
            </a:pPr>
            <a:r>
              <a:rPr sz="2400" b="0">
                <a:solidFill>
                  <a:srgbClr val="000000"/>
                </a:solidFill>
                <a:latin typeface="Times New Roman"/>
              </a:rPr>
              <a:t>• angry?</a:t>
            </a:r>
          </a:p>
          <a:p>
            <a:pPr algn="l">
              <a:spcBef>
                <a:spcPts val="200"/>
              </a:spcBef>
            </a:pPr>
            <a:r>
              <a:rPr sz="2400" b="0">
                <a:solidFill>
                  <a:srgbClr val="000000"/>
                </a:solidFill>
                <a:latin typeface="Times New Roman"/>
              </a:rPr>
              <a:t>• upset?</a:t>
            </a:r>
          </a:p>
          <a:p>
            <a:pPr algn="l">
              <a:spcBef>
                <a:spcPts val="200"/>
              </a:spcBef>
            </a:pPr>
            <a:r>
              <a:rPr sz="2400" b="0">
                <a:solidFill>
                  <a:srgbClr val="000000"/>
                </a:solidFill>
                <a:latin typeface="Times New Roman"/>
              </a:rPr>
              <a:t>• unsafe?</a:t>
            </a:r>
          </a:p>
        </p:txBody>
      </p:sp>
      <p:sp>
        <p:nvSpPr>
          <p:cNvPr id="5" name="Rounded Rectangle 4"/>
          <p:cNvSpPr/>
          <p:nvPr/>
        </p:nvSpPr>
        <p:spPr>
          <a:xfrm>
            <a:off x="7406640" y="1417320"/>
            <a:ext cx="2971800" cy="425196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Council Action</a:t>
            </a:r>
          </a:p>
          <a:p>
            <a:pPr algn="l">
              <a:spcBef>
                <a:spcPts val="200"/>
              </a:spcBef>
            </a:pPr>
            <a:r>
              <a:rPr sz="2400" b="0">
                <a:solidFill>
                  <a:srgbClr val="000000"/>
                </a:solidFill>
                <a:latin typeface="Times New Roman"/>
              </a:rPr>
              <a:t>• clean?</a:t>
            </a:r>
          </a:p>
          <a:p>
            <a:pPr algn="l">
              <a:spcBef>
                <a:spcPts val="200"/>
              </a:spcBef>
            </a:pPr>
            <a:r>
              <a:rPr sz="2400" b="0">
                <a:solidFill>
                  <a:srgbClr val="000000"/>
                </a:solidFill>
                <a:latin typeface="Times New Roman"/>
              </a:rPr>
              <a:t>• repair?</a:t>
            </a:r>
          </a:p>
          <a:p>
            <a:pPr algn="l">
              <a:spcBef>
                <a:spcPts val="200"/>
              </a:spcBef>
            </a:pPr>
            <a:r>
              <a:rPr sz="2400" b="0">
                <a:solidFill>
                  <a:srgbClr val="000000"/>
                </a:solidFill>
                <a:latin typeface="Times New Roman"/>
              </a:rPr>
              <a:t>• replace?</a:t>
            </a:r>
          </a:p>
          <a:p>
            <a:pPr algn="l">
              <a:spcBef>
                <a:spcPts val="200"/>
              </a:spcBef>
            </a:pPr>
            <a:r>
              <a:rPr sz="2400" b="0">
                <a:solidFill>
                  <a:srgbClr val="000000"/>
                </a:solidFill>
                <a:latin typeface="Times New Roman"/>
              </a:rPr>
              <a:t>• check safety?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Model Report Plan</a:t>
            </a:r>
          </a:p>
        </p:txBody>
      </p:sp>
      <p:sp>
        <p:nvSpPr>
          <p:cNvPr id="3" name="Rounded Rectangle 2"/>
          <p:cNvSpPr/>
          <p:nvPr/>
        </p:nvSpPr>
        <p:spPr>
          <a:xfrm>
            <a:off x="731520" y="1298448"/>
            <a:ext cx="2971800" cy="452628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Park + Play Area</a:t>
            </a:r>
          </a:p>
          <a:p>
            <a:pPr algn="l">
              <a:spcBef>
                <a:spcPts val="200"/>
              </a:spcBef>
            </a:pPr>
            <a:r>
              <a:rPr sz="2400" b="0">
                <a:solidFill>
                  <a:srgbClr val="000000"/>
                </a:solidFill>
                <a:latin typeface="Times New Roman"/>
              </a:rPr>
              <a:t>• rubbish on ground</a:t>
            </a:r>
          </a:p>
          <a:p>
            <a:pPr algn="l">
              <a:spcBef>
                <a:spcPts val="200"/>
              </a:spcBef>
            </a:pPr>
            <a:r>
              <a:rPr sz="2400" b="0">
                <a:solidFill>
                  <a:srgbClr val="000000"/>
                </a:solidFill>
                <a:latin typeface="Times New Roman"/>
              </a:rPr>
              <a:t>• bins full</a:t>
            </a:r>
          </a:p>
          <a:p>
            <a:pPr algn="l">
              <a:spcBef>
                <a:spcPts val="200"/>
              </a:spcBef>
            </a:pPr>
            <a:r>
              <a:rPr sz="2400" b="0">
                <a:solidFill>
                  <a:srgbClr val="000000"/>
                </a:solidFill>
                <a:latin typeface="Times New Roman"/>
              </a:rPr>
              <a:t>• broken swings</a:t>
            </a:r>
          </a:p>
          <a:p>
            <a:pPr algn="l">
              <a:spcBef>
                <a:spcPts val="200"/>
              </a:spcBef>
            </a:pPr>
            <a:r>
              <a:rPr sz="2400" b="0">
                <a:solidFill>
                  <a:srgbClr val="000000"/>
                </a:solidFill>
                <a:latin typeface="Times New Roman"/>
              </a:rPr>
              <a:t>• damaged slide</a:t>
            </a:r>
          </a:p>
          <a:p>
            <a:pPr algn="l">
              <a:spcBef>
                <a:spcPts val="200"/>
              </a:spcBef>
            </a:pPr>
            <a:r>
              <a:rPr sz="2400" b="0">
                <a:solidFill>
                  <a:srgbClr val="000000"/>
                </a:solidFill>
                <a:latin typeface="Times New Roman"/>
              </a:rPr>
              <a:t>• unsafe</a:t>
            </a:r>
          </a:p>
        </p:txBody>
      </p:sp>
      <p:sp>
        <p:nvSpPr>
          <p:cNvPr id="4" name="Rounded Rectangle 3"/>
          <p:cNvSpPr/>
          <p:nvPr/>
        </p:nvSpPr>
        <p:spPr>
          <a:xfrm>
            <a:off x="4069080" y="1298448"/>
            <a:ext cx="2971800" cy="452628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People's Feelings</a:t>
            </a:r>
          </a:p>
          <a:p>
            <a:pPr algn="l">
              <a:spcBef>
                <a:spcPts val="200"/>
              </a:spcBef>
            </a:pPr>
            <a:r>
              <a:rPr sz="2400" b="0">
                <a:solidFill>
                  <a:srgbClr val="000000"/>
                </a:solidFill>
                <a:latin typeface="Times New Roman"/>
              </a:rPr>
              <a:t>• parents worried</a:t>
            </a:r>
          </a:p>
          <a:p>
            <a:pPr algn="l">
              <a:spcBef>
                <a:spcPts val="200"/>
              </a:spcBef>
            </a:pPr>
            <a:r>
              <a:rPr sz="2400" b="0">
                <a:solidFill>
                  <a:srgbClr val="000000"/>
                </a:solidFill>
                <a:latin typeface="Times New Roman"/>
              </a:rPr>
              <a:t>• children disappointed</a:t>
            </a:r>
          </a:p>
          <a:p>
            <a:pPr algn="l">
              <a:spcBef>
                <a:spcPts val="200"/>
              </a:spcBef>
            </a:pPr>
            <a:r>
              <a:rPr sz="2400" b="0">
                <a:solidFill>
                  <a:srgbClr val="000000"/>
                </a:solidFill>
                <a:latin typeface="Times New Roman"/>
              </a:rPr>
              <a:t>• residents unhappy</a:t>
            </a:r>
          </a:p>
          <a:p>
            <a:pPr algn="l">
              <a:spcBef>
                <a:spcPts val="200"/>
              </a:spcBef>
            </a:pPr>
            <a:r>
              <a:rPr sz="2400" b="0">
                <a:solidFill>
                  <a:srgbClr val="000000"/>
                </a:solidFill>
                <a:latin typeface="Times New Roman"/>
              </a:rPr>
              <a:t>• do not feel safe</a:t>
            </a:r>
          </a:p>
        </p:txBody>
      </p:sp>
      <p:sp>
        <p:nvSpPr>
          <p:cNvPr id="5" name="Rounded Rectangle 4"/>
          <p:cNvSpPr/>
          <p:nvPr/>
        </p:nvSpPr>
        <p:spPr>
          <a:xfrm>
            <a:off x="7406640" y="1298448"/>
            <a:ext cx="2971800" cy="452628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Council Action</a:t>
            </a:r>
          </a:p>
          <a:p>
            <a:pPr algn="l">
              <a:spcBef>
                <a:spcPts val="200"/>
              </a:spcBef>
            </a:pPr>
            <a:r>
              <a:rPr sz="2400" b="0">
                <a:solidFill>
                  <a:srgbClr val="000000"/>
                </a:solidFill>
                <a:latin typeface="Times New Roman"/>
              </a:rPr>
              <a:t>• clean park</a:t>
            </a:r>
          </a:p>
          <a:p>
            <a:pPr algn="l">
              <a:spcBef>
                <a:spcPts val="200"/>
              </a:spcBef>
            </a:pPr>
            <a:r>
              <a:rPr sz="2400" b="0">
                <a:solidFill>
                  <a:srgbClr val="000000"/>
                </a:solidFill>
                <a:latin typeface="Times New Roman"/>
              </a:rPr>
              <a:t>• empty bins regularly</a:t>
            </a:r>
          </a:p>
          <a:p>
            <a:pPr algn="l">
              <a:spcBef>
                <a:spcPts val="200"/>
              </a:spcBef>
            </a:pPr>
            <a:r>
              <a:rPr sz="2400" b="0">
                <a:solidFill>
                  <a:srgbClr val="000000"/>
                </a:solidFill>
                <a:latin typeface="Times New Roman"/>
              </a:rPr>
              <a:t>• repair swings</a:t>
            </a:r>
          </a:p>
          <a:p>
            <a:pPr algn="l">
              <a:spcBef>
                <a:spcPts val="200"/>
              </a:spcBef>
            </a:pPr>
            <a:r>
              <a:rPr sz="2400" b="0">
                <a:solidFill>
                  <a:srgbClr val="000000"/>
                </a:solidFill>
                <a:latin typeface="Times New Roman"/>
              </a:rPr>
              <a:t>• replace equipment</a:t>
            </a:r>
          </a:p>
          <a:p>
            <a:pPr algn="l">
              <a:spcBef>
                <a:spcPts val="200"/>
              </a:spcBef>
            </a:pPr>
            <a:r>
              <a:rPr sz="2400" b="0">
                <a:solidFill>
                  <a:srgbClr val="000000"/>
                </a:solidFill>
                <a:latin typeface="Times New Roman"/>
              </a:rPr>
              <a:t>• safety check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Why Is This a Good Plan?</a:t>
            </a:r>
          </a:p>
        </p:txBody>
      </p:sp>
      <p:sp>
        <p:nvSpPr>
          <p:cNvPr id="3" name="TextBox 2"/>
          <p:cNvSpPr txBox="1"/>
          <p:nvPr/>
        </p:nvSpPr>
        <p:spPr>
          <a:xfrm>
            <a:off x="914400" y="1463040"/>
            <a:ext cx="9875520" cy="4480560"/>
          </a:xfrm>
          <a:prstGeom prst="rect">
            <a:avLst/>
          </a:prstGeom>
          <a:noFill/>
        </p:spPr>
        <p:txBody>
          <a:bodyPr wrap="square" lIns="73152" tIns="73152" rIns="73152" bIns="73152">
            <a:normAutofit/>
          </a:bodyPr>
          <a:lstStyle/>
          <a:p>
            <a:pPr algn="l"/>
            <a:r>
              <a:rPr sz="2800" b="0">
                <a:solidFill>
                  <a:srgbClr val="000000"/>
                </a:solidFill>
                <a:latin typeface="Times New Roman"/>
              </a:rPr>
              <a:t>• It answers every bullet point in the task.</a:t>
            </a:r>
          </a:p>
          <a:p>
            <a:pPr algn="l">
              <a:spcBef>
                <a:spcPts val="200"/>
              </a:spcBef>
            </a:pPr>
            <a:r>
              <a:rPr sz="2800" b="0">
                <a:solidFill>
                  <a:srgbClr val="000000"/>
                </a:solidFill>
                <a:latin typeface="Times New Roman"/>
              </a:rPr>
              <a:t>• It uses key words and short phrases.</a:t>
            </a:r>
          </a:p>
          <a:p>
            <a:pPr algn="l">
              <a:spcBef>
                <a:spcPts val="200"/>
              </a:spcBef>
            </a:pPr>
            <a:r>
              <a:rPr sz="2800" b="0">
                <a:solidFill>
                  <a:srgbClr val="000000"/>
                </a:solidFill>
                <a:latin typeface="Times New Roman"/>
              </a:rPr>
              <a:t>• It groups ideas clearly.</a:t>
            </a:r>
          </a:p>
          <a:p>
            <a:pPr algn="l">
              <a:spcBef>
                <a:spcPts val="200"/>
              </a:spcBef>
            </a:pPr>
            <a:r>
              <a:rPr sz="2800" b="0">
                <a:solidFill>
                  <a:srgbClr val="000000"/>
                </a:solidFill>
                <a:latin typeface="Times New Roman"/>
              </a:rPr>
              <a:t>• It gives enough ideas for about 100 words.</a:t>
            </a:r>
          </a:p>
          <a:p>
            <a:pPr algn="l">
              <a:spcBef>
                <a:spcPts val="200"/>
              </a:spcBef>
            </a:pPr>
            <a:r>
              <a:rPr sz="2800" b="0">
                <a:solidFill>
                  <a:srgbClr val="000000"/>
                </a:solidFill>
                <a:latin typeface="Times New Roman"/>
              </a:rPr>
              <a:t>• It can easily become short paragraphs.</a:t>
            </a:r>
          </a:p>
          <a:p>
            <a:pPr algn="l">
              <a:spcBef>
                <a:spcPts val="200"/>
              </a:spcBef>
            </a:pPr>
            <a:r>
              <a:rPr sz="2800" b="0">
                <a:solidFill>
                  <a:srgbClr val="000000"/>
                </a:solidFill>
                <a:latin typeface="Times New Roman"/>
              </a:rPr>
              <a:t>• It is relevant to the audience and purpose.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Easy 5-Step Method</a:t>
            </a:r>
          </a:p>
        </p:txBody>
      </p:sp>
      <p:sp>
        <p:nvSpPr>
          <p:cNvPr id="3" name="Rounded Rectangle 2"/>
          <p:cNvSpPr/>
          <p:nvPr/>
        </p:nvSpPr>
        <p:spPr>
          <a:xfrm>
            <a:off x="515214" y="1965960"/>
            <a:ext cx="1874519" cy="822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500" b="1" dirty="0">
                <a:solidFill>
                  <a:srgbClr val="000000"/>
                </a:solidFill>
                <a:latin typeface="Times New Roman"/>
              </a:rPr>
              <a:t>READ</a:t>
            </a:r>
          </a:p>
        </p:txBody>
      </p:sp>
      <p:sp>
        <p:nvSpPr>
          <p:cNvPr id="4" name="TextBox 3"/>
          <p:cNvSpPr txBox="1"/>
          <p:nvPr/>
        </p:nvSpPr>
        <p:spPr>
          <a:xfrm>
            <a:off x="2435453" y="207568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5" name="Rounded Rectangle 4"/>
          <p:cNvSpPr/>
          <p:nvPr/>
        </p:nvSpPr>
        <p:spPr>
          <a:xfrm>
            <a:off x="2892653" y="1965960"/>
            <a:ext cx="1874519" cy="822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200" b="1" dirty="0">
                <a:solidFill>
                  <a:srgbClr val="000000"/>
                </a:solidFill>
                <a:latin typeface="Times New Roman"/>
              </a:rPr>
              <a:t>UNDERLINE</a:t>
            </a:r>
          </a:p>
        </p:txBody>
      </p:sp>
      <p:sp>
        <p:nvSpPr>
          <p:cNvPr id="6" name="TextBox 5"/>
          <p:cNvSpPr txBox="1"/>
          <p:nvPr/>
        </p:nvSpPr>
        <p:spPr>
          <a:xfrm>
            <a:off x="4812893" y="207568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7" name="Rounded Rectangle 6"/>
          <p:cNvSpPr/>
          <p:nvPr/>
        </p:nvSpPr>
        <p:spPr>
          <a:xfrm>
            <a:off x="5270093" y="1965960"/>
            <a:ext cx="1874519" cy="822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500" b="1">
                <a:solidFill>
                  <a:srgbClr val="000000"/>
                </a:solidFill>
                <a:latin typeface="Times New Roman"/>
              </a:rPr>
              <a:t>HEADINGS</a:t>
            </a:r>
          </a:p>
        </p:txBody>
      </p:sp>
      <p:sp>
        <p:nvSpPr>
          <p:cNvPr id="8" name="TextBox 7"/>
          <p:cNvSpPr txBox="1"/>
          <p:nvPr/>
        </p:nvSpPr>
        <p:spPr>
          <a:xfrm>
            <a:off x="7190334" y="207568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9" name="Rounded Rectangle 8"/>
          <p:cNvSpPr/>
          <p:nvPr/>
        </p:nvSpPr>
        <p:spPr>
          <a:xfrm>
            <a:off x="7647533" y="1965960"/>
            <a:ext cx="1874519" cy="822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500" b="1">
                <a:solidFill>
                  <a:srgbClr val="000000"/>
                </a:solidFill>
                <a:latin typeface="Times New Roman"/>
              </a:rPr>
              <a:t>BULLETS</a:t>
            </a:r>
          </a:p>
        </p:txBody>
      </p:sp>
      <p:sp>
        <p:nvSpPr>
          <p:cNvPr id="10" name="TextBox 9"/>
          <p:cNvSpPr txBox="1"/>
          <p:nvPr/>
        </p:nvSpPr>
        <p:spPr>
          <a:xfrm>
            <a:off x="9567774" y="2075688"/>
            <a:ext cx="411480" cy="502920"/>
          </a:xfrm>
          <a:prstGeom prst="rect">
            <a:avLst/>
          </a:prstGeom>
          <a:noFill/>
        </p:spPr>
        <p:txBody>
          <a:bodyPr wrap="square" lIns="73152" tIns="73152" rIns="73152" bIns="73152">
            <a:normAutofit fontScale="92500" lnSpcReduction="20000"/>
          </a:bodyPr>
          <a:lstStyle/>
          <a:p>
            <a:pPr algn="ctr"/>
            <a:r>
              <a:rPr sz="3000" b="1">
                <a:solidFill>
                  <a:srgbClr val="800000"/>
                </a:solidFill>
                <a:latin typeface="Times New Roman"/>
              </a:rPr>
              <a:t>→</a:t>
            </a:r>
          </a:p>
        </p:txBody>
      </p:sp>
      <p:sp>
        <p:nvSpPr>
          <p:cNvPr id="11" name="Rounded Rectangle 10"/>
          <p:cNvSpPr/>
          <p:nvPr/>
        </p:nvSpPr>
        <p:spPr>
          <a:xfrm>
            <a:off x="10024973" y="1965960"/>
            <a:ext cx="1874519" cy="822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normAutofit/>
          </a:bodyPr>
          <a:lstStyle/>
          <a:p>
            <a:pPr algn="ctr"/>
            <a:r>
              <a:rPr sz="2500" b="1">
                <a:solidFill>
                  <a:srgbClr val="000000"/>
                </a:solidFill>
                <a:latin typeface="Times New Roman"/>
              </a:rPr>
              <a:t>CHECK</a:t>
            </a:r>
          </a:p>
        </p:txBody>
      </p:sp>
      <p:sp>
        <p:nvSpPr>
          <p:cNvPr id="12" name="TextBox 11"/>
          <p:cNvSpPr txBox="1"/>
          <p:nvPr/>
        </p:nvSpPr>
        <p:spPr>
          <a:xfrm>
            <a:off x="1371600" y="3429000"/>
            <a:ext cx="9418320" cy="914400"/>
          </a:xfrm>
          <a:prstGeom prst="rect">
            <a:avLst/>
          </a:prstGeom>
          <a:noFill/>
        </p:spPr>
        <p:txBody>
          <a:bodyPr wrap="square" lIns="73152" tIns="73152" rIns="73152" bIns="73152">
            <a:normAutofit/>
          </a:bodyPr>
          <a:lstStyle/>
          <a:p>
            <a:pPr algn="ctr"/>
            <a:r>
              <a:rPr sz="3200" b="1">
                <a:solidFill>
                  <a:srgbClr val="800000"/>
                </a:solidFill>
                <a:latin typeface="Times New Roman"/>
              </a:rPr>
              <a:t>This is the exam routine learners can use every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Step 1: Read</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Read the question carefully.</a:t>
            </a:r>
          </a:p>
        </p:txBody>
      </p:sp>
      <p:sp>
        <p:nvSpPr>
          <p:cNvPr id="4" name="TextBox 3"/>
          <p:cNvSpPr txBox="1"/>
          <p:nvPr/>
        </p:nvSpPr>
        <p:spPr>
          <a:xfrm>
            <a:off x="914400" y="1920240"/>
            <a:ext cx="9875520" cy="3840480"/>
          </a:xfrm>
          <a:prstGeom prst="rect">
            <a:avLst/>
          </a:prstGeom>
          <a:noFill/>
        </p:spPr>
        <p:txBody>
          <a:bodyPr wrap="square" lIns="73152" tIns="73152" rIns="73152" bIns="73152">
            <a:normAutofit/>
          </a:bodyPr>
          <a:lstStyle/>
          <a:p>
            <a:pPr algn="l"/>
            <a:r>
              <a:rPr sz="2900" b="0">
                <a:solidFill>
                  <a:srgbClr val="000000"/>
                </a:solidFill>
                <a:latin typeface="Times New Roman"/>
              </a:rPr>
              <a:t>• What am I writing? Article, report or description?</a:t>
            </a:r>
          </a:p>
          <a:p>
            <a:pPr algn="l">
              <a:spcBef>
                <a:spcPts val="200"/>
              </a:spcBef>
            </a:pPr>
            <a:r>
              <a:rPr sz="2900" b="0">
                <a:solidFill>
                  <a:srgbClr val="000000"/>
                </a:solidFill>
                <a:latin typeface="Times New Roman"/>
              </a:rPr>
              <a:t>• Who am I writing for?</a:t>
            </a:r>
          </a:p>
          <a:p>
            <a:pPr algn="l">
              <a:spcBef>
                <a:spcPts val="200"/>
              </a:spcBef>
            </a:pPr>
            <a:r>
              <a:rPr sz="2900" b="0">
                <a:solidFill>
                  <a:srgbClr val="000000"/>
                </a:solidFill>
                <a:latin typeface="Times New Roman"/>
              </a:rPr>
              <a:t>• What information must I include?</a:t>
            </a:r>
          </a:p>
          <a:p>
            <a:pPr algn="l">
              <a:spcBef>
                <a:spcPts val="200"/>
              </a:spcBef>
            </a:pPr>
            <a:r>
              <a:rPr sz="2900" b="0">
                <a:solidFill>
                  <a:srgbClr val="000000"/>
                </a:solidFill>
                <a:latin typeface="Times New Roman"/>
              </a:rPr>
              <a:t>• What are the bullet points asking me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Step 2: Underline</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Underline or circle the important words.</a:t>
            </a:r>
          </a:p>
        </p:txBody>
      </p:sp>
      <p:sp>
        <p:nvSpPr>
          <p:cNvPr id="4" name="Rounded Rectangle 3"/>
          <p:cNvSpPr/>
          <p:nvPr/>
        </p:nvSpPr>
        <p:spPr>
          <a:xfrm>
            <a:off x="914400" y="1920240"/>
            <a:ext cx="9875520" cy="365760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3000" b="0">
                <a:solidFill>
                  <a:srgbClr val="000000"/>
                </a:solidFill>
                <a:latin typeface="Times New Roman"/>
              </a:rPr>
              <a:t>• report</a:t>
            </a:r>
          </a:p>
          <a:p>
            <a:pPr algn="l">
              <a:spcBef>
                <a:spcPts val="200"/>
              </a:spcBef>
            </a:pPr>
            <a:r>
              <a:rPr sz="3000" b="0">
                <a:solidFill>
                  <a:srgbClr val="000000"/>
                </a:solidFill>
                <a:latin typeface="Times New Roman"/>
              </a:rPr>
              <a:t>• local council</a:t>
            </a:r>
          </a:p>
          <a:p>
            <a:pPr algn="l">
              <a:spcBef>
                <a:spcPts val="200"/>
              </a:spcBef>
            </a:pPr>
            <a:r>
              <a:rPr sz="3000" b="0">
                <a:solidFill>
                  <a:srgbClr val="000000"/>
                </a:solidFill>
                <a:latin typeface="Times New Roman"/>
              </a:rPr>
              <a:t>• describe the park and play area</a:t>
            </a:r>
          </a:p>
          <a:p>
            <a:pPr algn="l">
              <a:spcBef>
                <a:spcPts val="200"/>
              </a:spcBef>
            </a:pPr>
            <a:r>
              <a:rPr sz="3000" b="0">
                <a:solidFill>
                  <a:srgbClr val="000000"/>
                </a:solidFill>
                <a:latin typeface="Times New Roman"/>
              </a:rPr>
              <a:t>• say how local people feel</a:t>
            </a:r>
          </a:p>
          <a:p>
            <a:pPr algn="l">
              <a:spcBef>
                <a:spcPts val="200"/>
              </a:spcBef>
            </a:pPr>
            <a:r>
              <a:rPr sz="3000" b="0">
                <a:solidFill>
                  <a:srgbClr val="000000"/>
                </a:solidFill>
                <a:latin typeface="Times New Roman"/>
              </a:rPr>
              <a:t>• explain what you want the council to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Step 3: Headings</a:t>
            </a:r>
          </a:p>
        </p:txBody>
      </p:sp>
      <p:sp>
        <p:nvSpPr>
          <p:cNvPr id="3" name="Rounded Rectangle 2"/>
          <p:cNvSpPr/>
          <p:nvPr/>
        </p:nvSpPr>
        <p:spPr>
          <a:xfrm>
            <a:off x="731520" y="1463040"/>
            <a:ext cx="2971800" cy="420624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Question Point 1</a:t>
            </a:r>
          </a:p>
          <a:p>
            <a:pPr algn="l">
              <a:spcBef>
                <a:spcPts val="200"/>
              </a:spcBef>
            </a:pPr>
            <a:r>
              <a:rPr sz="2400" b="0">
                <a:solidFill>
                  <a:srgbClr val="000000"/>
                </a:solidFill>
                <a:latin typeface="Times New Roman"/>
              </a:rPr>
              <a:t>• Describe the park and play area</a:t>
            </a:r>
          </a:p>
          <a:p>
            <a:pPr algn="l">
              <a:spcBef>
                <a:spcPts val="200"/>
              </a:spcBef>
            </a:pPr>
            <a:r>
              <a:rPr sz="2400" b="0">
                <a:solidFill>
                  <a:srgbClr val="000000"/>
                </a:solidFill>
                <a:latin typeface="Times New Roman"/>
              </a:rPr>
              <a:t>• Heading: Park + Play Area</a:t>
            </a:r>
          </a:p>
        </p:txBody>
      </p:sp>
      <p:sp>
        <p:nvSpPr>
          <p:cNvPr id="4" name="Rounded Rectangle 3"/>
          <p:cNvSpPr/>
          <p:nvPr/>
        </p:nvSpPr>
        <p:spPr>
          <a:xfrm>
            <a:off x="4069080" y="1463040"/>
            <a:ext cx="2971800" cy="420624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Question Point 2</a:t>
            </a:r>
          </a:p>
          <a:p>
            <a:pPr algn="l">
              <a:spcBef>
                <a:spcPts val="200"/>
              </a:spcBef>
            </a:pPr>
            <a:r>
              <a:rPr sz="2400" b="0">
                <a:solidFill>
                  <a:srgbClr val="000000"/>
                </a:solidFill>
                <a:latin typeface="Times New Roman"/>
              </a:rPr>
              <a:t>• Say how local people feel</a:t>
            </a:r>
          </a:p>
          <a:p>
            <a:pPr algn="l">
              <a:spcBef>
                <a:spcPts val="200"/>
              </a:spcBef>
            </a:pPr>
            <a:r>
              <a:rPr sz="2400" b="0">
                <a:solidFill>
                  <a:srgbClr val="000000"/>
                </a:solidFill>
                <a:latin typeface="Times New Roman"/>
              </a:rPr>
              <a:t>• Heading: People's Feelings</a:t>
            </a:r>
          </a:p>
        </p:txBody>
      </p:sp>
      <p:sp>
        <p:nvSpPr>
          <p:cNvPr id="5" name="Rounded Rectangle 4"/>
          <p:cNvSpPr/>
          <p:nvPr/>
        </p:nvSpPr>
        <p:spPr>
          <a:xfrm>
            <a:off x="7406640" y="1463040"/>
            <a:ext cx="2971800" cy="420624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Question Point 3</a:t>
            </a:r>
          </a:p>
          <a:p>
            <a:pPr algn="l">
              <a:spcBef>
                <a:spcPts val="200"/>
              </a:spcBef>
            </a:pPr>
            <a:r>
              <a:rPr sz="2400" b="0">
                <a:solidFill>
                  <a:srgbClr val="000000"/>
                </a:solidFill>
                <a:latin typeface="Times New Roman"/>
              </a:rPr>
              <a:t>• Explain what council should do</a:t>
            </a:r>
          </a:p>
          <a:p>
            <a:pPr algn="l">
              <a:spcBef>
                <a:spcPts val="200"/>
              </a:spcBef>
            </a:pPr>
            <a:r>
              <a:rPr sz="2400" b="0">
                <a:solidFill>
                  <a:srgbClr val="000000"/>
                </a:solidFill>
                <a:latin typeface="Times New Roman"/>
              </a:rPr>
              <a:t>• Heading: Council Action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Step 4: Bullets</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Add your ideas under each heading.</a:t>
            </a:r>
          </a:p>
        </p:txBody>
      </p:sp>
      <p:sp>
        <p:nvSpPr>
          <p:cNvPr id="4" name="TextBox 3"/>
          <p:cNvSpPr txBox="1"/>
          <p:nvPr/>
        </p:nvSpPr>
        <p:spPr>
          <a:xfrm>
            <a:off x="914400" y="1920240"/>
            <a:ext cx="9875520" cy="3840480"/>
          </a:xfrm>
          <a:prstGeom prst="rect">
            <a:avLst/>
          </a:prstGeom>
          <a:noFill/>
        </p:spPr>
        <p:txBody>
          <a:bodyPr wrap="square" lIns="73152" tIns="73152" rIns="73152" bIns="73152">
            <a:normAutofit/>
          </a:bodyPr>
          <a:lstStyle/>
          <a:p>
            <a:pPr algn="l"/>
            <a:r>
              <a:rPr sz="2900" b="0">
                <a:solidFill>
                  <a:srgbClr val="000000"/>
                </a:solidFill>
                <a:latin typeface="Times New Roman"/>
              </a:rPr>
              <a:t>• Use key words.</a:t>
            </a:r>
          </a:p>
          <a:p>
            <a:pPr algn="l">
              <a:spcBef>
                <a:spcPts val="200"/>
              </a:spcBef>
            </a:pPr>
            <a:r>
              <a:rPr sz="2900" b="0">
                <a:solidFill>
                  <a:srgbClr val="000000"/>
                </a:solidFill>
                <a:latin typeface="Times New Roman"/>
              </a:rPr>
              <a:t>• Use short phrases.</a:t>
            </a:r>
          </a:p>
          <a:p>
            <a:pPr algn="l">
              <a:spcBef>
                <a:spcPts val="200"/>
              </a:spcBef>
            </a:pPr>
            <a:r>
              <a:rPr sz="2900" b="0">
                <a:solidFill>
                  <a:srgbClr val="000000"/>
                </a:solidFill>
                <a:latin typeface="Times New Roman"/>
              </a:rPr>
              <a:t>• Do not worry about perfect grammar yet.</a:t>
            </a:r>
          </a:p>
          <a:p>
            <a:pPr algn="l">
              <a:spcBef>
                <a:spcPts val="200"/>
              </a:spcBef>
            </a:pPr>
            <a:r>
              <a:rPr sz="2900" b="0">
                <a:solidFill>
                  <a:srgbClr val="000000"/>
                </a:solidFill>
                <a:latin typeface="Times New Roman"/>
              </a:rPr>
              <a:t>• Do not write the whole answer in the plan.</a:t>
            </a:r>
          </a:p>
          <a:p>
            <a:pPr algn="l">
              <a:spcBef>
                <a:spcPts val="200"/>
              </a:spcBef>
            </a:pPr>
            <a:r>
              <a:rPr sz="2900" b="0">
                <a:solidFill>
                  <a:srgbClr val="000000"/>
                </a:solidFill>
                <a:latin typeface="Times New Roman"/>
              </a:rPr>
              <a:t>• Make sure ideas are relevant.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Step 5: Check</a:t>
            </a:r>
          </a:p>
        </p:txBody>
      </p:sp>
      <p:sp>
        <p:nvSpPr>
          <p:cNvPr id="3" name="Rounded Rectangle 2"/>
          <p:cNvSpPr/>
          <p:nvPr/>
        </p:nvSpPr>
        <p:spPr>
          <a:xfrm>
            <a:off x="1188720" y="1417320"/>
            <a:ext cx="9692640" cy="4000254"/>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300" b="1" dirty="0">
                <a:solidFill>
                  <a:srgbClr val="000000"/>
                </a:solidFill>
                <a:latin typeface="Times New Roman"/>
              </a:rPr>
              <a:t>Before writing, ask:</a:t>
            </a:r>
          </a:p>
          <a:p>
            <a:pPr algn="ctr">
              <a:spcBef>
                <a:spcPts val="200"/>
              </a:spcBef>
            </a:pPr>
            <a:endParaRPr sz="3300" b="1" dirty="0">
              <a:solidFill>
                <a:srgbClr val="000000"/>
              </a:solidFill>
              <a:latin typeface="Times New Roman"/>
            </a:endParaRPr>
          </a:p>
          <a:p>
            <a:pPr algn="ctr">
              <a:spcBef>
                <a:spcPts val="200"/>
              </a:spcBef>
            </a:pPr>
            <a:r>
              <a:rPr sz="3300" b="1" dirty="0">
                <a:solidFill>
                  <a:srgbClr val="000000"/>
                </a:solidFill>
                <a:latin typeface="Times New Roman"/>
              </a:rPr>
              <a:t>Have I answered bullet 1?</a:t>
            </a:r>
          </a:p>
          <a:p>
            <a:pPr algn="ctr">
              <a:spcBef>
                <a:spcPts val="200"/>
              </a:spcBef>
            </a:pPr>
            <a:r>
              <a:rPr sz="3300" b="1" dirty="0">
                <a:solidFill>
                  <a:srgbClr val="000000"/>
                </a:solidFill>
                <a:latin typeface="Times New Roman"/>
              </a:rPr>
              <a:t>Have I answered bullet 2?</a:t>
            </a:r>
          </a:p>
          <a:p>
            <a:pPr algn="ctr">
              <a:spcBef>
                <a:spcPts val="200"/>
              </a:spcBef>
            </a:pPr>
            <a:r>
              <a:rPr sz="3300" b="1" dirty="0">
                <a:solidFill>
                  <a:srgbClr val="000000"/>
                </a:solidFill>
                <a:latin typeface="Times New Roman"/>
              </a:rPr>
              <a:t>Have I answered bullet 3?</a:t>
            </a:r>
          </a:p>
          <a:p>
            <a:pPr algn="ctr">
              <a:spcBef>
                <a:spcPts val="200"/>
              </a:spcBef>
            </a:pPr>
            <a:endParaRPr sz="3300" b="1" dirty="0">
              <a:solidFill>
                <a:srgbClr val="000000"/>
              </a:solidFill>
              <a:latin typeface="Times New Roman"/>
            </a:endParaRPr>
          </a:p>
          <a:p>
            <a:pPr algn="ctr">
              <a:spcBef>
                <a:spcPts val="200"/>
              </a:spcBef>
            </a:pPr>
            <a:r>
              <a:rPr sz="3300" b="1" dirty="0">
                <a:solidFill>
                  <a:srgbClr val="000000"/>
                </a:solidFill>
                <a:latin typeface="Times New Roman"/>
              </a:rPr>
              <a:t>If yes, start writing.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How Many Notes?</a:t>
            </a:r>
          </a:p>
        </p:txBody>
      </p:sp>
      <p:sp>
        <p:nvSpPr>
          <p:cNvPr id="3" name="Rounded Rectangle 2"/>
          <p:cNvSpPr/>
          <p:nvPr/>
        </p:nvSpPr>
        <p:spPr>
          <a:xfrm>
            <a:off x="1188720" y="1600200"/>
            <a:ext cx="9692640" cy="34747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a:bodyPr>
          <a:lstStyle/>
          <a:p>
            <a:pPr algn="ctr"/>
            <a:r>
              <a:rPr sz="3600" b="1">
                <a:solidFill>
                  <a:srgbClr val="000000"/>
                </a:solidFill>
                <a:latin typeface="Times New Roman"/>
              </a:rPr>
              <a:t>Under each heading:</a:t>
            </a:r>
          </a:p>
          <a:p>
            <a:pPr algn="ctr">
              <a:spcBef>
                <a:spcPts val="200"/>
              </a:spcBef>
            </a:pPr>
            <a:endParaRPr sz="3600" b="1">
              <a:solidFill>
                <a:srgbClr val="000000"/>
              </a:solidFill>
              <a:latin typeface="Times New Roman"/>
            </a:endParaRPr>
          </a:p>
          <a:p>
            <a:pPr algn="ctr">
              <a:spcBef>
                <a:spcPts val="200"/>
              </a:spcBef>
            </a:pPr>
            <a:r>
              <a:rPr sz="3600" b="1">
                <a:solidFill>
                  <a:srgbClr val="000000"/>
                </a:solidFill>
                <a:latin typeface="Times New Roman"/>
              </a:rPr>
              <a:t>2–5 useful ideas are enough.</a:t>
            </a:r>
          </a:p>
          <a:p>
            <a:pPr algn="ctr">
              <a:spcBef>
                <a:spcPts val="200"/>
              </a:spcBef>
            </a:pPr>
            <a:endParaRPr sz="3600" b="1">
              <a:solidFill>
                <a:srgbClr val="000000"/>
              </a:solidFill>
              <a:latin typeface="Times New Roman"/>
            </a:endParaRPr>
          </a:p>
          <a:p>
            <a:pPr algn="ctr">
              <a:spcBef>
                <a:spcPts val="200"/>
              </a:spcBef>
            </a:pPr>
            <a:r>
              <a:rPr sz="3600" b="1">
                <a:solidFill>
                  <a:srgbClr val="000000"/>
                </a:solidFill>
                <a:latin typeface="Times New Roman"/>
              </a:rPr>
              <a:t>Do not write too much.</a:t>
            </a:r>
          </a:p>
          <a:p>
            <a:pPr algn="ctr">
              <a:spcBef>
                <a:spcPts val="200"/>
              </a:spcBef>
            </a:pPr>
            <a:r>
              <a:rPr sz="3600" b="1">
                <a:solidFill>
                  <a:srgbClr val="000000"/>
                </a:solidFill>
                <a:latin typeface="Times New Roman"/>
              </a:rPr>
              <a:t>Do not write too little.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Turn Notes Into Sentences</a:t>
            </a:r>
          </a:p>
        </p:txBody>
      </p:sp>
      <p:sp>
        <p:nvSpPr>
          <p:cNvPr id="3" name="Rounded Rectangle 2"/>
          <p:cNvSpPr/>
          <p:nvPr/>
        </p:nvSpPr>
        <p:spPr>
          <a:xfrm>
            <a:off x="822960" y="160020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Plan Notes</a:t>
            </a:r>
          </a:p>
        </p:txBody>
      </p:sp>
      <p:sp>
        <p:nvSpPr>
          <p:cNvPr id="4" name="Rounded Rectangle 3"/>
          <p:cNvSpPr/>
          <p:nvPr/>
        </p:nvSpPr>
        <p:spPr>
          <a:xfrm>
            <a:off x="822960" y="2194560"/>
            <a:ext cx="4983480" cy="333756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600" b="0">
                <a:solidFill>
                  <a:srgbClr val="000000"/>
                </a:solidFill>
                <a:latin typeface="Times New Roman"/>
              </a:rPr>
              <a:t>• rubbish everywhere</a:t>
            </a:r>
          </a:p>
          <a:p>
            <a:pPr algn="l">
              <a:spcBef>
                <a:spcPts val="200"/>
              </a:spcBef>
            </a:pPr>
            <a:r>
              <a:rPr sz="2600" b="0">
                <a:solidFill>
                  <a:srgbClr val="000000"/>
                </a:solidFill>
                <a:latin typeface="Times New Roman"/>
              </a:rPr>
              <a:t>• bins full</a:t>
            </a:r>
          </a:p>
          <a:p>
            <a:pPr algn="l">
              <a:spcBef>
                <a:spcPts val="200"/>
              </a:spcBef>
            </a:pPr>
            <a:r>
              <a:rPr sz="2600" b="0">
                <a:solidFill>
                  <a:srgbClr val="000000"/>
                </a:solidFill>
                <a:latin typeface="Times New Roman"/>
              </a:rPr>
              <a:t>• broken swings</a:t>
            </a:r>
          </a:p>
        </p:txBody>
      </p:sp>
      <p:sp>
        <p:nvSpPr>
          <p:cNvPr id="5" name="Rounded Rectangle 4"/>
          <p:cNvSpPr/>
          <p:nvPr/>
        </p:nvSpPr>
        <p:spPr>
          <a:xfrm>
            <a:off x="6080760" y="160020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Finished Writing</a:t>
            </a:r>
          </a:p>
        </p:txBody>
      </p:sp>
      <p:sp>
        <p:nvSpPr>
          <p:cNvPr id="6" name="Rounded Rectangle 5"/>
          <p:cNvSpPr/>
          <p:nvPr/>
        </p:nvSpPr>
        <p:spPr>
          <a:xfrm>
            <a:off x="6080760" y="2194560"/>
            <a:ext cx="4983480" cy="333756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600" b="0">
                <a:solidFill>
                  <a:srgbClr val="000000"/>
                </a:solidFill>
                <a:latin typeface="Times New Roman"/>
              </a:rPr>
              <a:t>• There is rubbish everywhere in the park.</a:t>
            </a:r>
          </a:p>
          <a:p>
            <a:pPr algn="l">
              <a:spcBef>
                <a:spcPts val="200"/>
              </a:spcBef>
            </a:pPr>
            <a:r>
              <a:rPr sz="2600" b="0">
                <a:solidFill>
                  <a:srgbClr val="000000"/>
                </a:solidFill>
                <a:latin typeface="Times New Roman"/>
              </a:rPr>
              <a:t>• The bins are often full.</a:t>
            </a:r>
          </a:p>
          <a:p>
            <a:pPr algn="l">
              <a:spcBef>
                <a:spcPts val="200"/>
              </a:spcBef>
            </a:pPr>
            <a:r>
              <a:rPr sz="2600" b="0">
                <a:solidFill>
                  <a:srgbClr val="000000"/>
                </a:solidFill>
                <a:latin typeface="Times New Roman"/>
              </a:rPr>
              <a:t>• Some of the swings are broken.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Plan Your Paragraphs</a:t>
            </a:r>
          </a:p>
        </p:txBody>
      </p:sp>
      <p:sp>
        <p:nvSpPr>
          <p:cNvPr id="3" name="Rounded Rectangle 2"/>
          <p:cNvSpPr/>
          <p:nvPr/>
        </p:nvSpPr>
        <p:spPr>
          <a:xfrm>
            <a:off x="731520" y="1417320"/>
            <a:ext cx="2971800" cy="420624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Paragraph 1</a:t>
            </a:r>
          </a:p>
          <a:p>
            <a:pPr algn="l">
              <a:spcBef>
                <a:spcPts val="200"/>
              </a:spcBef>
            </a:pPr>
            <a:r>
              <a:rPr sz="2400" b="0">
                <a:solidFill>
                  <a:srgbClr val="000000"/>
                </a:solidFill>
                <a:latin typeface="Times New Roman"/>
              </a:rPr>
              <a:t>• Park + play area</a:t>
            </a:r>
          </a:p>
          <a:p>
            <a:pPr algn="l">
              <a:spcBef>
                <a:spcPts val="200"/>
              </a:spcBef>
            </a:pPr>
            <a:r>
              <a:rPr sz="2400" b="0">
                <a:solidFill>
                  <a:srgbClr val="000000"/>
                </a:solidFill>
                <a:latin typeface="Times New Roman"/>
              </a:rPr>
              <a:t>• describe the problem</a:t>
            </a:r>
          </a:p>
        </p:txBody>
      </p:sp>
      <p:sp>
        <p:nvSpPr>
          <p:cNvPr id="4" name="Rounded Rectangle 3"/>
          <p:cNvSpPr/>
          <p:nvPr/>
        </p:nvSpPr>
        <p:spPr>
          <a:xfrm>
            <a:off x="4069080" y="1417320"/>
            <a:ext cx="2971800" cy="420624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Paragraph 2</a:t>
            </a:r>
          </a:p>
          <a:p>
            <a:pPr algn="l">
              <a:spcBef>
                <a:spcPts val="200"/>
              </a:spcBef>
            </a:pPr>
            <a:r>
              <a:rPr sz="2400" b="0">
                <a:solidFill>
                  <a:srgbClr val="000000"/>
                </a:solidFill>
                <a:latin typeface="Times New Roman"/>
              </a:rPr>
              <a:t>• local people’s feelings</a:t>
            </a:r>
          </a:p>
          <a:p>
            <a:pPr algn="l">
              <a:spcBef>
                <a:spcPts val="200"/>
              </a:spcBef>
            </a:pPr>
            <a:r>
              <a:rPr sz="2400" b="0">
                <a:solidFill>
                  <a:srgbClr val="000000"/>
                </a:solidFill>
                <a:latin typeface="Times New Roman"/>
              </a:rPr>
              <a:t>• parents and children</a:t>
            </a:r>
          </a:p>
        </p:txBody>
      </p:sp>
      <p:sp>
        <p:nvSpPr>
          <p:cNvPr id="5" name="Rounded Rectangle 4"/>
          <p:cNvSpPr/>
          <p:nvPr/>
        </p:nvSpPr>
        <p:spPr>
          <a:xfrm>
            <a:off x="7406640" y="1417320"/>
            <a:ext cx="2971800" cy="420624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Paragraph 3</a:t>
            </a:r>
          </a:p>
          <a:p>
            <a:pPr algn="l">
              <a:spcBef>
                <a:spcPts val="200"/>
              </a:spcBef>
            </a:pPr>
            <a:r>
              <a:rPr sz="2400" b="0">
                <a:solidFill>
                  <a:srgbClr val="000000"/>
                </a:solidFill>
                <a:latin typeface="Times New Roman"/>
              </a:rPr>
              <a:t>• what the council should do</a:t>
            </a:r>
          </a:p>
          <a:p>
            <a:pPr algn="l">
              <a:spcBef>
                <a:spcPts val="200"/>
              </a:spcBef>
            </a:pPr>
            <a:r>
              <a:rPr sz="2400" b="0">
                <a:solidFill>
                  <a:srgbClr val="000000"/>
                </a:solidFill>
                <a:latin typeface="Times New Roman"/>
              </a:rPr>
              <a:t>• clean, repair, check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Use the Correct Style</a:t>
            </a:r>
          </a:p>
        </p:txBody>
      </p:sp>
      <p:sp>
        <p:nvSpPr>
          <p:cNvPr id="3" name="Rounded Rectangle 2"/>
          <p:cNvSpPr/>
          <p:nvPr/>
        </p:nvSpPr>
        <p:spPr>
          <a:xfrm>
            <a:off x="822960" y="146304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Report to Council</a:t>
            </a:r>
          </a:p>
        </p:txBody>
      </p:sp>
      <p:sp>
        <p:nvSpPr>
          <p:cNvPr id="4" name="Rounded Rectangle 3"/>
          <p:cNvSpPr/>
          <p:nvPr/>
        </p:nvSpPr>
        <p:spPr>
          <a:xfrm>
            <a:off x="822960" y="2057400"/>
            <a:ext cx="4983480" cy="3794759"/>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0">
                <a:solidFill>
                  <a:srgbClr val="000000"/>
                </a:solidFill>
                <a:latin typeface="Times New Roman"/>
              </a:rPr>
              <a:t>• I am writing to report...</a:t>
            </a:r>
          </a:p>
          <a:p>
            <a:pPr algn="l">
              <a:spcBef>
                <a:spcPts val="200"/>
              </a:spcBef>
            </a:pPr>
            <a:r>
              <a:rPr sz="2500" b="0">
                <a:solidFill>
                  <a:srgbClr val="000000"/>
                </a:solidFill>
                <a:latin typeface="Times New Roman"/>
              </a:rPr>
              <a:t>• Local residents are concerned...</a:t>
            </a:r>
          </a:p>
          <a:p>
            <a:pPr algn="l">
              <a:spcBef>
                <a:spcPts val="200"/>
              </a:spcBef>
            </a:pPr>
            <a:r>
              <a:rPr sz="2500" b="0">
                <a:solidFill>
                  <a:srgbClr val="000000"/>
                </a:solidFill>
                <a:latin typeface="Times New Roman"/>
              </a:rPr>
              <a:t>• I would like the council to...</a:t>
            </a:r>
          </a:p>
          <a:p>
            <a:pPr algn="l">
              <a:spcBef>
                <a:spcPts val="200"/>
              </a:spcBef>
            </a:pPr>
            <a:r>
              <a:rPr sz="2500" b="0">
                <a:solidFill>
                  <a:srgbClr val="000000"/>
                </a:solidFill>
                <a:latin typeface="Times New Roman"/>
              </a:rPr>
              <a:t>• I hope action can be taken.</a:t>
            </a:r>
          </a:p>
        </p:txBody>
      </p:sp>
      <p:sp>
        <p:nvSpPr>
          <p:cNvPr id="5" name="Rounded Rectangle 4"/>
          <p:cNvSpPr/>
          <p:nvPr/>
        </p:nvSpPr>
        <p:spPr>
          <a:xfrm>
            <a:off x="6080760" y="146304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Article or Description</a:t>
            </a:r>
          </a:p>
        </p:txBody>
      </p:sp>
      <p:sp>
        <p:nvSpPr>
          <p:cNvPr id="6" name="Rounded Rectangle 5"/>
          <p:cNvSpPr/>
          <p:nvPr/>
        </p:nvSpPr>
        <p:spPr>
          <a:xfrm>
            <a:off x="6080760" y="2057400"/>
            <a:ext cx="4983480" cy="3794759"/>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0">
                <a:solidFill>
                  <a:srgbClr val="000000"/>
                </a:solidFill>
                <a:latin typeface="Times New Roman"/>
              </a:rPr>
              <a:t>• Last summer, I visited...</a:t>
            </a:r>
          </a:p>
          <a:p>
            <a:pPr algn="l">
              <a:spcBef>
                <a:spcPts val="200"/>
              </a:spcBef>
            </a:pPr>
            <a:r>
              <a:rPr sz="2500" b="0">
                <a:solidFill>
                  <a:srgbClr val="000000"/>
                </a:solidFill>
                <a:latin typeface="Times New Roman"/>
              </a:rPr>
              <a:t>• I really enjoyed...</a:t>
            </a:r>
          </a:p>
          <a:p>
            <a:pPr algn="l">
              <a:spcBef>
                <a:spcPts val="200"/>
              </a:spcBef>
            </a:pPr>
            <a:r>
              <a:rPr sz="2500" b="0">
                <a:solidFill>
                  <a:srgbClr val="000000"/>
                </a:solidFill>
                <a:latin typeface="Times New Roman"/>
              </a:rPr>
              <a:t>• The place was...</a:t>
            </a:r>
          </a:p>
          <a:p>
            <a:pPr algn="l">
              <a:spcBef>
                <a:spcPts val="200"/>
              </a:spcBef>
            </a:pPr>
            <a:r>
              <a:rPr sz="2500" b="0">
                <a:solidFill>
                  <a:srgbClr val="000000"/>
                </a:solidFill>
                <a:latin typeface="Times New Roman"/>
              </a:rPr>
              <a:t>• In my opinion...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Same Method</a:t>
            </a:r>
          </a:p>
        </p:txBody>
      </p:sp>
      <p:sp>
        <p:nvSpPr>
          <p:cNvPr id="3" name="Rounded Rectangle 2"/>
          <p:cNvSpPr/>
          <p:nvPr/>
        </p:nvSpPr>
        <p:spPr>
          <a:xfrm>
            <a:off x="1188720" y="1325880"/>
            <a:ext cx="9692640" cy="455381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400" b="1" dirty="0">
                <a:solidFill>
                  <a:srgbClr val="000000"/>
                </a:solidFill>
                <a:latin typeface="Times New Roman"/>
              </a:rPr>
              <a:t>ARTICLE</a:t>
            </a:r>
          </a:p>
          <a:p>
            <a:pPr algn="ctr">
              <a:spcBef>
                <a:spcPts val="200"/>
              </a:spcBef>
            </a:pPr>
            <a:r>
              <a:rPr sz="3400" b="1" dirty="0">
                <a:solidFill>
                  <a:srgbClr val="000000"/>
                </a:solidFill>
                <a:latin typeface="Times New Roman"/>
              </a:rPr>
              <a:t>REPORT</a:t>
            </a:r>
          </a:p>
          <a:p>
            <a:pPr algn="ctr">
              <a:spcBef>
                <a:spcPts val="200"/>
              </a:spcBef>
            </a:pPr>
            <a:r>
              <a:rPr sz="3400" b="1" dirty="0">
                <a:solidFill>
                  <a:srgbClr val="000000"/>
                </a:solidFill>
                <a:latin typeface="Times New Roman"/>
              </a:rPr>
              <a:t>DESCRIPTION</a:t>
            </a:r>
          </a:p>
          <a:p>
            <a:pPr algn="ctr">
              <a:spcBef>
                <a:spcPts val="200"/>
              </a:spcBef>
            </a:pPr>
            <a:endParaRPr sz="3400" b="1" dirty="0">
              <a:solidFill>
                <a:srgbClr val="000000"/>
              </a:solidFill>
              <a:latin typeface="Times New Roman"/>
            </a:endParaRPr>
          </a:p>
          <a:p>
            <a:pPr algn="ctr">
              <a:spcBef>
                <a:spcPts val="200"/>
              </a:spcBef>
            </a:pPr>
            <a:r>
              <a:rPr sz="3400" b="1" dirty="0">
                <a:solidFill>
                  <a:srgbClr val="000000"/>
                </a:solidFill>
                <a:latin typeface="Times New Roman"/>
              </a:rPr>
              <a:t>Different writing tasks</a:t>
            </a:r>
          </a:p>
          <a:p>
            <a:pPr algn="ctr">
              <a:spcBef>
                <a:spcPts val="200"/>
              </a:spcBef>
            </a:pPr>
            <a:r>
              <a:rPr sz="3400" b="1" dirty="0">
                <a:solidFill>
                  <a:srgbClr val="000000"/>
                </a:solidFill>
                <a:latin typeface="Times New Roman"/>
              </a:rPr>
              <a:t>but the same planning method:</a:t>
            </a:r>
          </a:p>
          <a:p>
            <a:pPr algn="ctr">
              <a:spcBef>
                <a:spcPts val="200"/>
              </a:spcBef>
            </a:pPr>
            <a:endParaRPr sz="3400" b="1" dirty="0">
              <a:solidFill>
                <a:srgbClr val="000000"/>
              </a:solidFill>
              <a:latin typeface="Times New Roman"/>
            </a:endParaRPr>
          </a:p>
          <a:p>
            <a:pPr algn="ctr">
              <a:spcBef>
                <a:spcPts val="200"/>
              </a:spcBef>
            </a:pPr>
            <a:r>
              <a:rPr sz="3400" b="1" dirty="0">
                <a:solidFill>
                  <a:srgbClr val="000000"/>
                </a:solidFill>
                <a:latin typeface="Times New Roman"/>
              </a:rPr>
              <a:t>Question bullets → Headings → Short notes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Example 3: Description</a:t>
            </a:r>
          </a:p>
        </p:txBody>
      </p:sp>
      <p:sp>
        <p:nvSpPr>
          <p:cNvPr id="3" name="Rounded Rectangle 2"/>
          <p:cNvSpPr/>
          <p:nvPr/>
        </p:nvSpPr>
        <p:spPr>
          <a:xfrm>
            <a:off x="868680" y="1417320"/>
            <a:ext cx="10149840" cy="7315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900" b="1">
                <a:solidFill>
                  <a:srgbClr val="000000"/>
                </a:solidFill>
                <a:latin typeface="Times New Roman"/>
              </a:rPr>
              <a:t>A description question may ask you to describe a special place.</a:t>
            </a:r>
          </a:p>
        </p:txBody>
      </p:sp>
      <p:sp>
        <p:nvSpPr>
          <p:cNvPr id="4" name="TextBox 3"/>
          <p:cNvSpPr txBox="1"/>
          <p:nvPr/>
        </p:nvSpPr>
        <p:spPr>
          <a:xfrm>
            <a:off x="914400" y="2514600"/>
            <a:ext cx="9875520" cy="1920240"/>
          </a:xfrm>
          <a:prstGeom prst="rect">
            <a:avLst/>
          </a:prstGeom>
          <a:noFill/>
        </p:spPr>
        <p:txBody>
          <a:bodyPr wrap="square" lIns="73152" tIns="73152" rIns="73152" bIns="73152">
            <a:normAutofit/>
          </a:bodyPr>
          <a:lstStyle/>
          <a:p>
            <a:pPr algn="l"/>
            <a:r>
              <a:rPr sz="3200" b="0">
                <a:solidFill>
                  <a:srgbClr val="000000"/>
                </a:solidFill>
                <a:latin typeface="Times New Roman"/>
              </a:rPr>
              <a:t>• where the place is</a:t>
            </a:r>
          </a:p>
          <a:p>
            <a:pPr algn="l">
              <a:spcBef>
                <a:spcPts val="200"/>
              </a:spcBef>
            </a:pPr>
            <a:r>
              <a:rPr sz="3200" b="0">
                <a:solidFill>
                  <a:srgbClr val="000000"/>
                </a:solidFill>
                <a:latin typeface="Times New Roman"/>
              </a:rPr>
              <a:t>• what it looks like</a:t>
            </a:r>
          </a:p>
          <a:p>
            <a:pPr algn="l">
              <a:spcBef>
                <a:spcPts val="200"/>
              </a:spcBef>
            </a:pPr>
            <a:r>
              <a:rPr sz="3200" b="0">
                <a:solidFill>
                  <a:srgbClr val="000000"/>
                </a:solidFill>
                <a:latin typeface="Times New Roman"/>
              </a:rPr>
              <a:t>• why you like it</a:t>
            </a:r>
          </a:p>
        </p:txBody>
      </p:sp>
      <p:sp>
        <p:nvSpPr>
          <p:cNvPr id="5" name="TextBox 4"/>
          <p:cNvSpPr txBox="1"/>
          <p:nvPr/>
        </p:nvSpPr>
        <p:spPr>
          <a:xfrm>
            <a:off x="914400" y="4754880"/>
            <a:ext cx="9875520" cy="640080"/>
          </a:xfrm>
          <a:prstGeom prst="rect">
            <a:avLst/>
          </a:prstGeom>
          <a:noFill/>
        </p:spPr>
        <p:txBody>
          <a:bodyPr wrap="square" lIns="73152" tIns="73152" rIns="73152" bIns="73152">
            <a:normAutofit/>
          </a:bodyPr>
          <a:lstStyle/>
          <a:p>
            <a:pPr algn="ctr"/>
            <a:r>
              <a:rPr sz="3100" b="1">
                <a:solidFill>
                  <a:srgbClr val="800000"/>
                </a:solidFill>
                <a:latin typeface="Times New Roman"/>
              </a:rPr>
              <a:t>These question points become your plan headings.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Description Plan</a:t>
            </a:r>
          </a:p>
        </p:txBody>
      </p:sp>
      <p:sp>
        <p:nvSpPr>
          <p:cNvPr id="3" name="Rounded Rectangle 2"/>
          <p:cNvSpPr/>
          <p:nvPr/>
        </p:nvSpPr>
        <p:spPr>
          <a:xfrm>
            <a:off x="731520" y="1417320"/>
            <a:ext cx="2971800" cy="4251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Where</a:t>
            </a:r>
          </a:p>
          <a:p>
            <a:pPr algn="l">
              <a:spcBef>
                <a:spcPts val="200"/>
              </a:spcBef>
            </a:pPr>
            <a:r>
              <a:rPr sz="2400" b="0">
                <a:solidFill>
                  <a:srgbClr val="000000"/>
                </a:solidFill>
                <a:latin typeface="Times New Roman"/>
              </a:rPr>
              <a:t>• local park</a:t>
            </a:r>
          </a:p>
          <a:p>
            <a:pPr algn="l">
              <a:spcBef>
                <a:spcPts val="200"/>
              </a:spcBef>
            </a:pPr>
            <a:r>
              <a:rPr sz="2400" b="0">
                <a:solidFill>
                  <a:srgbClr val="000000"/>
                </a:solidFill>
                <a:latin typeface="Times New Roman"/>
              </a:rPr>
              <a:t>• near home</a:t>
            </a:r>
          </a:p>
          <a:p>
            <a:pPr algn="l">
              <a:spcBef>
                <a:spcPts val="200"/>
              </a:spcBef>
            </a:pPr>
            <a:r>
              <a:rPr sz="2400" b="0">
                <a:solidFill>
                  <a:srgbClr val="000000"/>
                </a:solidFill>
                <a:latin typeface="Times New Roman"/>
              </a:rPr>
              <a:t>• five-minute walk</a:t>
            </a:r>
          </a:p>
        </p:txBody>
      </p:sp>
      <p:sp>
        <p:nvSpPr>
          <p:cNvPr id="4" name="Rounded Rectangle 3"/>
          <p:cNvSpPr/>
          <p:nvPr/>
        </p:nvSpPr>
        <p:spPr>
          <a:xfrm>
            <a:off x="4069080" y="1417320"/>
            <a:ext cx="2971800" cy="4251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What It Looks Like</a:t>
            </a:r>
          </a:p>
          <a:p>
            <a:pPr algn="l">
              <a:spcBef>
                <a:spcPts val="200"/>
              </a:spcBef>
            </a:pPr>
            <a:r>
              <a:rPr sz="2400" b="0">
                <a:solidFill>
                  <a:srgbClr val="000000"/>
                </a:solidFill>
                <a:latin typeface="Times New Roman"/>
              </a:rPr>
              <a:t>• large green field</a:t>
            </a:r>
          </a:p>
          <a:p>
            <a:pPr algn="l">
              <a:spcBef>
                <a:spcPts val="200"/>
              </a:spcBef>
            </a:pPr>
            <a:r>
              <a:rPr sz="2400" b="0">
                <a:solidFill>
                  <a:srgbClr val="000000"/>
                </a:solidFill>
                <a:latin typeface="Times New Roman"/>
              </a:rPr>
              <a:t>• tall trees</a:t>
            </a:r>
          </a:p>
          <a:p>
            <a:pPr algn="l">
              <a:spcBef>
                <a:spcPts val="200"/>
              </a:spcBef>
            </a:pPr>
            <a:r>
              <a:rPr sz="2400" b="0">
                <a:solidFill>
                  <a:srgbClr val="000000"/>
                </a:solidFill>
                <a:latin typeface="Times New Roman"/>
              </a:rPr>
              <a:t>• small lake</a:t>
            </a:r>
          </a:p>
          <a:p>
            <a:pPr algn="l">
              <a:spcBef>
                <a:spcPts val="200"/>
              </a:spcBef>
            </a:pPr>
            <a:r>
              <a:rPr sz="2400" b="0">
                <a:solidFill>
                  <a:srgbClr val="000000"/>
                </a:solidFill>
                <a:latin typeface="Times New Roman"/>
              </a:rPr>
              <a:t>• colourful flowers</a:t>
            </a:r>
          </a:p>
        </p:txBody>
      </p:sp>
      <p:sp>
        <p:nvSpPr>
          <p:cNvPr id="5" name="Rounded Rectangle 4"/>
          <p:cNvSpPr/>
          <p:nvPr/>
        </p:nvSpPr>
        <p:spPr>
          <a:xfrm>
            <a:off x="7406640" y="1417320"/>
            <a:ext cx="2971800" cy="425196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Why I Like It</a:t>
            </a:r>
          </a:p>
          <a:p>
            <a:pPr algn="l">
              <a:spcBef>
                <a:spcPts val="200"/>
              </a:spcBef>
            </a:pPr>
            <a:r>
              <a:rPr sz="2400" b="0">
                <a:solidFill>
                  <a:srgbClr val="000000"/>
                </a:solidFill>
                <a:latin typeface="Times New Roman"/>
              </a:rPr>
              <a:t>• peaceful</a:t>
            </a:r>
          </a:p>
          <a:p>
            <a:pPr algn="l">
              <a:spcBef>
                <a:spcPts val="200"/>
              </a:spcBef>
            </a:pPr>
            <a:r>
              <a:rPr sz="2400" b="0">
                <a:solidFill>
                  <a:srgbClr val="000000"/>
                </a:solidFill>
                <a:latin typeface="Times New Roman"/>
              </a:rPr>
              <a:t>• fresh air</a:t>
            </a:r>
          </a:p>
          <a:p>
            <a:pPr algn="l">
              <a:spcBef>
                <a:spcPts val="200"/>
              </a:spcBef>
            </a:pPr>
            <a:r>
              <a:rPr sz="2400" b="0">
                <a:solidFill>
                  <a:srgbClr val="000000"/>
                </a:solidFill>
                <a:latin typeface="Times New Roman"/>
              </a:rPr>
              <a:t>• walk with family</a:t>
            </a:r>
          </a:p>
          <a:p>
            <a:pPr algn="l">
              <a:spcBef>
                <a:spcPts val="200"/>
              </a:spcBef>
            </a:pPr>
            <a:r>
              <a:rPr sz="2400" b="0">
                <a:solidFill>
                  <a:srgbClr val="000000"/>
                </a:solidFill>
                <a:latin typeface="Times New Roman"/>
              </a:rPr>
              <a:t>• relaxing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Answer Every Bullet</a:t>
            </a:r>
          </a:p>
        </p:txBody>
      </p:sp>
      <p:sp>
        <p:nvSpPr>
          <p:cNvPr id="3" name="Rounded Rectangle 2"/>
          <p:cNvSpPr/>
          <p:nvPr/>
        </p:nvSpPr>
        <p:spPr>
          <a:xfrm>
            <a:off x="1188720" y="1325880"/>
            <a:ext cx="9692640" cy="4396494"/>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200" b="1" dirty="0">
                <a:solidFill>
                  <a:srgbClr val="000000"/>
                </a:solidFill>
                <a:latin typeface="Times New Roman"/>
              </a:rPr>
              <a:t>If the question has 3 bullet points,</a:t>
            </a:r>
          </a:p>
          <a:p>
            <a:pPr algn="ctr">
              <a:spcBef>
                <a:spcPts val="200"/>
              </a:spcBef>
            </a:pPr>
            <a:r>
              <a:rPr sz="3200" b="1" dirty="0">
                <a:solidFill>
                  <a:srgbClr val="000000"/>
                </a:solidFill>
                <a:latin typeface="Times New Roman"/>
              </a:rPr>
              <a:t>your plan should show all 3.</a:t>
            </a:r>
          </a:p>
          <a:p>
            <a:pPr algn="ctr">
              <a:spcBef>
                <a:spcPts val="200"/>
              </a:spcBef>
            </a:pPr>
            <a:endParaRPr sz="3200" b="1" dirty="0">
              <a:solidFill>
                <a:srgbClr val="000000"/>
              </a:solidFill>
              <a:latin typeface="Times New Roman"/>
            </a:endParaRPr>
          </a:p>
          <a:p>
            <a:pPr algn="ctr">
              <a:spcBef>
                <a:spcPts val="200"/>
              </a:spcBef>
            </a:pPr>
            <a:r>
              <a:rPr sz="3200" b="1" dirty="0">
                <a:solidFill>
                  <a:srgbClr val="000000"/>
                </a:solidFill>
                <a:latin typeface="Times New Roman"/>
              </a:rPr>
              <a:t>Bullet 1 ✓</a:t>
            </a:r>
          </a:p>
          <a:p>
            <a:pPr algn="ctr">
              <a:spcBef>
                <a:spcPts val="200"/>
              </a:spcBef>
            </a:pPr>
            <a:r>
              <a:rPr sz="3200" b="1" dirty="0">
                <a:solidFill>
                  <a:srgbClr val="000000"/>
                </a:solidFill>
                <a:latin typeface="Times New Roman"/>
              </a:rPr>
              <a:t>Bullet 2 ✓</a:t>
            </a:r>
          </a:p>
          <a:p>
            <a:pPr algn="ctr">
              <a:spcBef>
                <a:spcPts val="200"/>
              </a:spcBef>
            </a:pPr>
            <a:r>
              <a:rPr sz="3200" b="1" dirty="0">
                <a:solidFill>
                  <a:srgbClr val="000000"/>
                </a:solidFill>
                <a:latin typeface="Times New Roman"/>
              </a:rPr>
              <a:t>Bullet 3 ✓</a:t>
            </a:r>
          </a:p>
          <a:p>
            <a:pPr algn="ctr">
              <a:spcBef>
                <a:spcPts val="200"/>
              </a:spcBef>
            </a:pPr>
            <a:endParaRPr sz="3200" b="1" dirty="0">
              <a:solidFill>
                <a:srgbClr val="000000"/>
              </a:solidFill>
              <a:latin typeface="Times New Roman"/>
            </a:endParaRPr>
          </a:p>
          <a:p>
            <a:pPr algn="ctr">
              <a:spcBef>
                <a:spcPts val="200"/>
              </a:spcBef>
            </a:pPr>
            <a:r>
              <a:rPr sz="3200" b="1" dirty="0">
                <a:solidFill>
                  <a:srgbClr val="000000"/>
                </a:solidFill>
                <a:latin typeface="Times New Roman"/>
              </a:rPr>
              <a:t>Do not miss any part of the task.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Mistake 1: Writing Full Sentences</a:t>
            </a:r>
          </a:p>
        </p:txBody>
      </p:sp>
      <p:sp>
        <p:nvSpPr>
          <p:cNvPr id="3" name="Rounded Rectangle 2"/>
          <p:cNvSpPr/>
          <p:nvPr/>
        </p:nvSpPr>
        <p:spPr>
          <a:xfrm>
            <a:off x="822960" y="160020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Not good for a plan</a:t>
            </a:r>
          </a:p>
        </p:txBody>
      </p:sp>
      <p:sp>
        <p:nvSpPr>
          <p:cNvPr id="4" name="Rounded Rectangle 3"/>
          <p:cNvSpPr/>
          <p:nvPr/>
        </p:nvSpPr>
        <p:spPr>
          <a:xfrm>
            <a:off x="822960" y="2194560"/>
            <a:ext cx="4983480" cy="32461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0">
                <a:solidFill>
                  <a:srgbClr val="000000"/>
                </a:solidFill>
                <a:latin typeface="Times New Roman"/>
              </a:rPr>
              <a:t>• The park is very dirty because people leave rubbish on the grass.</a:t>
            </a:r>
          </a:p>
        </p:txBody>
      </p:sp>
      <p:sp>
        <p:nvSpPr>
          <p:cNvPr id="5" name="Rounded Rectangle 4"/>
          <p:cNvSpPr/>
          <p:nvPr/>
        </p:nvSpPr>
        <p:spPr>
          <a:xfrm>
            <a:off x="6080760" y="160020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Better</a:t>
            </a:r>
          </a:p>
        </p:txBody>
      </p:sp>
      <p:sp>
        <p:nvSpPr>
          <p:cNvPr id="6" name="Rounded Rectangle 5"/>
          <p:cNvSpPr/>
          <p:nvPr/>
        </p:nvSpPr>
        <p:spPr>
          <a:xfrm>
            <a:off x="6080760" y="2194560"/>
            <a:ext cx="4983480" cy="32461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0">
                <a:solidFill>
                  <a:srgbClr val="000000"/>
                </a:solidFill>
                <a:latin typeface="Times New Roman"/>
              </a:rPr>
              <a:t>• park dirty</a:t>
            </a:r>
          </a:p>
          <a:p>
            <a:pPr algn="l">
              <a:spcBef>
                <a:spcPts val="200"/>
              </a:spcBef>
            </a:pPr>
            <a:r>
              <a:rPr sz="2700" b="0">
                <a:solidFill>
                  <a:srgbClr val="000000"/>
                </a:solidFill>
                <a:latin typeface="Times New Roman"/>
              </a:rPr>
              <a:t>• rubbish on grass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Mistake 2: Missing a Point</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Question asks for:</a:t>
            </a:r>
          </a:p>
        </p:txBody>
      </p:sp>
      <p:sp>
        <p:nvSpPr>
          <p:cNvPr id="4" name="TextBox 3"/>
          <p:cNvSpPr txBox="1"/>
          <p:nvPr/>
        </p:nvSpPr>
        <p:spPr>
          <a:xfrm>
            <a:off x="914400" y="1920240"/>
            <a:ext cx="9875520" cy="1371600"/>
          </a:xfrm>
          <a:prstGeom prst="rect">
            <a:avLst/>
          </a:prstGeom>
          <a:noFill/>
        </p:spPr>
        <p:txBody>
          <a:bodyPr wrap="square" lIns="73152" tIns="73152" rIns="73152" bIns="73152">
            <a:normAutofit/>
          </a:bodyPr>
          <a:lstStyle/>
          <a:p>
            <a:pPr algn="l"/>
            <a:r>
              <a:rPr sz="2900" b="0">
                <a:solidFill>
                  <a:srgbClr val="000000"/>
                </a:solidFill>
                <a:latin typeface="Times New Roman"/>
              </a:rPr>
              <a:t>• describe the park</a:t>
            </a:r>
          </a:p>
          <a:p>
            <a:pPr algn="l">
              <a:spcBef>
                <a:spcPts val="200"/>
              </a:spcBef>
            </a:pPr>
            <a:r>
              <a:rPr sz="2900" b="0">
                <a:solidFill>
                  <a:srgbClr val="000000"/>
                </a:solidFill>
                <a:latin typeface="Times New Roman"/>
              </a:rPr>
              <a:t>• people’s feelings</a:t>
            </a:r>
          </a:p>
          <a:p>
            <a:pPr algn="l">
              <a:spcBef>
                <a:spcPts val="200"/>
              </a:spcBef>
            </a:pPr>
            <a:r>
              <a:rPr sz="2900" b="0">
                <a:solidFill>
                  <a:srgbClr val="000000"/>
                </a:solidFill>
                <a:latin typeface="Times New Roman"/>
              </a:rPr>
              <a:t>• council action</a:t>
            </a:r>
          </a:p>
        </p:txBody>
      </p:sp>
      <p:sp>
        <p:nvSpPr>
          <p:cNvPr id="5" name="Rounded Rectangle 4"/>
          <p:cNvSpPr/>
          <p:nvPr/>
        </p:nvSpPr>
        <p:spPr>
          <a:xfrm>
            <a:off x="914400" y="3840480"/>
            <a:ext cx="9784080" cy="1097280"/>
          </a:xfrm>
          <a:prstGeom prst="roundRect">
            <a:avLst/>
          </a:prstGeom>
          <a:solidFill>
            <a:srgbClr val="FAE8E8"/>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ctr"/>
            <a:r>
              <a:rPr sz="3000" b="1">
                <a:solidFill>
                  <a:srgbClr val="800000"/>
                </a:solidFill>
                <a:latin typeface="Times New Roman"/>
              </a:rPr>
              <a:t>If your plan does not include council action, you have missed part of the task.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Mistake 3: Irrelevant Info</a:t>
            </a:r>
          </a:p>
        </p:txBody>
      </p:sp>
      <p:sp>
        <p:nvSpPr>
          <p:cNvPr id="3" name="Rounded Rectangle 2"/>
          <p:cNvSpPr/>
          <p:nvPr/>
        </p:nvSpPr>
        <p:spPr>
          <a:xfrm>
            <a:off x="822960" y="150876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Relevant</a:t>
            </a:r>
          </a:p>
        </p:txBody>
      </p:sp>
      <p:sp>
        <p:nvSpPr>
          <p:cNvPr id="4" name="Rounded Rectangle 3"/>
          <p:cNvSpPr/>
          <p:nvPr/>
        </p:nvSpPr>
        <p:spPr>
          <a:xfrm>
            <a:off x="822960" y="2103120"/>
            <a:ext cx="4983480" cy="3611879"/>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0">
                <a:solidFill>
                  <a:srgbClr val="000000"/>
                </a:solidFill>
                <a:latin typeface="Times New Roman"/>
              </a:rPr>
              <a:t>• broken swings</a:t>
            </a:r>
          </a:p>
          <a:p>
            <a:pPr algn="l">
              <a:spcBef>
                <a:spcPts val="200"/>
              </a:spcBef>
            </a:pPr>
            <a:r>
              <a:rPr sz="2700" b="0">
                <a:solidFill>
                  <a:srgbClr val="000000"/>
                </a:solidFill>
                <a:latin typeface="Times New Roman"/>
              </a:rPr>
              <a:t>• rubbish</a:t>
            </a:r>
          </a:p>
          <a:p>
            <a:pPr algn="l">
              <a:spcBef>
                <a:spcPts val="200"/>
              </a:spcBef>
            </a:pPr>
            <a:r>
              <a:rPr sz="2700" b="0">
                <a:solidFill>
                  <a:srgbClr val="000000"/>
                </a:solidFill>
                <a:latin typeface="Times New Roman"/>
              </a:rPr>
              <a:t>• parents worried</a:t>
            </a:r>
          </a:p>
          <a:p>
            <a:pPr algn="l">
              <a:spcBef>
                <a:spcPts val="200"/>
              </a:spcBef>
            </a:pPr>
            <a:r>
              <a:rPr sz="2700" b="0">
                <a:solidFill>
                  <a:srgbClr val="000000"/>
                </a:solidFill>
                <a:latin typeface="Times New Roman"/>
              </a:rPr>
              <a:t>• council should repair it</a:t>
            </a:r>
          </a:p>
        </p:txBody>
      </p:sp>
      <p:sp>
        <p:nvSpPr>
          <p:cNvPr id="5" name="Rounded Rectangle 4"/>
          <p:cNvSpPr/>
          <p:nvPr/>
        </p:nvSpPr>
        <p:spPr>
          <a:xfrm>
            <a:off x="6080760" y="150876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Not Useful</a:t>
            </a:r>
          </a:p>
        </p:txBody>
      </p:sp>
      <p:sp>
        <p:nvSpPr>
          <p:cNvPr id="6" name="Rounded Rectangle 5"/>
          <p:cNvSpPr/>
          <p:nvPr/>
        </p:nvSpPr>
        <p:spPr>
          <a:xfrm>
            <a:off x="6080760" y="2103120"/>
            <a:ext cx="4983480" cy="3611879"/>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700" b="0">
                <a:solidFill>
                  <a:srgbClr val="000000"/>
                </a:solidFill>
                <a:latin typeface="Times New Roman"/>
              </a:rPr>
              <a:t>• my favourite food</a:t>
            </a:r>
          </a:p>
          <a:p>
            <a:pPr algn="l">
              <a:spcBef>
                <a:spcPts val="200"/>
              </a:spcBef>
            </a:pPr>
            <a:r>
              <a:rPr sz="2700" b="0">
                <a:solidFill>
                  <a:srgbClr val="000000"/>
                </a:solidFill>
                <a:latin typeface="Times New Roman"/>
              </a:rPr>
              <a:t>• my job</a:t>
            </a:r>
          </a:p>
          <a:p>
            <a:pPr algn="l">
              <a:spcBef>
                <a:spcPts val="200"/>
              </a:spcBef>
            </a:pPr>
            <a:r>
              <a:rPr sz="2700" b="0">
                <a:solidFill>
                  <a:srgbClr val="000000"/>
                </a:solidFill>
                <a:latin typeface="Times New Roman"/>
              </a:rPr>
              <a:t>• what I watched on TV</a:t>
            </a:r>
          </a:p>
          <a:p>
            <a:pPr algn="l">
              <a:spcBef>
                <a:spcPts val="200"/>
              </a:spcBef>
            </a:pPr>
            <a:r>
              <a:rPr sz="2700" b="0">
                <a:solidFill>
                  <a:srgbClr val="000000"/>
                </a:solidFill>
                <a:latin typeface="Times New Roman"/>
              </a:rPr>
              <a:t>• unrelated story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Mistake 4: Too Few Ideas</a:t>
            </a:r>
          </a:p>
        </p:txBody>
      </p:sp>
      <p:sp>
        <p:nvSpPr>
          <p:cNvPr id="3" name="Rounded Rectangle 2"/>
          <p:cNvSpPr/>
          <p:nvPr/>
        </p:nvSpPr>
        <p:spPr>
          <a:xfrm>
            <a:off x="822960" y="1508760"/>
            <a:ext cx="498348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Weak Plan</a:t>
            </a:r>
          </a:p>
        </p:txBody>
      </p:sp>
      <p:sp>
        <p:nvSpPr>
          <p:cNvPr id="4" name="Rounded Rectangle 3"/>
          <p:cNvSpPr/>
          <p:nvPr/>
        </p:nvSpPr>
        <p:spPr>
          <a:xfrm>
            <a:off x="822960" y="2103120"/>
            <a:ext cx="4983480" cy="37033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600" b="0">
                <a:solidFill>
                  <a:srgbClr val="000000"/>
                </a:solidFill>
                <a:latin typeface="Times New Roman"/>
              </a:rPr>
              <a:t>• Park: dirty</a:t>
            </a:r>
          </a:p>
          <a:p>
            <a:pPr algn="l">
              <a:spcBef>
                <a:spcPts val="200"/>
              </a:spcBef>
            </a:pPr>
            <a:r>
              <a:rPr sz="2600" b="0">
                <a:solidFill>
                  <a:srgbClr val="000000"/>
                </a:solidFill>
                <a:latin typeface="Times New Roman"/>
              </a:rPr>
              <a:t>• People: unhappy</a:t>
            </a:r>
          </a:p>
          <a:p>
            <a:pPr algn="l">
              <a:spcBef>
                <a:spcPts val="200"/>
              </a:spcBef>
            </a:pPr>
            <a:r>
              <a:rPr sz="2600" b="0">
                <a:solidFill>
                  <a:srgbClr val="000000"/>
                </a:solidFill>
                <a:latin typeface="Times New Roman"/>
              </a:rPr>
              <a:t>• Council: clean it</a:t>
            </a:r>
          </a:p>
        </p:txBody>
      </p:sp>
      <p:sp>
        <p:nvSpPr>
          <p:cNvPr id="5" name="Rounded Rectangle 4"/>
          <p:cNvSpPr/>
          <p:nvPr/>
        </p:nvSpPr>
        <p:spPr>
          <a:xfrm>
            <a:off x="6080760" y="1508760"/>
            <a:ext cx="4983480" cy="5029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Better Plan</a:t>
            </a:r>
          </a:p>
        </p:txBody>
      </p:sp>
      <p:sp>
        <p:nvSpPr>
          <p:cNvPr id="6" name="Rounded Rectangle 5"/>
          <p:cNvSpPr/>
          <p:nvPr/>
        </p:nvSpPr>
        <p:spPr>
          <a:xfrm>
            <a:off x="6080760" y="2103120"/>
            <a:ext cx="4983480" cy="370332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600" b="0">
                <a:solidFill>
                  <a:srgbClr val="000000"/>
                </a:solidFill>
                <a:latin typeface="Times New Roman"/>
              </a:rPr>
              <a:t>• rubbish and bins full</a:t>
            </a:r>
          </a:p>
          <a:p>
            <a:pPr algn="l">
              <a:spcBef>
                <a:spcPts val="200"/>
              </a:spcBef>
            </a:pPr>
            <a:r>
              <a:rPr sz="2600" b="0">
                <a:solidFill>
                  <a:srgbClr val="000000"/>
                </a:solidFill>
                <a:latin typeface="Times New Roman"/>
              </a:rPr>
              <a:t>• broken swings and slide</a:t>
            </a:r>
          </a:p>
          <a:p>
            <a:pPr algn="l">
              <a:spcBef>
                <a:spcPts val="200"/>
              </a:spcBef>
            </a:pPr>
            <a:r>
              <a:rPr sz="2600" b="0">
                <a:solidFill>
                  <a:srgbClr val="000000"/>
                </a:solidFill>
                <a:latin typeface="Times New Roman"/>
              </a:rPr>
              <a:t>• parents worried</a:t>
            </a:r>
          </a:p>
          <a:p>
            <a:pPr algn="l">
              <a:spcBef>
                <a:spcPts val="200"/>
              </a:spcBef>
            </a:pPr>
            <a:r>
              <a:rPr sz="2600" b="0">
                <a:solidFill>
                  <a:srgbClr val="000000"/>
                </a:solidFill>
                <a:latin typeface="Times New Roman"/>
              </a:rPr>
              <a:t>• repair equipment</a:t>
            </a:r>
          </a:p>
          <a:p>
            <a:pPr algn="l">
              <a:spcBef>
                <a:spcPts val="200"/>
              </a:spcBef>
            </a:pPr>
            <a:r>
              <a:rPr sz="2600" b="0">
                <a:solidFill>
                  <a:srgbClr val="000000"/>
                </a:solidFill>
                <a:latin typeface="Times New Roman"/>
              </a:rPr>
              <a:t>• empty bins regularly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Mistake 5: Taking Too Long</a:t>
            </a:r>
          </a:p>
        </p:txBody>
      </p:sp>
      <p:sp>
        <p:nvSpPr>
          <p:cNvPr id="3" name="TextBox 2"/>
          <p:cNvSpPr txBox="1"/>
          <p:nvPr/>
        </p:nvSpPr>
        <p:spPr>
          <a:xfrm>
            <a:off x="914400" y="1508760"/>
            <a:ext cx="9875520" cy="4389120"/>
          </a:xfrm>
          <a:prstGeom prst="rect">
            <a:avLst/>
          </a:prstGeom>
          <a:noFill/>
        </p:spPr>
        <p:txBody>
          <a:bodyPr wrap="square" lIns="73152" tIns="73152" rIns="73152" bIns="73152">
            <a:normAutofit/>
          </a:bodyPr>
          <a:lstStyle/>
          <a:p>
            <a:pPr algn="l"/>
            <a:r>
              <a:rPr sz="2900" b="0">
                <a:solidFill>
                  <a:srgbClr val="000000"/>
                </a:solidFill>
                <a:latin typeface="Times New Roman"/>
              </a:rPr>
              <a:t>• Your plan does not need beautiful handwriting.</a:t>
            </a:r>
          </a:p>
          <a:p>
            <a:pPr algn="l">
              <a:spcBef>
                <a:spcPts val="200"/>
              </a:spcBef>
            </a:pPr>
            <a:r>
              <a:rPr sz="2900" b="0">
                <a:solidFill>
                  <a:srgbClr val="000000"/>
                </a:solidFill>
                <a:latin typeface="Times New Roman"/>
              </a:rPr>
              <a:t>• It does not need colours or drawings.</a:t>
            </a:r>
          </a:p>
          <a:p>
            <a:pPr algn="l">
              <a:spcBef>
                <a:spcPts val="200"/>
              </a:spcBef>
            </a:pPr>
            <a:r>
              <a:rPr sz="2900" b="0">
                <a:solidFill>
                  <a:srgbClr val="000000"/>
                </a:solidFill>
                <a:latin typeface="Times New Roman"/>
              </a:rPr>
              <a:t>• It does not need perfect spelling.</a:t>
            </a:r>
          </a:p>
          <a:p>
            <a:pPr algn="l">
              <a:spcBef>
                <a:spcPts val="200"/>
              </a:spcBef>
            </a:pPr>
            <a:r>
              <a:rPr sz="2900" b="0">
                <a:solidFill>
                  <a:srgbClr val="000000"/>
                </a:solidFill>
                <a:latin typeface="Times New Roman"/>
              </a:rPr>
              <a:t>• It does not need full sentences.</a:t>
            </a:r>
          </a:p>
          <a:p>
            <a:pPr algn="l">
              <a:spcBef>
                <a:spcPts val="200"/>
              </a:spcBef>
            </a:pPr>
            <a:r>
              <a:rPr sz="2900" b="0">
                <a:solidFill>
                  <a:srgbClr val="000000"/>
                </a:solidFill>
                <a:latin typeface="Times New Roman"/>
              </a:rPr>
              <a:t>• It only needs to help you write.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Quick Activity</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Full sentence or good planning note?</a:t>
            </a:r>
          </a:p>
        </p:txBody>
      </p:sp>
      <p:sp>
        <p:nvSpPr>
          <p:cNvPr id="4" name="TextBox 3"/>
          <p:cNvSpPr txBox="1"/>
          <p:nvPr/>
        </p:nvSpPr>
        <p:spPr>
          <a:xfrm>
            <a:off x="914400" y="1920240"/>
            <a:ext cx="9875520" cy="3840480"/>
          </a:xfrm>
          <a:prstGeom prst="rect">
            <a:avLst/>
          </a:prstGeom>
          <a:noFill/>
        </p:spPr>
        <p:txBody>
          <a:bodyPr wrap="square" lIns="73152" tIns="73152" rIns="73152" bIns="73152">
            <a:normAutofit/>
          </a:bodyPr>
          <a:lstStyle/>
          <a:p>
            <a:pPr algn="l"/>
            <a:r>
              <a:rPr sz="2500" b="0">
                <a:solidFill>
                  <a:srgbClr val="000000"/>
                </a:solidFill>
                <a:latin typeface="Times New Roman"/>
              </a:rPr>
              <a:t>• A: The slide in the playground is badly damaged.</a:t>
            </a:r>
          </a:p>
          <a:p>
            <a:pPr algn="l">
              <a:spcBef>
                <a:spcPts val="200"/>
              </a:spcBef>
            </a:pPr>
            <a:r>
              <a:rPr sz="2500" b="0">
                <a:solidFill>
                  <a:srgbClr val="000000"/>
                </a:solidFill>
                <a:latin typeface="Times New Roman"/>
              </a:rPr>
              <a:t>• B: damaged slide</a:t>
            </a:r>
          </a:p>
          <a:p>
            <a:pPr algn="l">
              <a:spcBef>
                <a:spcPts val="200"/>
              </a:spcBef>
            </a:pPr>
            <a:r>
              <a:rPr sz="2500" b="0">
                <a:solidFill>
                  <a:srgbClr val="000000"/>
                </a:solidFill>
                <a:latin typeface="Times New Roman"/>
              </a:rPr>
              <a:t>• A: parents worried</a:t>
            </a:r>
          </a:p>
          <a:p>
            <a:pPr algn="l">
              <a:spcBef>
                <a:spcPts val="200"/>
              </a:spcBef>
            </a:pPr>
            <a:r>
              <a:rPr sz="2500" b="0">
                <a:solidFill>
                  <a:srgbClr val="000000"/>
                </a:solidFill>
                <a:latin typeface="Times New Roman"/>
              </a:rPr>
              <a:t>• B: Many parents are worried about safety.</a:t>
            </a:r>
          </a:p>
          <a:p>
            <a:pPr algn="l">
              <a:spcBef>
                <a:spcPts val="200"/>
              </a:spcBef>
            </a:pPr>
            <a:r>
              <a:rPr sz="2500" b="0">
                <a:solidFill>
                  <a:srgbClr val="000000"/>
                </a:solidFill>
                <a:latin typeface="Times New Roman"/>
              </a:rPr>
              <a:t>• A: council repair swings</a:t>
            </a:r>
          </a:p>
          <a:p>
            <a:pPr algn="l">
              <a:spcBef>
                <a:spcPts val="200"/>
              </a:spcBef>
            </a:pPr>
            <a:r>
              <a:rPr sz="2500" b="0">
                <a:solidFill>
                  <a:srgbClr val="000000"/>
                </a:solidFill>
                <a:latin typeface="Times New Roman"/>
              </a:rPr>
              <a:t>• B: I would like the council to repair the swings.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Activity Answers</a:t>
            </a:r>
          </a:p>
        </p:txBody>
      </p:sp>
      <p:sp>
        <p:nvSpPr>
          <p:cNvPr id="3" name="Rounded Rectangle 2"/>
          <p:cNvSpPr/>
          <p:nvPr/>
        </p:nvSpPr>
        <p:spPr>
          <a:xfrm>
            <a:off x="1188720" y="1463040"/>
            <a:ext cx="9692640" cy="3856212"/>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400" b="1">
                <a:solidFill>
                  <a:srgbClr val="000000"/>
                </a:solidFill>
                <a:latin typeface="Times New Roman"/>
              </a:rPr>
              <a:t>Good planning notes:</a:t>
            </a:r>
          </a:p>
          <a:p>
            <a:pPr algn="ctr">
              <a:spcBef>
                <a:spcPts val="200"/>
              </a:spcBef>
            </a:pPr>
            <a:endParaRPr sz="3400" b="1">
              <a:solidFill>
                <a:srgbClr val="000000"/>
              </a:solidFill>
              <a:latin typeface="Times New Roman"/>
            </a:endParaRPr>
          </a:p>
          <a:p>
            <a:pPr algn="ctr">
              <a:spcBef>
                <a:spcPts val="200"/>
              </a:spcBef>
            </a:pPr>
            <a:r>
              <a:rPr sz="3400" b="1">
                <a:solidFill>
                  <a:srgbClr val="000000"/>
                </a:solidFill>
                <a:latin typeface="Times New Roman"/>
              </a:rPr>
              <a:t>damaged slide</a:t>
            </a:r>
          </a:p>
          <a:p>
            <a:pPr algn="ctr">
              <a:spcBef>
                <a:spcPts val="200"/>
              </a:spcBef>
            </a:pPr>
            <a:r>
              <a:rPr sz="3400" b="1">
                <a:solidFill>
                  <a:srgbClr val="000000"/>
                </a:solidFill>
                <a:latin typeface="Times New Roman"/>
              </a:rPr>
              <a:t>parents worried</a:t>
            </a:r>
          </a:p>
          <a:p>
            <a:pPr algn="ctr">
              <a:spcBef>
                <a:spcPts val="200"/>
              </a:spcBef>
            </a:pPr>
            <a:r>
              <a:rPr sz="3400" b="1">
                <a:solidFill>
                  <a:srgbClr val="000000"/>
                </a:solidFill>
                <a:latin typeface="Times New Roman"/>
              </a:rPr>
              <a:t>council repair swings</a:t>
            </a:r>
          </a:p>
          <a:p>
            <a:pPr algn="ctr">
              <a:spcBef>
                <a:spcPts val="200"/>
              </a:spcBef>
            </a:pPr>
            <a:endParaRPr sz="3400" b="1">
              <a:solidFill>
                <a:srgbClr val="000000"/>
              </a:solidFill>
              <a:latin typeface="Times New Roman"/>
            </a:endParaRPr>
          </a:p>
          <a:p>
            <a:pPr algn="ctr">
              <a:spcBef>
                <a:spcPts val="200"/>
              </a:spcBef>
            </a:pPr>
            <a:r>
              <a:rPr sz="3400" b="1">
                <a:solidFill>
                  <a:srgbClr val="000000"/>
                </a:solidFill>
                <a:latin typeface="Times New Roman"/>
              </a:rPr>
              <a:t>They are short and useful.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Make It Shorter</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Change these sentences into planning notes.</a:t>
            </a:r>
          </a:p>
        </p:txBody>
      </p:sp>
      <p:sp>
        <p:nvSpPr>
          <p:cNvPr id="4" name="TextBox 3"/>
          <p:cNvSpPr txBox="1"/>
          <p:nvPr/>
        </p:nvSpPr>
        <p:spPr>
          <a:xfrm>
            <a:off x="914400" y="1920240"/>
            <a:ext cx="9875520" cy="3749039"/>
          </a:xfrm>
          <a:prstGeom prst="rect">
            <a:avLst/>
          </a:prstGeom>
          <a:noFill/>
        </p:spPr>
        <p:txBody>
          <a:bodyPr wrap="square" lIns="73152" tIns="73152" rIns="73152" bIns="73152">
            <a:normAutofit/>
          </a:bodyPr>
          <a:lstStyle/>
          <a:p>
            <a:pPr algn="l"/>
            <a:r>
              <a:rPr sz="2400" b="0">
                <a:solidFill>
                  <a:srgbClr val="000000"/>
                </a:solidFill>
                <a:latin typeface="Times New Roman"/>
              </a:rPr>
              <a:t>• There is rubbish all over the park.  →  rubbish everywhere</a:t>
            </a:r>
          </a:p>
          <a:p>
            <a:pPr algn="l">
              <a:spcBef>
                <a:spcPts val="200"/>
              </a:spcBef>
            </a:pPr>
            <a:r>
              <a:rPr sz="2400" b="0">
                <a:solidFill>
                  <a:srgbClr val="000000"/>
                </a:solidFill>
                <a:latin typeface="Times New Roman"/>
              </a:rPr>
              <a:t>• Local parents are worried about their children.  →  parents worried</a:t>
            </a:r>
          </a:p>
          <a:p>
            <a:pPr algn="l">
              <a:spcBef>
                <a:spcPts val="200"/>
              </a:spcBef>
            </a:pPr>
            <a:r>
              <a:rPr sz="2400" b="0">
                <a:solidFill>
                  <a:srgbClr val="000000"/>
                </a:solidFill>
                <a:latin typeface="Times New Roman"/>
              </a:rPr>
              <a:t>• The council should replace the broken equipment.  →  replace equipment</a:t>
            </a:r>
          </a:p>
          <a:p>
            <a:pPr algn="l">
              <a:spcBef>
                <a:spcPts val="200"/>
              </a:spcBef>
            </a:pPr>
            <a:r>
              <a:rPr sz="2400" b="0">
                <a:solidFill>
                  <a:srgbClr val="000000"/>
                </a:solidFill>
                <a:latin typeface="Times New Roman"/>
              </a:rPr>
              <a:t>• The bins should be emptied more often.  →  empty bins regularly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Guided Class Practice</a:t>
            </a:r>
          </a:p>
        </p:txBody>
      </p:sp>
      <p:sp>
        <p:nvSpPr>
          <p:cNvPr id="3" name="Rounded Rectangle 2"/>
          <p:cNvSpPr/>
          <p:nvPr/>
        </p:nvSpPr>
        <p:spPr>
          <a:xfrm>
            <a:off x="868680" y="1325880"/>
            <a:ext cx="10149840" cy="114300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l"/>
            <a:r>
              <a:rPr sz="2500" b="1">
                <a:solidFill>
                  <a:srgbClr val="000000"/>
                </a:solidFill>
                <a:latin typeface="Times New Roman"/>
              </a:rPr>
              <a:t>Task: You have a park in your local area, but it is dirty and the play area is badly damaged.</a:t>
            </a:r>
          </a:p>
          <a:p>
            <a:pPr algn="l">
              <a:spcBef>
                <a:spcPts val="200"/>
              </a:spcBef>
            </a:pPr>
            <a:r>
              <a:rPr sz="2500" b="1">
                <a:solidFill>
                  <a:srgbClr val="000000"/>
                </a:solidFill>
                <a:latin typeface="Times New Roman"/>
              </a:rPr>
              <a:t>Write a report for your local council.</a:t>
            </a:r>
          </a:p>
        </p:txBody>
      </p:sp>
      <p:sp>
        <p:nvSpPr>
          <p:cNvPr id="4" name="TextBox 3"/>
          <p:cNvSpPr txBox="1"/>
          <p:nvPr/>
        </p:nvSpPr>
        <p:spPr>
          <a:xfrm>
            <a:off x="914400" y="2743200"/>
            <a:ext cx="9875520" cy="1828800"/>
          </a:xfrm>
          <a:prstGeom prst="rect">
            <a:avLst/>
          </a:prstGeom>
          <a:noFill/>
        </p:spPr>
        <p:txBody>
          <a:bodyPr wrap="square" lIns="73152" tIns="73152" rIns="73152" bIns="73152">
            <a:normAutofit/>
          </a:bodyPr>
          <a:lstStyle/>
          <a:p>
            <a:pPr algn="l"/>
            <a:r>
              <a:rPr sz="2900" b="0">
                <a:solidFill>
                  <a:srgbClr val="000000"/>
                </a:solidFill>
                <a:latin typeface="Times New Roman"/>
              </a:rPr>
              <a:t>• describe the park and play area</a:t>
            </a:r>
          </a:p>
          <a:p>
            <a:pPr algn="l">
              <a:spcBef>
                <a:spcPts val="200"/>
              </a:spcBef>
            </a:pPr>
            <a:r>
              <a:rPr sz="2900" b="0">
                <a:solidFill>
                  <a:srgbClr val="000000"/>
                </a:solidFill>
                <a:latin typeface="Times New Roman"/>
              </a:rPr>
              <a:t>• say how local people feel</a:t>
            </a:r>
          </a:p>
          <a:p>
            <a:pPr algn="l">
              <a:spcBef>
                <a:spcPts val="200"/>
              </a:spcBef>
            </a:pPr>
            <a:r>
              <a:rPr sz="2900" b="0">
                <a:solidFill>
                  <a:srgbClr val="000000"/>
                </a:solidFill>
                <a:latin typeface="Times New Roman"/>
              </a:rPr>
              <a:t>• explain what you want the council to do</a:t>
            </a:r>
          </a:p>
        </p:txBody>
      </p:sp>
      <p:sp>
        <p:nvSpPr>
          <p:cNvPr id="5" name="TextBox 4"/>
          <p:cNvSpPr txBox="1"/>
          <p:nvPr/>
        </p:nvSpPr>
        <p:spPr>
          <a:xfrm>
            <a:off x="914400" y="4800600"/>
            <a:ext cx="9875520" cy="640080"/>
          </a:xfrm>
          <a:prstGeom prst="rect">
            <a:avLst/>
          </a:prstGeom>
          <a:noFill/>
        </p:spPr>
        <p:txBody>
          <a:bodyPr wrap="square" lIns="73152" tIns="73152" rIns="73152" bIns="73152">
            <a:normAutofit/>
          </a:bodyPr>
          <a:lstStyle/>
          <a:p>
            <a:pPr algn="ctr"/>
            <a:r>
              <a:rPr sz="3300" b="1">
                <a:solidFill>
                  <a:srgbClr val="800000"/>
                </a:solidFill>
                <a:latin typeface="Times New Roman"/>
              </a:rPr>
              <a:t>What are our 3 headings?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Our Headings</a:t>
            </a:r>
          </a:p>
        </p:txBody>
      </p:sp>
      <p:sp>
        <p:nvSpPr>
          <p:cNvPr id="3" name="Rounded Rectangle 2"/>
          <p:cNvSpPr/>
          <p:nvPr/>
        </p:nvSpPr>
        <p:spPr>
          <a:xfrm>
            <a:off x="1188720" y="1463040"/>
            <a:ext cx="9692640" cy="347472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a:bodyPr>
          <a:lstStyle/>
          <a:p>
            <a:pPr algn="ctr"/>
            <a:r>
              <a:rPr sz="3800" b="1">
                <a:solidFill>
                  <a:srgbClr val="000000"/>
                </a:solidFill>
                <a:latin typeface="Times New Roman"/>
              </a:rPr>
              <a:t>1. PARK + PLAY AREA</a:t>
            </a:r>
          </a:p>
          <a:p>
            <a:pPr algn="ctr">
              <a:spcBef>
                <a:spcPts val="200"/>
              </a:spcBef>
            </a:pPr>
            <a:endParaRPr sz="3800" b="1">
              <a:solidFill>
                <a:srgbClr val="000000"/>
              </a:solidFill>
              <a:latin typeface="Times New Roman"/>
            </a:endParaRPr>
          </a:p>
          <a:p>
            <a:pPr algn="ctr">
              <a:spcBef>
                <a:spcPts val="200"/>
              </a:spcBef>
            </a:pPr>
            <a:r>
              <a:rPr sz="3800" b="1">
                <a:solidFill>
                  <a:srgbClr val="000000"/>
                </a:solidFill>
                <a:latin typeface="Times New Roman"/>
              </a:rPr>
              <a:t>2. LOCAL PEOPLE'S FEELINGS</a:t>
            </a:r>
          </a:p>
          <a:p>
            <a:pPr algn="ctr">
              <a:spcBef>
                <a:spcPts val="200"/>
              </a:spcBef>
            </a:pPr>
            <a:endParaRPr sz="3800" b="1">
              <a:solidFill>
                <a:srgbClr val="000000"/>
              </a:solidFill>
              <a:latin typeface="Times New Roman"/>
            </a:endParaRPr>
          </a:p>
          <a:p>
            <a:pPr algn="ctr">
              <a:spcBef>
                <a:spcPts val="200"/>
              </a:spcBef>
            </a:pPr>
            <a:r>
              <a:rPr sz="3800" b="1">
                <a:solidFill>
                  <a:srgbClr val="000000"/>
                </a:solidFill>
                <a:latin typeface="Times New Roman"/>
              </a:rPr>
              <a:t>3. COUNCIL ACTION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Model Plan</a:t>
            </a:r>
          </a:p>
        </p:txBody>
      </p:sp>
      <p:sp>
        <p:nvSpPr>
          <p:cNvPr id="3" name="Rounded Rectangle 2"/>
          <p:cNvSpPr/>
          <p:nvPr/>
        </p:nvSpPr>
        <p:spPr>
          <a:xfrm>
            <a:off x="731520" y="1325880"/>
            <a:ext cx="2971800" cy="44805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Park + Play Area</a:t>
            </a:r>
          </a:p>
          <a:p>
            <a:pPr algn="l">
              <a:spcBef>
                <a:spcPts val="200"/>
              </a:spcBef>
            </a:pPr>
            <a:r>
              <a:rPr sz="2400" b="0">
                <a:solidFill>
                  <a:srgbClr val="000000"/>
                </a:solidFill>
                <a:latin typeface="Times New Roman"/>
              </a:rPr>
              <a:t>• rubbish on grass</a:t>
            </a:r>
          </a:p>
          <a:p>
            <a:pPr algn="l">
              <a:spcBef>
                <a:spcPts val="200"/>
              </a:spcBef>
            </a:pPr>
            <a:r>
              <a:rPr sz="2400" b="0">
                <a:solidFill>
                  <a:srgbClr val="000000"/>
                </a:solidFill>
                <a:latin typeface="Times New Roman"/>
              </a:rPr>
              <a:t>• bins full</a:t>
            </a:r>
          </a:p>
          <a:p>
            <a:pPr algn="l">
              <a:spcBef>
                <a:spcPts val="200"/>
              </a:spcBef>
            </a:pPr>
            <a:r>
              <a:rPr sz="2400" b="0">
                <a:solidFill>
                  <a:srgbClr val="000000"/>
                </a:solidFill>
                <a:latin typeface="Times New Roman"/>
              </a:rPr>
              <a:t>• broken swings</a:t>
            </a:r>
          </a:p>
          <a:p>
            <a:pPr algn="l">
              <a:spcBef>
                <a:spcPts val="200"/>
              </a:spcBef>
            </a:pPr>
            <a:r>
              <a:rPr sz="2400" b="0">
                <a:solidFill>
                  <a:srgbClr val="000000"/>
                </a:solidFill>
                <a:latin typeface="Times New Roman"/>
              </a:rPr>
              <a:t>• damaged slide</a:t>
            </a:r>
          </a:p>
          <a:p>
            <a:pPr algn="l">
              <a:spcBef>
                <a:spcPts val="200"/>
              </a:spcBef>
            </a:pPr>
            <a:r>
              <a:rPr sz="2400" b="0">
                <a:solidFill>
                  <a:srgbClr val="000000"/>
                </a:solidFill>
                <a:latin typeface="Times New Roman"/>
              </a:rPr>
              <a:t>• unsafe</a:t>
            </a:r>
          </a:p>
        </p:txBody>
      </p:sp>
      <p:sp>
        <p:nvSpPr>
          <p:cNvPr id="4" name="Rounded Rectangle 3"/>
          <p:cNvSpPr/>
          <p:nvPr/>
        </p:nvSpPr>
        <p:spPr>
          <a:xfrm>
            <a:off x="4069080" y="1325880"/>
            <a:ext cx="2971800" cy="44805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People's Feelings</a:t>
            </a:r>
          </a:p>
          <a:p>
            <a:pPr algn="l">
              <a:spcBef>
                <a:spcPts val="200"/>
              </a:spcBef>
            </a:pPr>
            <a:r>
              <a:rPr sz="2400" b="0">
                <a:solidFill>
                  <a:srgbClr val="000000"/>
                </a:solidFill>
                <a:latin typeface="Times New Roman"/>
              </a:rPr>
              <a:t>• worried</a:t>
            </a:r>
          </a:p>
          <a:p>
            <a:pPr algn="l">
              <a:spcBef>
                <a:spcPts val="200"/>
              </a:spcBef>
            </a:pPr>
            <a:r>
              <a:rPr sz="2400" b="0">
                <a:solidFill>
                  <a:srgbClr val="000000"/>
                </a:solidFill>
                <a:latin typeface="Times New Roman"/>
              </a:rPr>
              <a:t>• angry</a:t>
            </a:r>
          </a:p>
          <a:p>
            <a:pPr algn="l">
              <a:spcBef>
                <a:spcPts val="200"/>
              </a:spcBef>
            </a:pPr>
            <a:r>
              <a:rPr sz="2400" b="0">
                <a:solidFill>
                  <a:srgbClr val="000000"/>
                </a:solidFill>
                <a:latin typeface="Times New Roman"/>
              </a:rPr>
              <a:t>• children disappointed</a:t>
            </a:r>
          </a:p>
          <a:p>
            <a:pPr algn="l">
              <a:spcBef>
                <a:spcPts val="200"/>
              </a:spcBef>
            </a:pPr>
            <a:r>
              <a:rPr sz="2400" b="0">
                <a:solidFill>
                  <a:srgbClr val="000000"/>
                </a:solidFill>
                <a:latin typeface="Times New Roman"/>
              </a:rPr>
              <a:t>• parents avoid playground</a:t>
            </a:r>
          </a:p>
        </p:txBody>
      </p:sp>
      <p:sp>
        <p:nvSpPr>
          <p:cNvPr id="5" name="Rounded Rectangle 4"/>
          <p:cNvSpPr/>
          <p:nvPr/>
        </p:nvSpPr>
        <p:spPr>
          <a:xfrm>
            <a:off x="7406640" y="1325880"/>
            <a:ext cx="2971800" cy="448056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Council Action</a:t>
            </a:r>
          </a:p>
          <a:p>
            <a:pPr algn="l">
              <a:spcBef>
                <a:spcPts val="200"/>
              </a:spcBef>
            </a:pPr>
            <a:r>
              <a:rPr sz="2400" b="0">
                <a:solidFill>
                  <a:srgbClr val="000000"/>
                </a:solidFill>
                <a:latin typeface="Times New Roman"/>
              </a:rPr>
              <a:t>• clean park</a:t>
            </a:r>
          </a:p>
          <a:p>
            <a:pPr algn="l">
              <a:spcBef>
                <a:spcPts val="200"/>
              </a:spcBef>
            </a:pPr>
            <a:r>
              <a:rPr sz="2400" b="0">
                <a:solidFill>
                  <a:srgbClr val="000000"/>
                </a:solidFill>
                <a:latin typeface="Times New Roman"/>
              </a:rPr>
              <a:t>• empty bins</a:t>
            </a:r>
          </a:p>
          <a:p>
            <a:pPr algn="l">
              <a:spcBef>
                <a:spcPts val="200"/>
              </a:spcBef>
            </a:pPr>
            <a:r>
              <a:rPr sz="2400" b="0">
                <a:solidFill>
                  <a:srgbClr val="000000"/>
                </a:solidFill>
                <a:latin typeface="Times New Roman"/>
              </a:rPr>
              <a:t>• repair equipment</a:t>
            </a:r>
          </a:p>
          <a:p>
            <a:pPr algn="l">
              <a:spcBef>
                <a:spcPts val="200"/>
              </a:spcBef>
            </a:pPr>
            <a:r>
              <a:rPr sz="2400" b="0">
                <a:solidFill>
                  <a:srgbClr val="000000"/>
                </a:solidFill>
                <a:latin typeface="Times New Roman"/>
              </a:rPr>
              <a:t>• safety check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Model Report</a:t>
            </a:r>
          </a:p>
        </p:txBody>
      </p:sp>
      <p:sp>
        <p:nvSpPr>
          <p:cNvPr id="3" name="Rounded Rectangle 2"/>
          <p:cNvSpPr/>
          <p:nvPr/>
        </p:nvSpPr>
        <p:spPr>
          <a:xfrm>
            <a:off x="914400" y="1325880"/>
            <a:ext cx="9875520" cy="50292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a:bodyPr>
          <a:lstStyle/>
          <a:p>
            <a:pPr algn="ctr"/>
            <a:r>
              <a:rPr sz="2500" b="1">
                <a:solidFill>
                  <a:srgbClr val="000000"/>
                </a:solidFill>
                <a:latin typeface="Times New Roman"/>
              </a:rPr>
              <a:t>Report on the Local Park</a:t>
            </a:r>
          </a:p>
        </p:txBody>
      </p:sp>
      <p:sp>
        <p:nvSpPr>
          <p:cNvPr id="4" name="Rounded Rectangle 3"/>
          <p:cNvSpPr/>
          <p:nvPr/>
        </p:nvSpPr>
        <p:spPr>
          <a:xfrm>
            <a:off x="960120" y="1965960"/>
            <a:ext cx="9784080" cy="3794760"/>
          </a:xfrm>
          <a:prstGeom prst="roundRect">
            <a:avLst/>
          </a:prstGeom>
          <a:solidFill>
            <a:srgbClr val="FFFF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300" b="0">
                <a:solidFill>
                  <a:srgbClr val="000000"/>
                </a:solidFill>
                <a:latin typeface="Times New Roman"/>
              </a:rPr>
              <a:t>The local park is in a very poor condition. There is rubbish on the grass and the bins are often full. The children's play area is also badly damaged. Some swings are broken and the slide is unsafe.</a:t>
            </a:r>
          </a:p>
          <a:p>
            <a:pPr algn="l">
              <a:spcBef>
                <a:spcPts val="200"/>
              </a:spcBef>
            </a:pPr>
            <a:endParaRPr sz="2300" b="0">
              <a:solidFill>
                <a:srgbClr val="000000"/>
              </a:solidFill>
              <a:latin typeface="Times New Roman"/>
            </a:endParaRPr>
          </a:p>
          <a:p>
            <a:pPr algn="l">
              <a:spcBef>
                <a:spcPts val="200"/>
              </a:spcBef>
            </a:pPr>
            <a:r>
              <a:rPr sz="2300" b="0">
                <a:solidFill>
                  <a:srgbClr val="000000"/>
                </a:solidFill>
                <a:latin typeface="Times New Roman"/>
              </a:rPr>
              <a:t>Local people are very unhappy about the situation. Parents are worried about their children's safety, and many children cannot use the playground.</a:t>
            </a:r>
          </a:p>
          <a:p>
            <a:pPr algn="l">
              <a:spcBef>
                <a:spcPts val="200"/>
              </a:spcBef>
            </a:pPr>
            <a:endParaRPr sz="2300" b="0">
              <a:solidFill>
                <a:srgbClr val="000000"/>
              </a:solidFill>
              <a:latin typeface="Times New Roman"/>
            </a:endParaRPr>
          </a:p>
          <a:p>
            <a:pPr algn="l">
              <a:spcBef>
                <a:spcPts val="200"/>
              </a:spcBef>
            </a:pPr>
            <a:r>
              <a:rPr sz="2300" b="0">
                <a:solidFill>
                  <a:srgbClr val="000000"/>
                </a:solidFill>
                <a:latin typeface="Times New Roman"/>
              </a:rPr>
              <a:t>I would like the council to clean the park, empty the bins regularly and repair the damaged equipment. I also think the council should check the play area to make sure that it is safe for children.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Can You See the Plan?</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Find these ideas in the model report.</a:t>
            </a:r>
          </a:p>
        </p:txBody>
      </p:sp>
      <p:sp>
        <p:nvSpPr>
          <p:cNvPr id="4" name="Rounded Rectangle 3"/>
          <p:cNvSpPr/>
          <p:nvPr/>
        </p:nvSpPr>
        <p:spPr>
          <a:xfrm>
            <a:off x="914400" y="1920240"/>
            <a:ext cx="9035845" cy="4323244"/>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73152" tIns="73152" rIns="73152" bIns="73152" rtlCol="0" anchor="ctr">
            <a:normAutofit fontScale="92500" lnSpcReduction="10000"/>
          </a:bodyPr>
          <a:lstStyle/>
          <a:p>
            <a:pPr algn="l"/>
            <a:r>
              <a:rPr sz="2700" b="0">
                <a:solidFill>
                  <a:srgbClr val="000000"/>
                </a:solidFill>
                <a:latin typeface="Times New Roman"/>
              </a:rPr>
              <a:t>• rubbish</a:t>
            </a:r>
          </a:p>
          <a:p>
            <a:pPr algn="l">
              <a:spcBef>
                <a:spcPts val="200"/>
              </a:spcBef>
            </a:pPr>
            <a:r>
              <a:rPr sz="2700" b="0">
                <a:solidFill>
                  <a:srgbClr val="000000"/>
                </a:solidFill>
                <a:latin typeface="Times New Roman"/>
              </a:rPr>
              <a:t>• bins full</a:t>
            </a:r>
          </a:p>
          <a:p>
            <a:pPr algn="l">
              <a:spcBef>
                <a:spcPts val="200"/>
              </a:spcBef>
            </a:pPr>
            <a:r>
              <a:rPr sz="2700" b="0">
                <a:solidFill>
                  <a:srgbClr val="000000"/>
                </a:solidFill>
                <a:latin typeface="Times New Roman"/>
              </a:rPr>
              <a:t>• broken swings</a:t>
            </a:r>
          </a:p>
          <a:p>
            <a:pPr algn="l">
              <a:spcBef>
                <a:spcPts val="200"/>
              </a:spcBef>
            </a:pPr>
            <a:r>
              <a:rPr sz="2700" b="0">
                <a:solidFill>
                  <a:srgbClr val="000000"/>
                </a:solidFill>
                <a:latin typeface="Times New Roman"/>
              </a:rPr>
              <a:t>• unsafe slide</a:t>
            </a:r>
          </a:p>
          <a:p>
            <a:pPr algn="l">
              <a:spcBef>
                <a:spcPts val="200"/>
              </a:spcBef>
            </a:pPr>
            <a:r>
              <a:rPr sz="2700" b="0">
                <a:solidFill>
                  <a:srgbClr val="000000"/>
                </a:solidFill>
                <a:latin typeface="Times New Roman"/>
              </a:rPr>
              <a:t>• parents worried</a:t>
            </a:r>
          </a:p>
          <a:p>
            <a:pPr algn="l">
              <a:spcBef>
                <a:spcPts val="200"/>
              </a:spcBef>
            </a:pPr>
            <a:r>
              <a:rPr sz="2700" b="0">
                <a:solidFill>
                  <a:srgbClr val="000000"/>
                </a:solidFill>
                <a:latin typeface="Times New Roman"/>
              </a:rPr>
              <a:t>• children cannot play</a:t>
            </a:r>
          </a:p>
          <a:p>
            <a:pPr algn="l">
              <a:spcBef>
                <a:spcPts val="200"/>
              </a:spcBef>
            </a:pPr>
            <a:r>
              <a:rPr sz="2700" b="0">
                <a:solidFill>
                  <a:srgbClr val="000000"/>
                </a:solidFill>
                <a:latin typeface="Times New Roman"/>
              </a:rPr>
              <a:t>• clean park</a:t>
            </a:r>
          </a:p>
          <a:p>
            <a:pPr algn="l">
              <a:spcBef>
                <a:spcPts val="200"/>
              </a:spcBef>
            </a:pPr>
            <a:r>
              <a:rPr sz="2700" b="0">
                <a:solidFill>
                  <a:srgbClr val="000000"/>
                </a:solidFill>
                <a:latin typeface="Times New Roman"/>
              </a:rPr>
              <a:t>• empty bins</a:t>
            </a:r>
          </a:p>
          <a:p>
            <a:pPr algn="l">
              <a:spcBef>
                <a:spcPts val="200"/>
              </a:spcBef>
            </a:pPr>
            <a:r>
              <a:rPr sz="2700" b="0">
                <a:solidFill>
                  <a:srgbClr val="000000"/>
                </a:solidFill>
                <a:latin typeface="Times New Roman"/>
              </a:rPr>
              <a:t>• repair equipment</a:t>
            </a:r>
          </a:p>
          <a:p>
            <a:pPr algn="l">
              <a:spcBef>
                <a:spcPts val="200"/>
              </a:spcBef>
            </a:pPr>
            <a:r>
              <a:rPr sz="2700" b="0">
                <a:solidFill>
                  <a:srgbClr val="000000"/>
                </a:solidFill>
                <a:latin typeface="Times New Roman"/>
              </a:rPr>
              <a:t>• safety check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Pair Activity</a:t>
            </a:r>
          </a:p>
        </p:txBody>
      </p:sp>
      <p:sp>
        <p:nvSpPr>
          <p:cNvPr id="3" name="TextBox 2"/>
          <p:cNvSpPr txBox="1"/>
          <p:nvPr/>
        </p:nvSpPr>
        <p:spPr>
          <a:xfrm>
            <a:off x="914400" y="1508760"/>
            <a:ext cx="9875520" cy="4480560"/>
          </a:xfrm>
          <a:prstGeom prst="rect">
            <a:avLst/>
          </a:prstGeom>
          <a:noFill/>
        </p:spPr>
        <p:txBody>
          <a:bodyPr wrap="square" lIns="73152" tIns="73152" rIns="73152" bIns="73152">
            <a:normAutofit/>
          </a:bodyPr>
          <a:lstStyle/>
          <a:p>
            <a:pPr algn="l"/>
            <a:r>
              <a:rPr sz="2900" b="0">
                <a:solidFill>
                  <a:srgbClr val="000000"/>
                </a:solidFill>
                <a:latin typeface="Times New Roman"/>
              </a:rPr>
              <a:t>• Work with a partner.</a:t>
            </a:r>
          </a:p>
          <a:p>
            <a:pPr algn="l">
              <a:spcBef>
                <a:spcPts val="200"/>
              </a:spcBef>
            </a:pPr>
            <a:r>
              <a:rPr sz="2900" b="0">
                <a:solidFill>
                  <a:srgbClr val="000000"/>
                </a:solidFill>
                <a:latin typeface="Times New Roman"/>
              </a:rPr>
              <a:t>• Read the Task 2 question.</a:t>
            </a:r>
          </a:p>
          <a:p>
            <a:pPr algn="l">
              <a:spcBef>
                <a:spcPts val="200"/>
              </a:spcBef>
            </a:pPr>
            <a:r>
              <a:rPr sz="2900" b="0">
                <a:solidFill>
                  <a:srgbClr val="000000"/>
                </a:solidFill>
                <a:latin typeface="Times New Roman"/>
              </a:rPr>
              <a:t>• Identify the text type and audience.</a:t>
            </a:r>
          </a:p>
          <a:p>
            <a:pPr algn="l">
              <a:spcBef>
                <a:spcPts val="200"/>
              </a:spcBef>
            </a:pPr>
            <a:r>
              <a:rPr sz="2900" b="0">
                <a:solidFill>
                  <a:srgbClr val="000000"/>
                </a:solidFill>
                <a:latin typeface="Times New Roman"/>
              </a:rPr>
              <a:t>• Turn each question bullet into a heading.</a:t>
            </a:r>
          </a:p>
          <a:p>
            <a:pPr algn="l">
              <a:spcBef>
                <a:spcPts val="200"/>
              </a:spcBef>
            </a:pPr>
            <a:r>
              <a:rPr sz="2900" b="0">
                <a:solidFill>
                  <a:srgbClr val="000000"/>
                </a:solidFill>
                <a:latin typeface="Times New Roman"/>
              </a:rPr>
              <a:t>• Add short notes under each heading.</a:t>
            </a:r>
          </a:p>
          <a:p>
            <a:pPr algn="l">
              <a:spcBef>
                <a:spcPts val="200"/>
              </a:spcBef>
            </a:pPr>
            <a:r>
              <a:rPr sz="2900" b="0">
                <a:solidFill>
                  <a:srgbClr val="000000"/>
                </a:solidFill>
                <a:latin typeface="Times New Roman"/>
              </a:rPr>
              <a:t>• Do not write full sentences.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Peer Check</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Check your partner’s plan.</a:t>
            </a:r>
          </a:p>
        </p:txBody>
      </p:sp>
      <p:sp>
        <p:nvSpPr>
          <p:cNvPr id="4" name="TextBox 3"/>
          <p:cNvSpPr txBox="1"/>
          <p:nvPr/>
        </p:nvSpPr>
        <p:spPr>
          <a:xfrm>
            <a:off x="914400" y="1920240"/>
            <a:ext cx="9875520" cy="3749039"/>
          </a:xfrm>
          <a:prstGeom prst="rect">
            <a:avLst/>
          </a:prstGeom>
          <a:noFill/>
        </p:spPr>
        <p:txBody>
          <a:bodyPr wrap="square" lIns="73152" tIns="73152" rIns="73152" bIns="73152">
            <a:normAutofit/>
          </a:bodyPr>
          <a:lstStyle/>
          <a:p>
            <a:pPr algn="l"/>
            <a:r>
              <a:rPr sz="2800" b="0">
                <a:solidFill>
                  <a:srgbClr val="000000"/>
                </a:solidFill>
                <a:latin typeface="Times New Roman"/>
              </a:rPr>
              <a:t>• Does the plan link to the task?</a:t>
            </a:r>
          </a:p>
          <a:p>
            <a:pPr algn="l">
              <a:spcBef>
                <a:spcPts val="200"/>
              </a:spcBef>
            </a:pPr>
            <a:r>
              <a:rPr sz="2800" b="0">
                <a:solidFill>
                  <a:srgbClr val="000000"/>
                </a:solidFill>
                <a:latin typeface="Times New Roman"/>
              </a:rPr>
              <a:t>• Is there a heading for every question point?</a:t>
            </a:r>
          </a:p>
          <a:p>
            <a:pPr algn="l">
              <a:spcBef>
                <a:spcPts val="200"/>
              </a:spcBef>
            </a:pPr>
            <a:r>
              <a:rPr sz="2800" b="0">
                <a:solidFill>
                  <a:srgbClr val="000000"/>
                </a:solidFill>
                <a:latin typeface="Times New Roman"/>
              </a:rPr>
              <a:t>• Are the ideas relevant?</a:t>
            </a:r>
          </a:p>
          <a:p>
            <a:pPr algn="l">
              <a:spcBef>
                <a:spcPts val="200"/>
              </a:spcBef>
            </a:pPr>
            <a:r>
              <a:rPr sz="2800" b="0">
                <a:solidFill>
                  <a:srgbClr val="000000"/>
                </a:solidFill>
                <a:latin typeface="Times New Roman"/>
              </a:rPr>
              <a:t>• Are there enough ideas?</a:t>
            </a:r>
          </a:p>
          <a:p>
            <a:pPr algn="l">
              <a:spcBef>
                <a:spcPts val="200"/>
              </a:spcBef>
            </a:pPr>
            <a:r>
              <a:rPr sz="2800" b="0">
                <a:solidFill>
                  <a:srgbClr val="000000"/>
                </a:solidFill>
                <a:latin typeface="Times New Roman"/>
              </a:rPr>
              <a:t>• Are they short notes?</a:t>
            </a:r>
          </a:p>
          <a:p>
            <a:pPr algn="l">
              <a:spcBef>
                <a:spcPts val="200"/>
              </a:spcBef>
            </a:pPr>
            <a:r>
              <a:rPr sz="2800" b="0">
                <a:solidFill>
                  <a:srgbClr val="000000"/>
                </a:solidFill>
                <a:latin typeface="Times New Roman"/>
              </a:rPr>
              <a:t>• Will the plan help with paragraphs?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Independent Practice</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Now complete your own Task 2 plan and writing.</a:t>
            </a:r>
          </a:p>
        </p:txBody>
      </p:sp>
      <p:sp>
        <p:nvSpPr>
          <p:cNvPr id="4" name="TextBox 3"/>
          <p:cNvSpPr txBox="1"/>
          <p:nvPr/>
        </p:nvSpPr>
        <p:spPr>
          <a:xfrm>
            <a:off x="914400" y="1920240"/>
            <a:ext cx="9875520" cy="3840480"/>
          </a:xfrm>
          <a:prstGeom prst="rect">
            <a:avLst/>
          </a:prstGeom>
          <a:noFill/>
        </p:spPr>
        <p:txBody>
          <a:bodyPr wrap="square" lIns="73152" tIns="73152" rIns="73152" bIns="73152">
            <a:normAutofit/>
          </a:bodyPr>
          <a:lstStyle/>
          <a:p>
            <a:pPr algn="l"/>
            <a:r>
              <a:rPr sz="2700" b="0">
                <a:solidFill>
                  <a:srgbClr val="000000"/>
                </a:solidFill>
                <a:latin typeface="Times New Roman"/>
              </a:rPr>
              <a:t>• Identify the text type.</a:t>
            </a:r>
          </a:p>
          <a:p>
            <a:pPr algn="l">
              <a:spcBef>
                <a:spcPts val="200"/>
              </a:spcBef>
            </a:pPr>
            <a:r>
              <a:rPr sz="2700" b="0">
                <a:solidFill>
                  <a:srgbClr val="000000"/>
                </a:solidFill>
                <a:latin typeface="Times New Roman"/>
              </a:rPr>
              <a:t>• Identify the audience.</a:t>
            </a:r>
          </a:p>
          <a:p>
            <a:pPr algn="l">
              <a:spcBef>
                <a:spcPts val="200"/>
              </a:spcBef>
            </a:pPr>
            <a:r>
              <a:rPr sz="2700" b="0">
                <a:solidFill>
                  <a:srgbClr val="000000"/>
                </a:solidFill>
                <a:latin typeface="Times New Roman"/>
              </a:rPr>
              <a:t>• Underline the question bullet points.</a:t>
            </a:r>
          </a:p>
          <a:p>
            <a:pPr algn="l">
              <a:spcBef>
                <a:spcPts val="200"/>
              </a:spcBef>
            </a:pPr>
            <a:r>
              <a:rPr sz="2700" b="0">
                <a:solidFill>
                  <a:srgbClr val="000000"/>
                </a:solidFill>
                <a:latin typeface="Times New Roman"/>
              </a:rPr>
              <a:t>• Turn them into headings.</a:t>
            </a:r>
          </a:p>
          <a:p>
            <a:pPr algn="l">
              <a:spcBef>
                <a:spcPts val="200"/>
              </a:spcBef>
            </a:pPr>
            <a:r>
              <a:rPr sz="2700" b="0">
                <a:solidFill>
                  <a:srgbClr val="000000"/>
                </a:solidFill>
                <a:latin typeface="Times New Roman"/>
              </a:rPr>
              <a:t>• Add short bullet-point notes.</a:t>
            </a:r>
          </a:p>
          <a:p>
            <a:pPr algn="l">
              <a:spcBef>
                <a:spcPts val="200"/>
              </a:spcBef>
            </a:pPr>
            <a:r>
              <a:rPr sz="2700" b="0">
                <a:solidFill>
                  <a:srgbClr val="000000"/>
                </a:solidFill>
                <a:latin typeface="Times New Roman"/>
              </a:rPr>
              <a:t>• Check your plan.</a:t>
            </a:r>
          </a:p>
          <a:p>
            <a:pPr algn="l">
              <a:spcBef>
                <a:spcPts val="200"/>
              </a:spcBef>
            </a:pPr>
            <a:r>
              <a:rPr sz="2700" b="0">
                <a:solidFill>
                  <a:srgbClr val="000000"/>
                </a:solidFill>
                <a:latin typeface="Times New Roman"/>
              </a:rPr>
              <a:t>• Write about 100 words.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Planning Box</a:t>
            </a:r>
          </a:p>
        </p:txBody>
      </p:sp>
      <p:sp>
        <p:nvSpPr>
          <p:cNvPr id="3" name="Rounded Rectangle 2"/>
          <p:cNvSpPr/>
          <p:nvPr/>
        </p:nvSpPr>
        <p:spPr>
          <a:xfrm>
            <a:off x="731520" y="1417320"/>
            <a:ext cx="2971800" cy="429768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Heading 1</a:t>
            </a:r>
          </a:p>
          <a:p>
            <a:pPr algn="l">
              <a:spcBef>
                <a:spcPts val="200"/>
              </a:spcBef>
            </a:pPr>
            <a:r>
              <a:rPr sz="2400" b="0">
                <a:solidFill>
                  <a:srgbClr val="000000"/>
                </a:solidFill>
                <a:latin typeface="Times New Roman"/>
              </a:rPr>
              <a:t>• ____________</a:t>
            </a:r>
          </a:p>
          <a:p>
            <a:pPr algn="l">
              <a:spcBef>
                <a:spcPts val="200"/>
              </a:spcBef>
            </a:pPr>
            <a:r>
              <a:rPr sz="2400" b="0">
                <a:solidFill>
                  <a:srgbClr val="000000"/>
                </a:solidFill>
                <a:latin typeface="Times New Roman"/>
              </a:rPr>
              <a:t>• ____________</a:t>
            </a:r>
          </a:p>
          <a:p>
            <a:pPr algn="l">
              <a:spcBef>
                <a:spcPts val="200"/>
              </a:spcBef>
            </a:pPr>
            <a:r>
              <a:rPr sz="2400" b="0">
                <a:solidFill>
                  <a:srgbClr val="000000"/>
                </a:solidFill>
                <a:latin typeface="Times New Roman"/>
              </a:rPr>
              <a:t>• ____________</a:t>
            </a:r>
          </a:p>
        </p:txBody>
      </p:sp>
      <p:sp>
        <p:nvSpPr>
          <p:cNvPr id="4" name="Rounded Rectangle 3"/>
          <p:cNvSpPr/>
          <p:nvPr/>
        </p:nvSpPr>
        <p:spPr>
          <a:xfrm>
            <a:off x="4069080" y="1417320"/>
            <a:ext cx="2971800" cy="429768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Heading 2</a:t>
            </a:r>
          </a:p>
          <a:p>
            <a:pPr algn="l">
              <a:spcBef>
                <a:spcPts val="200"/>
              </a:spcBef>
            </a:pPr>
            <a:r>
              <a:rPr sz="2400" b="0">
                <a:solidFill>
                  <a:srgbClr val="000000"/>
                </a:solidFill>
                <a:latin typeface="Times New Roman"/>
              </a:rPr>
              <a:t>• ____________</a:t>
            </a:r>
          </a:p>
          <a:p>
            <a:pPr algn="l">
              <a:spcBef>
                <a:spcPts val="200"/>
              </a:spcBef>
            </a:pPr>
            <a:r>
              <a:rPr sz="2400" b="0">
                <a:solidFill>
                  <a:srgbClr val="000000"/>
                </a:solidFill>
                <a:latin typeface="Times New Roman"/>
              </a:rPr>
              <a:t>• ____________</a:t>
            </a:r>
          </a:p>
          <a:p>
            <a:pPr algn="l">
              <a:spcBef>
                <a:spcPts val="200"/>
              </a:spcBef>
            </a:pPr>
            <a:r>
              <a:rPr sz="2400" b="0">
                <a:solidFill>
                  <a:srgbClr val="000000"/>
                </a:solidFill>
                <a:latin typeface="Times New Roman"/>
              </a:rPr>
              <a:t>• ____________</a:t>
            </a:r>
          </a:p>
        </p:txBody>
      </p:sp>
      <p:sp>
        <p:nvSpPr>
          <p:cNvPr id="5" name="Rounded Rectangle 4"/>
          <p:cNvSpPr/>
          <p:nvPr/>
        </p:nvSpPr>
        <p:spPr>
          <a:xfrm>
            <a:off x="7406640" y="1417320"/>
            <a:ext cx="2971800" cy="429768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Heading 3</a:t>
            </a:r>
          </a:p>
          <a:p>
            <a:pPr algn="l">
              <a:spcBef>
                <a:spcPts val="200"/>
              </a:spcBef>
            </a:pPr>
            <a:r>
              <a:rPr sz="2400" b="0">
                <a:solidFill>
                  <a:srgbClr val="000000"/>
                </a:solidFill>
                <a:latin typeface="Times New Roman"/>
              </a:rPr>
              <a:t>• ____________</a:t>
            </a:r>
          </a:p>
          <a:p>
            <a:pPr algn="l">
              <a:spcBef>
                <a:spcPts val="200"/>
              </a:spcBef>
            </a:pPr>
            <a:r>
              <a:rPr sz="2400" b="0">
                <a:solidFill>
                  <a:srgbClr val="000000"/>
                </a:solidFill>
                <a:latin typeface="Times New Roman"/>
              </a:rPr>
              <a:t>• ____________</a:t>
            </a:r>
          </a:p>
          <a:p>
            <a:pPr algn="l">
              <a:spcBef>
                <a:spcPts val="200"/>
              </a:spcBef>
            </a:pPr>
            <a:r>
              <a:rPr sz="2400" b="0">
                <a:solidFill>
                  <a:srgbClr val="000000"/>
                </a:solidFill>
                <a:latin typeface="Times New Roman"/>
              </a:rPr>
              <a:t>• ____________</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Before You Write</a:t>
            </a:r>
          </a:p>
        </p:txBody>
      </p:sp>
      <p:sp>
        <p:nvSpPr>
          <p:cNvPr id="3" name="TextBox 2"/>
          <p:cNvSpPr txBox="1"/>
          <p:nvPr/>
        </p:nvSpPr>
        <p:spPr>
          <a:xfrm>
            <a:off x="914400" y="1417320"/>
            <a:ext cx="9875520" cy="4480560"/>
          </a:xfrm>
          <a:prstGeom prst="rect">
            <a:avLst/>
          </a:prstGeom>
          <a:noFill/>
        </p:spPr>
        <p:txBody>
          <a:bodyPr wrap="square" lIns="73152" tIns="73152" rIns="73152" bIns="73152">
            <a:normAutofit/>
          </a:bodyPr>
          <a:lstStyle/>
          <a:p>
            <a:pPr algn="l"/>
            <a:r>
              <a:rPr sz="2700" b="0">
                <a:solidFill>
                  <a:srgbClr val="000000"/>
                </a:solidFill>
                <a:latin typeface="Times New Roman"/>
              </a:rPr>
              <a:t>• Have I understood what I am writing?</a:t>
            </a:r>
          </a:p>
          <a:p>
            <a:pPr algn="l">
              <a:spcBef>
                <a:spcPts val="200"/>
              </a:spcBef>
            </a:pPr>
            <a:r>
              <a:rPr sz="2700" b="0">
                <a:solidFill>
                  <a:srgbClr val="000000"/>
                </a:solidFill>
                <a:latin typeface="Times New Roman"/>
              </a:rPr>
              <a:t>• Have I identified the audience?</a:t>
            </a:r>
          </a:p>
          <a:p>
            <a:pPr algn="l">
              <a:spcBef>
                <a:spcPts val="200"/>
              </a:spcBef>
            </a:pPr>
            <a:r>
              <a:rPr sz="2700" b="0">
                <a:solidFill>
                  <a:srgbClr val="000000"/>
                </a:solidFill>
                <a:latin typeface="Times New Roman"/>
              </a:rPr>
              <a:t>• Have I found every question bullet?</a:t>
            </a:r>
          </a:p>
          <a:p>
            <a:pPr algn="l">
              <a:spcBef>
                <a:spcPts val="200"/>
              </a:spcBef>
            </a:pPr>
            <a:r>
              <a:rPr sz="2700" b="0">
                <a:solidFill>
                  <a:srgbClr val="000000"/>
                </a:solidFill>
                <a:latin typeface="Times New Roman"/>
              </a:rPr>
              <a:t>• Have I made a heading for each point?</a:t>
            </a:r>
          </a:p>
          <a:p>
            <a:pPr algn="l">
              <a:spcBef>
                <a:spcPts val="200"/>
              </a:spcBef>
            </a:pPr>
            <a:r>
              <a:rPr sz="2700" b="0">
                <a:solidFill>
                  <a:srgbClr val="000000"/>
                </a:solidFill>
                <a:latin typeface="Times New Roman"/>
              </a:rPr>
              <a:t>• Have I written relevant ideas?</a:t>
            </a:r>
          </a:p>
          <a:p>
            <a:pPr algn="l">
              <a:spcBef>
                <a:spcPts val="200"/>
              </a:spcBef>
            </a:pPr>
            <a:r>
              <a:rPr sz="2700" b="0">
                <a:solidFill>
                  <a:srgbClr val="000000"/>
                </a:solidFill>
                <a:latin typeface="Times New Roman"/>
              </a:rPr>
              <a:t>• Have I used short notes?</a:t>
            </a:r>
          </a:p>
          <a:p>
            <a:pPr algn="l">
              <a:spcBef>
                <a:spcPts val="200"/>
              </a:spcBef>
            </a:pPr>
            <a:r>
              <a:rPr sz="2700" b="0">
                <a:solidFill>
                  <a:srgbClr val="000000"/>
                </a:solidFill>
                <a:latin typeface="Times New Roman"/>
              </a:rPr>
              <a:t>• Have I included enough ideas?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Plan → Write → Check</a:t>
            </a:r>
          </a:p>
        </p:txBody>
      </p:sp>
      <p:sp>
        <p:nvSpPr>
          <p:cNvPr id="3" name="Rounded Rectangle 2"/>
          <p:cNvSpPr/>
          <p:nvPr/>
        </p:nvSpPr>
        <p:spPr>
          <a:xfrm>
            <a:off x="731520" y="1417320"/>
            <a:ext cx="2971800" cy="4251960"/>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PLAN</a:t>
            </a:r>
          </a:p>
          <a:p>
            <a:pPr algn="l">
              <a:spcBef>
                <a:spcPts val="200"/>
              </a:spcBef>
            </a:pPr>
            <a:r>
              <a:rPr sz="2400" b="0">
                <a:solidFill>
                  <a:srgbClr val="000000"/>
                </a:solidFill>
                <a:latin typeface="Times New Roman"/>
              </a:rPr>
              <a:t>• question headings</a:t>
            </a:r>
          </a:p>
          <a:p>
            <a:pPr algn="l">
              <a:spcBef>
                <a:spcPts val="200"/>
              </a:spcBef>
            </a:pPr>
            <a:r>
              <a:rPr sz="2400" b="0">
                <a:solidFill>
                  <a:srgbClr val="000000"/>
                </a:solidFill>
                <a:latin typeface="Times New Roman"/>
              </a:rPr>
              <a:t>• bullet points</a:t>
            </a:r>
          </a:p>
          <a:p>
            <a:pPr algn="l">
              <a:spcBef>
                <a:spcPts val="200"/>
              </a:spcBef>
            </a:pPr>
            <a:r>
              <a:rPr sz="2400" b="0">
                <a:solidFill>
                  <a:srgbClr val="000000"/>
                </a:solidFill>
                <a:latin typeface="Times New Roman"/>
              </a:rPr>
              <a:t>• key words</a:t>
            </a:r>
          </a:p>
          <a:p>
            <a:pPr algn="l">
              <a:spcBef>
                <a:spcPts val="200"/>
              </a:spcBef>
            </a:pPr>
            <a:r>
              <a:rPr sz="2400" b="0">
                <a:solidFill>
                  <a:srgbClr val="000000"/>
                </a:solidFill>
                <a:latin typeface="Times New Roman"/>
              </a:rPr>
              <a:t>• short phrases</a:t>
            </a:r>
          </a:p>
        </p:txBody>
      </p:sp>
      <p:sp>
        <p:nvSpPr>
          <p:cNvPr id="4" name="Rounded Rectangle 3"/>
          <p:cNvSpPr/>
          <p:nvPr/>
        </p:nvSpPr>
        <p:spPr>
          <a:xfrm>
            <a:off x="4069080" y="1417320"/>
            <a:ext cx="2971800" cy="4251960"/>
          </a:xfrm>
          <a:prstGeom prst="roundRect">
            <a:avLst/>
          </a:prstGeom>
          <a:solidFill>
            <a:srgbClr val="E8F4FF"/>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WRITE</a:t>
            </a:r>
          </a:p>
          <a:p>
            <a:pPr algn="l">
              <a:spcBef>
                <a:spcPts val="200"/>
              </a:spcBef>
            </a:pPr>
            <a:r>
              <a:rPr sz="2400" b="0">
                <a:solidFill>
                  <a:srgbClr val="000000"/>
                </a:solidFill>
                <a:latin typeface="Times New Roman"/>
              </a:rPr>
              <a:t>• full sentences</a:t>
            </a:r>
          </a:p>
          <a:p>
            <a:pPr algn="l">
              <a:spcBef>
                <a:spcPts val="200"/>
              </a:spcBef>
            </a:pPr>
            <a:r>
              <a:rPr sz="2400" b="0">
                <a:solidFill>
                  <a:srgbClr val="000000"/>
                </a:solidFill>
                <a:latin typeface="Times New Roman"/>
              </a:rPr>
              <a:t>• correct style</a:t>
            </a:r>
          </a:p>
          <a:p>
            <a:pPr algn="l">
              <a:spcBef>
                <a:spcPts val="200"/>
              </a:spcBef>
            </a:pPr>
            <a:r>
              <a:rPr sz="2400" b="0">
                <a:solidFill>
                  <a:srgbClr val="000000"/>
                </a:solidFill>
                <a:latin typeface="Times New Roman"/>
              </a:rPr>
              <a:t>• paragraphs</a:t>
            </a:r>
          </a:p>
          <a:p>
            <a:pPr algn="l">
              <a:spcBef>
                <a:spcPts val="200"/>
              </a:spcBef>
            </a:pPr>
            <a:r>
              <a:rPr sz="2400" b="0">
                <a:solidFill>
                  <a:srgbClr val="000000"/>
                </a:solidFill>
                <a:latin typeface="Times New Roman"/>
              </a:rPr>
              <a:t>• logical order</a:t>
            </a:r>
          </a:p>
        </p:txBody>
      </p:sp>
      <p:sp>
        <p:nvSpPr>
          <p:cNvPr id="5" name="Rounded Rectangle 4"/>
          <p:cNvSpPr/>
          <p:nvPr/>
        </p:nvSpPr>
        <p:spPr>
          <a:xfrm>
            <a:off x="7406640" y="1417320"/>
            <a:ext cx="2971800" cy="4251960"/>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28016" tIns="128016" rIns="128016" bIns="128016" rtlCol="0" anchor="ctr">
            <a:normAutofit/>
          </a:bodyPr>
          <a:lstStyle/>
          <a:p>
            <a:pPr algn="l"/>
            <a:r>
              <a:rPr sz="2500" b="1">
                <a:solidFill>
                  <a:srgbClr val="000000"/>
                </a:solidFill>
                <a:latin typeface="Times New Roman"/>
              </a:rPr>
              <a:t>CHECK</a:t>
            </a:r>
          </a:p>
          <a:p>
            <a:pPr algn="l">
              <a:spcBef>
                <a:spcPts val="200"/>
              </a:spcBef>
            </a:pPr>
            <a:r>
              <a:rPr sz="2400" b="0">
                <a:solidFill>
                  <a:srgbClr val="000000"/>
                </a:solidFill>
                <a:latin typeface="Times New Roman"/>
              </a:rPr>
              <a:t>• answered everything?</a:t>
            </a:r>
          </a:p>
          <a:p>
            <a:pPr algn="l">
              <a:spcBef>
                <a:spcPts val="200"/>
              </a:spcBef>
            </a:pPr>
            <a:r>
              <a:rPr sz="2400" b="0">
                <a:solidFill>
                  <a:srgbClr val="000000"/>
                </a:solidFill>
                <a:latin typeface="Times New Roman"/>
              </a:rPr>
              <a:t>• about 100 words?</a:t>
            </a:r>
          </a:p>
          <a:p>
            <a:pPr algn="l">
              <a:spcBef>
                <a:spcPts val="200"/>
              </a:spcBef>
            </a:pPr>
            <a:r>
              <a:rPr sz="2400" b="0">
                <a:solidFill>
                  <a:srgbClr val="000000"/>
                </a:solidFill>
                <a:latin typeface="Times New Roman"/>
              </a:rPr>
              <a:t>• spelling</a:t>
            </a:r>
          </a:p>
          <a:p>
            <a:pPr algn="l">
              <a:spcBef>
                <a:spcPts val="200"/>
              </a:spcBef>
            </a:pPr>
            <a:r>
              <a:rPr sz="2400" b="0">
                <a:solidFill>
                  <a:srgbClr val="000000"/>
                </a:solidFill>
                <a:latin typeface="Times New Roman"/>
              </a:rPr>
              <a:t>• punctuation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Golden Exam Trick</a:t>
            </a:r>
          </a:p>
        </p:txBody>
      </p:sp>
      <p:sp>
        <p:nvSpPr>
          <p:cNvPr id="3" name="Rounded Rectangle 2"/>
          <p:cNvSpPr/>
          <p:nvPr/>
        </p:nvSpPr>
        <p:spPr>
          <a:xfrm>
            <a:off x="1188720" y="1325880"/>
            <a:ext cx="9692640" cy="3796726"/>
          </a:xfrm>
          <a:prstGeom prst="roundRect">
            <a:avLst/>
          </a:prstGeom>
          <a:solidFill>
            <a:srgbClr val="FAE8E8"/>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100" b="1" dirty="0">
                <a:solidFill>
                  <a:srgbClr val="000000"/>
                </a:solidFill>
                <a:latin typeface="Times New Roman"/>
              </a:rPr>
              <a:t>Do not ask:</a:t>
            </a:r>
          </a:p>
          <a:p>
            <a:pPr algn="ctr">
              <a:spcBef>
                <a:spcPts val="200"/>
              </a:spcBef>
            </a:pPr>
            <a:r>
              <a:rPr sz="3100" b="1" dirty="0">
                <a:solidFill>
                  <a:srgbClr val="000000"/>
                </a:solidFill>
                <a:latin typeface="Times New Roman"/>
              </a:rPr>
              <a:t>“What headings did I </a:t>
            </a:r>
            <a:r>
              <a:rPr sz="3100" b="1" dirty="0" err="1">
                <a:solidFill>
                  <a:srgbClr val="000000"/>
                </a:solidFill>
                <a:latin typeface="Times New Roman"/>
              </a:rPr>
              <a:t>memorise</a:t>
            </a:r>
            <a:r>
              <a:rPr sz="3100" b="1" dirty="0">
                <a:solidFill>
                  <a:srgbClr val="000000"/>
                </a:solidFill>
                <a:latin typeface="Times New Roman"/>
              </a:rPr>
              <a:t>?”</a:t>
            </a:r>
          </a:p>
          <a:p>
            <a:pPr algn="ctr">
              <a:spcBef>
                <a:spcPts val="200"/>
              </a:spcBef>
            </a:pPr>
            <a:endParaRPr sz="3100" b="1" dirty="0">
              <a:solidFill>
                <a:srgbClr val="000000"/>
              </a:solidFill>
              <a:latin typeface="Times New Roman"/>
            </a:endParaRPr>
          </a:p>
          <a:p>
            <a:pPr algn="ctr">
              <a:spcBef>
                <a:spcPts val="200"/>
              </a:spcBef>
            </a:pPr>
            <a:r>
              <a:rPr sz="3100" b="1" dirty="0">
                <a:solidFill>
                  <a:srgbClr val="000000"/>
                </a:solidFill>
                <a:latin typeface="Times New Roman"/>
              </a:rPr>
              <a:t>Ask:</a:t>
            </a:r>
          </a:p>
          <a:p>
            <a:pPr algn="ctr">
              <a:spcBef>
                <a:spcPts val="200"/>
              </a:spcBef>
            </a:pPr>
            <a:r>
              <a:rPr sz="3100" b="1" dirty="0">
                <a:solidFill>
                  <a:srgbClr val="000000"/>
                </a:solidFill>
                <a:latin typeface="Times New Roman"/>
              </a:rPr>
              <a:t>“What does THIS question want me to write about?”</a:t>
            </a:r>
          </a:p>
          <a:p>
            <a:pPr algn="ctr">
              <a:spcBef>
                <a:spcPts val="200"/>
              </a:spcBef>
            </a:pPr>
            <a:endParaRPr sz="3100" b="1" dirty="0">
              <a:solidFill>
                <a:srgbClr val="000000"/>
              </a:solidFill>
              <a:latin typeface="Times New Roman"/>
            </a:endParaRPr>
          </a:p>
          <a:p>
            <a:pPr algn="ctr">
              <a:spcBef>
                <a:spcPts val="200"/>
              </a:spcBef>
            </a:pPr>
            <a:r>
              <a:rPr sz="3100" b="1" dirty="0">
                <a:solidFill>
                  <a:srgbClr val="000000"/>
                </a:solidFill>
                <a:latin typeface="Times New Roman"/>
              </a:rPr>
              <a:t>Then turn the question bullets into headings.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Remember</a:t>
            </a:r>
          </a:p>
        </p:txBody>
      </p:sp>
      <p:sp>
        <p:nvSpPr>
          <p:cNvPr id="3" name="Rounded Rectangle 2"/>
          <p:cNvSpPr/>
          <p:nvPr/>
        </p:nvSpPr>
        <p:spPr>
          <a:xfrm>
            <a:off x="1188720" y="1261872"/>
            <a:ext cx="9017164" cy="5276088"/>
          </a:xfrm>
          <a:prstGeom prst="roundRect">
            <a:avLst/>
          </a:prstGeom>
          <a:solidFill>
            <a:srgbClr val="ECF7EC"/>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20000"/>
          </a:bodyPr>
          <a:lstStyle/>
          <a:p>
            <a:pPr algn="ctr"/>
            <a:r>
              <a:rPr sz="3000" b="1" dirty="0">
                <a:solidFill>
                  <a:srgbClr val="000000"/>
                </a:solidFill>
                <a:latin typeface="Times New Roman"/>
              </a:rPr>
              <a:t>ARTICLE • REPORT • DESCRIPTION</a:t>
            </a:r>
          </a:p>
          <a:p>
            <a:pPr algn="ctr">
              <a:spcBef>
                <a:spcPts val="200"/>
              </a:spcBef>
            </a:pPr>
            <a:endParaRPr sz="3000" b="1" dirty="0">
              <a:solidFill>
                <a:srgbClr val="000000"/>
              </a:solidFill>
              <a:latin typeface="Times New Roman"/>
            </a:endParaRPr>
          </a:p>
          <a:p>
            <a:pPr algn="ctr">
              <a:spcBef>
                <a:spcPts val="200"/>
              </a:spcBef>
            </a:pPr>
            <a:r>
              <a:rPr sz="3000" b="1" dirty="0">
                <a:solidFill>
                  <a:srgbClr val="000000"/>
                </a:solidFill>
                <a:latin typeface="Times New Roman"/>
              </a:rPr>
              <a:t>Same method:</a:t>
            </a:r>
          </a:p>
          <a:p>
            <a:pPr algn="ctr">
              <a:spcBef>
                <a:spcPts val="200"/>
              </a:spcBef>
            </a:pPr>
            <a:endParaRPr sz="3000" b="1" dirty="0">
              <a:solidFill>
                <a:srgbClr val="000000"/>
              </a:solidFill>
              <a:latin typeface="Times New Roman"/>
            </a:endParaRPr>
          </a:p>
          <a:p>
            <a:pPr algn="ctr">
              <a:spcBef>
                <a:spcPts val="200"/>
              </a:spcBef>
            </a:pPr>
            <a:r>
              <a:rPr sz="3000" b="1" dirty="0">
                <a:solidFill>
                  <a:srgbClr val="000000"/>
                </a:solidFill>
                <a:latin typeface="Times New Roman"/>
              </a:rPr>
              <a:t>READ</a:t>
            </a:r>
          </a:p>
          <a:p>
            <a:pPr algn="ctr">
              <a:spcBef>
                <a:spcPts val="200"/>
              </a:spcBef>
            </a:pPr>
            <a:r>
              <a:rPr sz="3000" b="1" dirty="0">
                <a:solidFill>
                  <a:srgbClr val="000000"/>
                </a:solidFill>
                <a:latin typeface="Times New Roman"/>
              </a:rPr>
              <a:t>↓</a:t>
            </a:r>
          </a:p>
          <a:p>
            <a:pPr algn="ctr">
              <a:spcBef>
                <a:spcPts val="200"/>
              </a:spcBef>
            </a:pPr>
            <a:r>
              <a:rPr sz="3000" b="1" dirty="0">
                <a:solidFill>
                  <a:srgbClr val="000000"/>
                </a:solidFill>
                <a:latin typeface="Times New Roman"/>
              </a:rPr>
              <a:t>FIND BULLETS</a:t>
            </a:r>
          </a:p>
          <a:p>
            <a:pPr algn="ctr">
              <a:spcBef>
                <a:spcPts val="200"/>
              </a:spcBef>
            </a:pPr>
            <a:r>
              <a:rPr sz="3000" b="1" dirty="0">
                <a:solidFill>
                  <a:srgbClr val="000000"/>
                </a:solidFill>
                <a:latin typeface="Times New Roman"/>
              </a:rPr>
              <a:t>↓</a:t>
            </a:r>
          </a:p>
          <a:p>
            <a:pPr algn="ctr">
              <a:spcBef>
                <a:spcPts val="200"/>
              </a:spcBef>
            </a:pPr>
            <a:r>
              <a:rPr sz="3000" b="1" dirty="0">
                <a:solidFill>
                  <a:srgbClr val="000000"/>
                </a:solidFill>
                <a:latin typeface="Times New Roman"/>
              </a:rPr>
              <a:t>MAKE HEADINGS</a:t>
            </a:r>
          </a:p>
          <a:p>
            <a:pPr algn="ctr">
              <a:spcBef>
                <a:spcPts val="200"/>
              </a:spcBef>
            </a:pPr>
            <a:r>
              <a:rPr sz="3000" b="1" dirty="0">
                <a:solidFill>
                  <a:srgbClr val="000000"/>
                </a:solidFill>
                <a:latin typeface="Times New Roman"/>
              </a:rPr>
              <a:t>↓</a:t>
            </a:r>
          </a:p>
          <a:p>
            <a:pPr algn="ctr">
              <a:spcBef>
                <a:spcPts val="200"/>
              </a:spcBef>
            </a:pPr>
            <a:r>
              <a:rPr sz="3000" b="1" dirty="0">
                <a:solidFill>
                  <a:srgbClr val="000000"/>
                </a:solidFill>
                <a:latin typeface="Times New Roman"/>
              </a:rPr>
              <a:t>ADD SHORT NOTES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Plenary</a:t>
            </a:r>
          </a:p>
        </p:txBody>
      </p:sp>
      <p:sp>
        <p:nvSpPr>
          <p:cNvPr id="3" name="TextBox 2"/>
          <p:cNvSpPr txBox="1"/>
          <p:nvPr/>
        </p:nvSpPr>
        <p:spPr>
          <a:xfrm>
            <a:off x="914400" y="1417320"/>
            <a:ext cx="9875520" cy="411480"/>
          </a:xfrm>
          <a:prstGeom prst="rect">
            <a:avLst/>
          </a:prstGeom>
          <a:noFill/>
        </p:spPr>
        <p:txBody>
          <a:bodyPr wrap="square" lIns="73152" tIns="73152" rIns="73152" bIns="73152">
            <a:normAutofit/>
          </a:bodyPr>
          <a:lstStyle/>
          <a:p>
            <a:pPr algn="l"/>
            <a:r>
              <a:rPr sz="2500" b="1">
                <a:solidFill>
                  <a:srgbClr val="000000"/>
                </a:solidFill>
                <a:latin typeface="Times New Roman"/>
              </a:rPr>
              <a:t>Complete the sentences.</a:t>
            </a:r>
          </a:p>
        </p:txBody>
      </p:sp>
      <p:sp>
        <p:nvSpPr>
          <p:cNvPr id="4" name="TextBox 3"/>
          <p:cNvSpPr txBox="1"/>
          <p:nvPr/>
        </p:nvSpPr>
        <p:spPr>
          <a:xfrm>
            <a:off x="914400" y="1920240"/>
            <a:ext cx="9875520" cy="3749039"/>
          </a:xfrm>
          <a:prstGeom prst="rect">
            <a:avLst/>
          </a:prstGeom>
          <a:noFill/>
        </p:spPr>
        <p:txBody>
          <a:bodyPr wrap="square" lIns="73152" tIns="73152" rIns="73152" bIns="73152">
            <a:normAutofit/>
          </a:bodyPr>
          <a:lstStyle/>
          <a:p>
            <a:pPr algn="l"/>
            <a:r>
              <a:rPr sz="2700" b="0">
                <a:solidFill>
                  <a:srgbClr val="000000"/>
                </a:solidFill>
                <a:latin typeface="Times New Roman"/>
              </a:rPr>
              <a:t>• A writing plan helps me ____________.</a:t>
            </a:r>
          </a:p>
          <a:p>
            <a:pPr algn="l">
              <a:spcBef>
                <a:spcPts val="200"/>
              </a:spcBef>
            </a:pPr>
            <a:r>
              <a:rPr sz="2700" b="0">
                <a:solidFill>
                  <a:srgbClr val="000000"/>
                </a:solidFill>
                <a:latin typeface="Times New Roman"/>
              </a:rPr>
              <a:t>• In my plan, I should use ____________.</a:t>
            </a:r>
          </a:p>
          <a:p>
            <a:pPr algn="l">
              <a:spcBef>
                <a:spcPts val="200"/>
              </a:spcBef>
            </a:pPr>
            <a:r>
              <a:rPr sz="2700" b="0">
                <a:solidFill>
                  <a:srgbClr val="000000"/>
                </a:solidFill>
                <a:latin typeface="Times New Roman"/>
              </a:rPr>
              <a:t>• My plan headings should come from ____________.</a:t>
            </a:r>
          </a:p>
          <a:p>
            <a:pPr algn="l">
              <a:spcBef>
                <a:spcPts val="200"/>
              </a:spcBef>
            </a:pPr>
            <a:r>
              <a:rPr sz="2700" b="0">
                <a:solidFill>
                  <a:srgbClr val="000000"/>
                </a:solidFill>
                <a:latin typeface="Times New Roman"/>
              </a:rPr>
              <a:t>• Task 2 could be an article, report or ____________.</a:t>
            </a:r>
          </a:p>
          <a:p>
            <a:pPr algn="l">
              <a:spcBef>
                <a:spcPts val="200"/>
              </a:spcBef>
            </a:pPr>
            <a:r>
              <a:rPr sz="2700" b="0">
                <a:solidFill>
                  <a:srgbClr val="000000"/>
                </a:solidFill>
                <a:latin typeface="Times New Roman"/>
              </a:rPr>
              <a:t>• Before I write, I should ____________.</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20040"/>
            <a:ext cx="10424160" cy="868680"/>
          </a:xfrm>
          <a:prstGeom prst="rect">
            <a:avLst/>
          </a:prstGeom>
          <a:noFill/>
        </p:spPr>
        <p:txBody>
          <a:bodyPr wrap="square" lIns="73152" tIns="73152" rIns="73152" bIns="73152">
            <a:normAutofit/>
          </a:bodyPr>
          <a:lstStyle/>
          <a:p>
            <a:pPr algn="ctr"/>
            <a:r>
              <a:rPr sz="5000" b="1">
                <a:solidFill>
                  <a:srgbClr val="800000"/>
                </a:solidFill>
                <a:latin typeface="Times New Roman"/>
              </a:rPr>
              <a:t>Final Message</a:t>
            </a:r>
          </a:p>
        </p:txBody>
      </p:sp>
      <p:sp>
        <p:nvSpPr>
          <p:cNvPr id="3" name="Rounded Rectangle 2"/>
          <p:cNvSpPr/>
          <p:nvPr/>
        </p:nvSpPr>
        <p:spPr>
          <a:xfrm>
            <a:off x="1188720" y="1188719"/>
            <a:ext cx="8948338" cy="5251409"/>
          </a:xfrm>
          <a:prstGeom prst="roundRect">
            <a:avLst/>
          </a:prstGeom>
          <a:solidFill>
            <a:srgbClr val="FFF8E2"/>
          </a:solidFill>
          <a:ln w="19050">
            <a:solidFill>
              <a:srgbClr val="F6B400"/>
            </a:solidFill>
          </a:ln>
        </p:spPr>
        <p:style>
          <a:lnRef idx="1">
            <a:schemeClr val="accent1"/>
          </a:lnRef>
          <a:fillRef idx="3">
            <a:schemeClr val="accent1"/>
          </a:fillRef>
          <a:effectRef idx="2">
            <a:schemeClr val="accent1"/>
          </a:effectRef>
          <a:fontRef idx="minor">
            <a:schemeClr val="lt1"/>
          </a:fontRef>
        </p:style>
        <p:txBody>
          <a:bodyPr wrap="square" lIns="164592" tIns="164592" rIns="164592" bIns="164592" rtlCol="0" anchor="ctr">
            <a:normAutofit fontScale="92500" lnSpcReduction="10000"/>
          </a:bodyPr>
          <a:lstStyle/>
          <a:p>
            <a:pPr algn="ctr"/>
            <a:r>
              <a:rPr sz="3100" b="1" dirty="0">
                <a:solidFill>
                  <a:srgbClr val="000000"/>
                </a:solidFill>
                <a:latin typeface="Times New Roman"/>
              </a:rPr>
              <a:t>Good writers plan first.</a:t>
            </a:r>
          </a:p>
          <a:p>
            <a:pPr algn="ctr">
              <a:spcBef>
                <a:spcPts val="200"/>
              </a:spcBef>
            </a:pPr>
            <a:endParaRPr sz="3100" b="1" dirty="0">
              <a:solidFill>
                <a:srgbClr val="000000"/>
              </a:solidFill>
              <a:latin typeface="Times New Roman"/>
            </a:endParaRPr>
          </a:p>
          <a:p>
            <a:pPr algn="ctr">
              <a:spcBef>
                <a:spcPts val="200"/>
              </a:spcBef>
            </a:pPr>
            <a:r>
              <a:rPr sz="3100" b="1" dirty="0">
                <a:solidFill>
                  <a:srgbClr val="000000"/>
                </a:solidFill>
                <a:latin typeface="Times New Roman"/>
              </a:rPr>
              <a:t>Keep your plan:</a:t>
            </a:r>
          </a:p>
          <a:p>
            <a:pPr algn="ctr">
              <a:spcBef>
                <a:spcPts val="200"/>
              </a:spcBef>
            </a:pPr>
            <a:r>
              <a:rPr sz="3100" b="1" dirty="0">
                <a:solidFill>
                  <a:srgbClr val="000000"/>
                </a:solidFill>
                <a:latin typeface="Times New Roman"/>
              </a:rPr>
              <a:t>SHORT</a:t>
            </a:r>
          </a:p>
          <a:p>
            <a:pPr algn="ctr">
              <a:spcBef>
                <a:spcPts val="200"/>
              </a:spcBef>
            </a:pPr>
            <a:r>
              <a:rPr sz="3100" b="1" dirty="0">
                <a:solidFill>
                  <a:srgbClr val="000000"/>
                </a:solidFill>
                <a:latin typeface="Times New Roman"/>
              </a:rPr>
              <a:t>CLEAR</a:t>
            </a:r>
          </a:p>
          <a:p>
            <a:pPr algn="ctr">
              <a:spcBef>
                <a:spcPts val="200"/>
              </a:spcBef>
            </a:pPr>
            <a:r>
              <a:rPr sz="3100" b="1" dirty="0">
                <a:solidFill>
                  <a:srgbClr val="000000"/>
                </a:solidFill>
                <a:latin typeface="Times New Roman"/>
              </a:rPr>
              <a:t>RELEVANT</a:t>
            </a:r>
          </a:p>
          <a:p>
            <a:pPr algn="ctr">
              <a:spcBef>
                <a:spcPts val="200"/>
              </a:spcBef>
            </a:pPr>
            <a:r>
              <a:rPr sz="3100" b="1" dirty="0">
                <a:solidFill>
                  <a:srgbClr val="000000"/>
                </a:solidFill>
                <a:latin typeface="Times New Roman"/>
              </a:rPr>
              <a:t>ORGANISED</a:t>
            </a:r>
          </a:p>
          <a:p>
            <a:pPr algn="ctr">
              <a:spcBef>
                <a:spcPts val="200"/>
              </a:spcBef>
            </a:pPr>
            <a:endParaRPr sz="3100" b="1" dirty="0">
              <a:solidFill>
                <a:srgbClr val="000000"/>
              </a:solidFill>
              <a:latin typeface="Times New Roman"/>
            </a:endParaRPr>
          </a:p>
          <a:p>
            <a:pPr algn="ctr">
              <a:spcBef>
                <a:spcPts val="200"/>
              </a:spcBef>
            </a:pPr>
            <a:r>
              <a:rPr sz="3100" b="1" dirty="0">
                <a:solidFill>
                  <a:srgbClr val="000000"/>
                </a:solidFill>
                <a:latin typeface="Times New Roman"/>
              </a:rPr>
              <a:t>Question Bullet → Heading → Short Notes → Paragraph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2521</Words>
  <Application>Microsoft Office PowerPoint</Application>
  <PresentationFormat>Widescreen</PresentationFormat>
  <Paragraphs>541</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14</cp:revision>
  <dcterms:created xsi:type="dcterms:W3CDTF">2025-06-03T17:54:40Z</dcterms:created>
  <dcterms:modified xsi:type="dcterms:W3CDTF">2026-09-05T23:52:03Z</dcterms:modified>
</cp:coreProperties>
</file>