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8" d="100"/>
          <a:sy n="78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717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77240" y="932688"/>
            <a:ext cx="10607040" cy="3474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Focus: Third Letter</a:t>
            </a:r>
            <a:endParaRPr lang="en-US" sz="2100" dirty="0"/>
          </a:p>
        </p:txBody>
      </p:sp>
      <p:pic>
        <p:nvPicPr>
          <p:cNvPr id="5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1481328"/>
            <a:ext cx="9966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Reading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05840" y="2286000"/>
            <a:ext cx="10241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When the first two letters are the same, look at the third letter.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051560" y="3337560"/>
            <a:ext cx="1737360" cy="530352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288036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3703320" y="3337560"/>
            <a:ext cx="1737360" cy="530352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COMPARE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53212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355080" y="3337560"/>
            <a:ext cx="1737360" cy="530352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ORDER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183880" y="3364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→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9006840" y="3337560"/>
            <a:ext cx="1737360" cy="530352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22960" y="480060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Today we practise dictionary order when words look almost the same.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097280"/>
            <a:ext cx="10698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word comes first? Talk to your partner.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14400" y="1828800"/>
            <a:ext cx="310896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14400" y="2231136"/>
            <a:ext cx="3108960" cy="96926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   /   cat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4526280" y="1828800"/>
            <a:ext cx="310896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2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526280" y="2231136"/>
            <a:ext cx="3108960" cy="96926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bag   /   bat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8138160" y="1828800"/>
            <a:ext cx="3108960" cy="329184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3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138160" y="2231136"/>
            <a:ext cx="3108960" cy="969264"/>
          </a:xfrm>
          <a:prstGeom prst="rect">
            <a:avLst/>
          </a:prstGeom>
          <a:solidFill>
            <a:srgbClr val="EEF8EF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pen   /   pet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1143000" y="3977640"/>
            <a:ext cx="95097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carefully. The first two letters are the same.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822960" y="516636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Starter rule: when the first letters match, keep moving to the next letter.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Session Aims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188720"/>
            <a:ext cx="10789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the lesson, learners will be able to: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143000" y="1874520"/>
            <a:ext cx="9829800" cy="30175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understand alphabetical order from the first, second and third letter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compare words that begin with the same two letters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the alphabet to decide which third letter comes first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put short word lists in the correct order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answer ESB-style alphabetical order questions confidently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822960" y="530352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focus: alphabetical order questions appear regularly in ESB Entry 3 Reading.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Definition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0120" y="1325880"/>
            <a:ext cx="10241280" cy="777240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 means putting words in the same order as the alphabet.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1051560" y="260604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1691640" y="260604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2331720" y="260604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2971800" y="260604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3611880" y="260604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4251960" y="260604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4892040" y="260604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5532120" y="260604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6172200" y="260604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6812280" y="260604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J</a:t>
            </a:r>
            <a:endParaRPr lang="en-US" sz="2600" dirty="0"/>
          </a:p>
        </p:txBody>
      </p:sp>
      <p:sp>
        <p:nvSpPr>
          <p:cNvPr id="16" name="Text 13"/>
          <p:cNvSpPr/>
          <p:nvPr/>
        </p:nvSpPr>
        <p:spPr>
          <a:xfrm>
            <a:off x="7452360" y="260604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8092440" y="260604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1051560" y="333756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1691640" y="333756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en-US" sz="2600" dirty="0"/>
          </a:p>
        </p:txBody>
      </p:sp>
      <p:sp>
        <p:nvSpPr>
          <p:cNvPr id="20" name="Text 17"/>
          <p:cNvSpPr/>
          <p:nvPr/>
        </p:nvSpPr>
        <p:spPr>
          <a:xfrm>
            <a:off x="2331720" y="333756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2971800" y="333756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endParaRPr lang="en-US" sz="2600" dirty="0"/>
          </a:p>
        </p:txBody>
      </p:sp>
      <p:sp>
        <p:nvSpPr>
          <p:cNvPr id="22" name="Text 19"/>
          <p:cNvSpPr/>
          <p:nvPr/>
        </p:nvSpPr>
        <p:spPr>
          <a:xfrm>
            <a:off x="3611880" y="333756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4251960" y="333756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</a:t>
            </a:r>
            <a:endParaRPr lang="en-US" sz="2600" dirty="0"/>
          </a:p>
        </p:txBody>
      </p:sp>
      <p:sp>
        <p:nvSpPr>
          <p:cNvPr id="24" name="Text 21"/>
          <p:cNvSpPr/>
          <p:nvPr/>
        </p:nvSpPr>
        <p:spPr>
          <a:xfrm>
            <a:off x="4892040" y="333756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</a:t>
            </a:r>
            <a:endParaRPr lang="en-US" sz="2600" dirty="0"/>
          </a:p>
        </p:txBody>
      </p:sp>
      <p:sp>
        <p:nvSpPr>
          <p:cNvPr id="25" name="Text 22"/>
          <p:cNvSpPr/>
          <p:nvPr/>
        </p:nvSpPr>
        <p:spPr>
          <a:xfrm>
            <a:off x="5532120" y="333756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en-US" sz="2600" dirty="0"/>
          </a:p>
        </p:txBody>
      </p:sp>
      <p:sp>
        <p:nvSpPr>
          <p:cNvPr id="26" name="Text 23"/>
          <p:cNvSpPr/>
          <p:nvPr/>
        </p:nvSpPr>
        <p:spPr>
          <a:xfrm>
            <a:off x="6172200" y="333756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</a:t>
            </a:r>
            <a:endParaRPr lang="en-US" sz="2600" dirty="0"/>
          </a:p>
        </p:txBody>
      </p:sp>
      <p:sp>
        <p:nvSpPr>
          <p:cNvPr id="27" name="Text 24"/>
          <p:cNvSpPr/>
          <p:nvPr/>
        </p:nvSpPr>
        <p:spPr>
          <a:xfrm>
            <a:off x="6812280" y="333756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</a:t>
            </a:r>
            <a:endParaRPr lang="en-US" sz="2600" dirty="0"/>
          </a:p>
        </p:txBody>
      </p:sp>
      <p:sp>
        <p:nvSpPr>
          <p:cNvPr id="28" name="Text 25"/>
          <p:cNvSpPr/>
          <p:nvPr/>
        </p:nvSpPr>
        <p:spPr>
          <a:xfrm>
            <a:off x="7452360" y="333756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</a:t>
            </a:r>
            <a:endParaRPr lang="en-US" sz="2600" dirty="0"/>
          </a:p>
        </p:txBody>
      </p:sp>
      <p:sp>
        <p:nvSpPr>
          <p:cNvPr id="29" name="Text 26"/>
          <p:cNvSpPr/>
          <p:nvPr/>
        </p:nvSpPr>
        <p:spPr>
          <a:xfrm>
            <a:off x="8092440" y="333756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en-US" sz="2600" dirty="0"/>
          </a:p>
        </p:txBody>
      </p:sp>
      <p:sp>
        <p:nvSpPr>
          <p:cNvPr id="30" name="Text 27"/>
          <p:cNvSpPr/>
          <p:nvPr/>
        </p:nvSpPr>
        <p:spPr>
          <a:xfrm>
            <a:off x="8732520" y="3337560"/>
            <a:ext cx="566928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en-US" sz="2600" dirty="0"/>
          </a:p>
        </p:txBody>
      </p:sp>
      <p:sp>
        <p:nvSpPr>
          <p:cNvPr id="31" name="Text 28"/>
          <p:cNvSpPr/>
          <p:nvPr/>
        </p:nvSpPr>
        <p:spPr>
          <a:xfrm>
            <a:off x="9372600" y="3337560"/>
            <a:ext cx="566928" cy="566928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Z</a:t>
            </a:r>
            <a:endParaRPr lang="en-US" sz="2600" dirty="0"/>
          </a:p>
        </p:txBody>
      </p:sp>
      <p:sp>
        <p:nvSpPr>
          <p:cNvPr id="32" name="Text 29"/>
          <p:cNvSpPr/>
          <p:nvPr/>
        </p:nvSpPr>
        <p:spPr>
          <a:xfrm>
            <a:off x="822960" y="502920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 helps us find words in dictionaries, lists and indexes.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the Third Letter Matters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280160"/>
            <a:ext cx="333756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Step 1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22960" y="1682496"/>
            <a:ext cx="3337560" cy="343814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Compare the first letter.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   cat   cab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All start with c.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4434840" y="1280160"/>
            <a:ext cx="333756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Step 2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434840" y="1682496"/>
            <a:ext cx="3337560" cy="343814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Compare the second letter.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   cat   cab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All have a as the second letter.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8046720" y="1280160"/>
            <a:ext cx="3337560" cy="329184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Step 3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046720" y="1682496"/>
            <a:ext cx="3337560" cy="3438144"/>
          </a:xfrm>
          <a:prstGeom prst="rect">
            <a:avLst/>
          </a:prstGeom>
          <a:solidFill>
            <a:srgbClr val="EEF8EF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Compare the third letter.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cab   car   cat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 comes before r, and r comes before t.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22960" y="553212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When letters are the same, move to the next letter.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Simple Rule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05840" y="123444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First letter → Second letter → Third letter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1005840" y="2057400"/>
            <a:ext cx="10241280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the first two letters are the same, the third letter decides the order.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1737360" y="320040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2194560" y="315468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578608" y="315468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2962656" y="3154680"/>
            <a:ext cx="329184" cy="384048"/>
          </a:xfrm>
          <a:prstGeom prst="rect">
            <a:avLst/>
          </a:prstGeom>
          <a:solidFill>
            <a:srgbClr val="8B0000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3346704" y="3154680"/>
            <a:ext cx="329184" cy="384048"/>
          </a:xfrm>
          <a:prstGeom prst="rect">
            <a:avLst/>
          </a:prstGeom>
          <a:solidFill>
            <a:srgbClr val="FFF6DC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959352" y="319125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3rd letter = r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737360" y="379476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2194560" y="374904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2578608" y="374904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2962656" y="3749040"/>
            <a:ext cx="329184" cy="384048"/>
          </a:xfrm>
          <a:prstGeom prst="rect">
            <a:avLst/>
          </a:prstGeom>
          <a:solidFill>
            <a:srgbClr val="8B0000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3346704" y="3749040"/>
            <a:ext cx="329184" cy="384048"/>
          </a:xfrm>
          <a:prstGeom prst="rect">
            <a:avLst/>
          </a:prstGeom>
          <a:solidFill>
            <a:srgbClr val="FFF6DC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3959352" y="378561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3rd letter = s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737360" y="43891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2194560" y="434340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2578608" y="434340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2962656" y="4343400"/>
            <a:ext cx="329184" cy="384048"/>
          </a:xfrm>
          <a:prstGeom prst="rect">
            <a:avLst/>
          </a:prstGeom>
          <a:solidFill>
            <a:srgbClr val="8B0000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3346704" y="4343400"/>
            <a:ext cx="329184" cy="384048"/>
          </a:xfrm>
          <a:prstGeom prst="rect">
            <a:avLst/>
          </a:prstGeom>
          <a:solidFill>
            <a:srgbClr val="FFF6DC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3959352" y="437997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3rd letter = t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6309360" y="3520440"/>
            <a:ext cx="4114800" cy="73152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Correct order: park → past → path</a:t>
            </a:r>
            <a:endParaRPr lang="en-US" sz="2700" dirty="0"/>
          </a:p>
        </p:txBody>
      </p:sp>
      <p:sp>
        <p:nvSpPr>
          <p:cNvPr id="26" name="Text 23"/>
          <p:cNvSpPr/>
          <p:nvPr/>
        </p:nvSpPr>
        <p:spPr>
          <a:xfrm>
            <a:off x="822960" y="530352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 comes before s, and s comes before t.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Mistake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325880"/>
            <a:ext cx="5029200" cy="329184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Wrong thinking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68680" y="1728216"/>
            <a:ext cx="5029200" cy="1426464"/>
          </a:xfrm>
          <a:prstGeom prst="rect">
            <a:avLst/>
          </a:prstGeom>
          <a:solidFill>
            <a:srgbClr val="FCECE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“All the words start with pa, so the order does not matter.”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309360" y="1325880"/>
            <a:ext cx="5029200" cy="329184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Better thinking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309360" y="1728216"/>
            <a:ext cx="5029200" cy="1426464"/>
          </a:xfrm>
          <a:prstGeom prst="rect">
            <a:avLst/>
          </a:prstGeom>
          <a:solidFill>
            <a:srgbClr val="EEF8EF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“The first two letters are the same, so I must check the third letter.”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1005840" y="3657600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Example:  paper   page   party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325880" y="4434840"/>
            <a:ext cx="9418320" cy="502920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Third letters: </a:t>
            </a:r>
            <a:r>
              <a:rPr lang="en-US" sz="2800" b="1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 g </a:t>
            </a: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  →  page, paper, party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822960" y="539496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Always compare letters from left to right.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Worked Example 1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09728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Put these words in alphabetical order: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51560" y="1783080"/>
            <a:ext cx="9966960" cy="594360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bank     back     bag     bath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1051560" y="301752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508760" y="297180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892808" y="297180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2276856" y="2971800"/>
            <a:ext cx="329184" cy="384048"/>
          </a:xfrm>
          <a:prstGeom prst="rect">
            <a:avLst/>
          </a:prstGeom>
          <a:solidFill>
            <a:srgbClr val="8B0000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2660904" y="2971800"/>
            <a:ext cx="329184" cy="384048"/>
          </a:xfrm>
          <a:prstGeom prst="rect">
            <a:avLst/>
          </a:prstGeom>
          <a:solidFill>
            <a:srgbClr val="FFF6DC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273552" y="300837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3rd letter = n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51560" y="361188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508760" y="356616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892808" y="356616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2276856" y="3566160"/>
            <a:ext cx="329184" cy="384048"/>
          </a:xfrm>
          <a:prstGeom prst="rect">
            <a:avLst/>
          </a:prstGeom>
          <a:solidFill>
            <a:srgbClr val="8B0000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2660904" y="3566160"/>
            <a:ext cx="329184" cy="384048"/>
          </a:xfrm>
          <a:prstGeom prst="rect">
            <a:avLst/>
          </a:prstGeom>
          <a:solidFill>
            <a:srgbClr val="FFF6DC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3273552" y="360273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3rd letter = c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051560" y="420624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508760" y="416052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1892808" y="416052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2276856" y="4160520"/>
            <a:ext cx="329184" cy="384048"/>
          </a:xfrm>
          <a:prstGeom prst="rect">
            <a:avLst/>
          </a:prstGeom>
          <a:solidFill>
            <a:srgbClr val="8B0000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2889504" y="419709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3rd letter = g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1051560" y="4800600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1508760" y="475488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1892808" y="4754880"/>
            <a:ext cx="329184" cy="384048"/>
          </a:xfrm>
          <a:prstGeom prst="rect">
            <a:avLst/>
          </a:prstGeom>
          <a:solidFill>
            <a:srgbClr val="EAF3FB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2276856" y="4754880"/>
            <a:ext cx="329184" cy="384048"/>
          </a:xfrm>
          <a:prstGeom prst="rect">
            <a:avLst/>
          </a:prstGeom>
          <a:solidFill>
            <a:srgbClr val="8B0000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en-US" sz="2200" dirty="0"/>
          </a:p>
        </p:txBody>
      </p:sp>
      <p:sp>
        <p:nvSpPr>
          <p:cNvPr id="28" name="Text 25"/>
          <p:cNvSpPr/>
          <p:nvPr/>
        </p:nvSpPr>
        <p:spPr>
          <a:xfrm>
            <a:off x="2660904" y="4754880"/>
            <a:ext cx="329184" cy="384048"/>
          </a:xfrm>
          <a:prstGeom prst="rect">
            <a:avLst/>
          </a:prstGeom>
          <a:solidFill>
            <a:srgbClr val="FFF6DC"/>
          </a:solidFill>
          <a:ln w="8890">
            <a:solidFill>
              <a:srgbClr val="F2B400"/>
            </a:solidFill>
          </a:ln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3273552" y="4791456"/>
            <a:ext cx="19202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3rd letter = t</a:t>
            </a:r>
            <a:endParaRPr lang="en-US" sz="1700" dirty="0"/>
          </a:p>
        </p:txBody>
      </p:sp>
      <p:sp>
        <p:nvSpPr>
          <p:cNvPr id="30" name="Text 27"/>
          <p:cNvSpPr/>
          <p:nvPr/>
        </p:nvSpPr>
        <p:spPr>
          <a:xfrm>
            <a:off x="5943600" y="315468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Third letters: c, g, n, t</a:t>
            </a:r>
            <a:endParaRPr lang="en-US" sz="2400" dirty="0"/>
          </a:p>
        </p:txBody>
      </p:sp>
      <p:sp>
        <p:nvSpPr>
          <p:cNvPr id="31" name="Text 28"/>
          <p:cNvSpPr/>
          <p:nvPr/>
        </p:nvSpPr>
        <p:spPr>
          <a:xfrm>
            <a:off x="5806440" y="3886200"/>
            <a:ext cx="4572000" cy="1234440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Answer: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back → bag → bank → bath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Worked Example 2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05156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list is in the correct alphabetical order?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60120" y="1828800"/>
            <a:ext cx="292608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2231136"/>
            <a:ext cx="2926080" cy="243230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shop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short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617720" y="1828800"/>
            <a:ext cx="292608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617720" y="2231136"/>
            <a:ext cx="2926080" cy="243230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shop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short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8275320" y="1828800"/>
            <a:ext cx="2926080" cy="329184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275320" y="2231136"/>
            <a:ext cx="2926080" cy="2432304"/>
          </a:xfrm>
          <a:prstGeom prst="rect">
            <a:avLst/>
          </a:prstGeom>
          <a:solidFill>
            <a:srgbClr val="FCECE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show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short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shop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shoe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822960" y="525780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Clue: sh is the same. Compare the third letter: o, o, o, o — then move to the fourth letter.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Sometimes You Need the Fourth Letter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143000"/>
            <a:ext cx="10469880" cy="502920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762" tIns="762" rIns="762" bIns="762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If the first, second and third letters are the same, keep going.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005840" y="2148840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shop     shoe     short     show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1280160" y="2971800"/>
            <a:ext cx="9692640" cy="1828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First letters: s, s, s, s — same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Second letters: h, h, h, h — same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Third letters: o, o, o, o — same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Fourth letters: e, p, r, w — this decides the order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22960" y="534924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Correct order: shoe → shop → short → show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 Pattern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234440"/>
            <a:ext cx="530352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may see: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22960" y="1636776"/>
            <a:ext cx="5303520" cy="352958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Put the words in alphabetical order.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Which list is in the correct alphabetical order?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Which word comes before/after this word in a dictionary?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400800" y="1234440"/>
            <a:ext cx="484632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should: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400800" y="1636776"/>
            <a:ext cx="4846320" cy="352958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read all the words carefully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compare letters from left to right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the alphabet to check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or choose the correct order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822960" y="553212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Do not guess. Look at each letter in order.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1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09728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Put these words in alphabetical order.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051560" y="1737360"/>
            <a:ext cx="9966960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cart     card     care     carpet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777240" y="2788920"/>
            <a:ext cx="2103120" cy="292608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lines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3099816"/>
            <a:ext cx="10104120" cy="2194560"/>
          </a:xfrm>
          <a:prstGeom prst="rect">
            <a:avLst/>
          </a:prstGeom>
          <a:solidFill>
            <a:srgbClr val="F6F6F6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____________________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____________________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____________________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____________________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822960" y="534924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Tip: ca is the same at the start. Look at the third letter carefully.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2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09728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Circle the list in the correct alphabetical order.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60120" y="1828800"/>
            <a:ext cx="292608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2231136"/>
            <a:ext cx="2926080" cy="247802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market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manage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manner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matter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617720" y="1828800"/>
            <a:ext cx="292608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617720" y="2231136"/>
            <a:ext cx="2926080" cy="247802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manage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manner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market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matter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8275320" y="1828800"/>
            <a:ext cx="2926080" cy="329184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275320" y="2231136"/>
            <a:ext cx="2926080" cy="2478024"/>
          </a:xfrm>
          <a:prstGeom prst="rect">
            <a:avLst/>
          </a:prstGeom>
          <a:solidFill>
            <a:srgbClr val="FCECE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matter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market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manner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manage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822960" y="525780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First two letters are ma. Compare the third letter.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3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09728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word comes first in a dictionary?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60120" y="1828800"/>
            <a:ext cx="310896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 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2231136"/>
            <a:ext cx="3108960" cy="96926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place   /   plant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4526280" y="1828800"/>
            <a:ext cx="310896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 2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526280" y="2231136"/>
            <a:ext cx="3108960" cy="96926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brown   /   bread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8092440" y="1828800"/>
            <a:ext cx="3108960" cy="329184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 3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092440" y="2231136"/>
            <a:ext cx="3108960" cy="969264"/>
          </a:xfrm>
          <a:prstGeom prst="rect">
            <a:avLst/>
          </a:prstGeom>
          <a:solidFill>
            <a:srgbClr val="EEF8EF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clean   /   clear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777240" y="3977640"/>
            <a:ext cx="2103120" cy="292608"/>
          </a:xfrm>
          <a:prstGeom prst="rect">
            <a:avLst/>
          </a:prstGeom>
          <a:solidFill>
            <a:srgbClr val="1F4E79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your answers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77240" y="4288536"/>
            <a:ext cx="10104120" cy="777240"/>
          </a:xfrm>
          <a:prstGeom prst="rect">
            <a:avLst/>
          </a:prstGeom>
          <a:solidFill>
            <a:srgbClr val="F6F6F6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____________________     2. ____________________     3. ____________________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822960" y="516636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letter by letter: first, second, third, fourth…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 1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051560"/>
            <a:ext cx="10424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Put the following words in alphabetical order in the boxes below.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60120" y="1737360"/>
            <a:ext cx="10195560" cy="566928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train     track     trade     travel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2194560" y="2743200"/>
            <a:ext cx="74980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____________________________________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2194560" y="3246120"/>
            <a:ext cx="74980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____________________________________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2194560" y="3749040"/>
            <a:ext cx="74980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____________________________________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2194560" y="4251960"/>
            <a:ext cx="749808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____________________________________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822960" y="534924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style: write the words in the correct order.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 2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051560"/>
            <a:ext cx="10424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Which list is in the correct alphabetical order? Circle ONE letter.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60120" y="1828800"/>
            <a:ext cx="292608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2231136"/>
            <a:ext cx="2926080" cy="247802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phone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photo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phrase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place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4617720" y="1828800"/>
            <a:ext cx="292608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617720" y="2231136"/>
            <a:ext cx="2926080" cy="247802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phone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phrase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photo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place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8275320" y="1828800"/>
            <a:ext cx="2926080" cy="329184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275320" y="2231136"/>
            <a:ext cx="2926080" cy="2478024"/>
          </a:xfrm>
          <a:prstGeom prst="rect">
            <a:avLst/>
          </a:prstGeom>
          <a:solidFill>
            <a:srgbClr val="FCECE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place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phrase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photo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phone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822960" y="525780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Compare ph first, then the next letter.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Exam-Style Question 3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051560"/>
            <a:ext cx="10424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Circle the word which comes after “close” in a dictionary.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60120" y="1920240"/>
            <a:ext cx="210312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0120" y="2322576"/>
            <a:ext cx="2103120" cy="87782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coat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3429000" y="1920240"/>
            <a:ext cx="210312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3429000" y="2322576"/>
            <a:ext cx="2103120" cy="87782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clock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5897880" y="1920240"/>
            <a:ext cx="2103120" cy="329184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897880" y="2322576"/>
            <a:ext cx="2103120" cy="877824"/>
          </a:xfrm>
          <a:prstGeom prst="rect">
            <a:avLst/>
          </a:prstGeom>
          <a:solidFill>
            <a:srgbClr val="EEF8EF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cloud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8366760" y="1920240"/>
            <a:ext cx="2103120" cy="329184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366760" y="2322576"/>
            <a:ext cx="2103120" cy="877824"/>
          </a:xfrm>
          <a:prstGeom prst="rect">
            <a:avLst/>
          </a:prstGeom>
          <a:solidFill>
            <a:srgbClr val="FCECE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clean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1554480" y="3977640"/>
            <a:ext cx="9052560" cy="502920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 clue: close → cloud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822960" y="525780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style is similar to dictionary-order questions in ESB papers.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05156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independently. Then check with a partner.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914400" y="1737360"/>
            <a:ext cx="10241280" cy="594360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Put in order:   seat   seal   search   season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914400" y="2560320"/>
            <a:ext cx="10241280" cy="594360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Which comes first?   paper   /   page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914400" y="3383280"/>
            <a:ext cx="10241280" cy="594360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Which comes last?   children   /   chicken   /   choice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914400" y="4206240"/>
            <a:ext cx="10241280" cy="5943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Circle the correct order:   cold, collect, colour   OR   collect, cold, colour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822960" y="534924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Remember: first letter, second letter, third letter, then keep going.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Answer Key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1143000"/>
            <a:ext cx="5212080" cy="329184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1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822960" y="1545336"/>
            <a:ext cx="5212080" cy="512064"/>
          </a:xfrm>
          <a:prstGeom prst="rect">
            <a:avLst/>
          </a:prstGeom>
          <a:solidFill>
            <a:srgbClr val="EEF8EF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card → care → carpet → cart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6309360" y="1143000"/>
            <a:ext cx="5029200" cy="329184"/>
          </a:xfrm>
          <a:prstGeom prst="rect">
            <a:avLst/>
          </a:prstGeom>
          <a:solidFill>
            <a:srgbClr val="EEF8EF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2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309360" y="1545336"/>
            <a:ext cx="5029200" cy="512064"/>
          </a:xfrm>
          <a:prstGeom prst="rect">
            <a:avLst/>
          </a:prstGeom>
          <a:solidFill>
            <a:srgbClr val="EEF8EF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B. manage → manner → market → matter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822960" y="2423160"/>
            <a:ext cx="5212080" cy="329184"/>
          </a:xfrm>
          <a:prstGeom prst="rect">
            <a:avLst/>
          </a:prstGeom>
          <a:solidFill>
            <a:srgbClr val="FFF6D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Practice 3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22960" y="2825496"/>
            <a:ext cx="5212080" cy="877824"/>
          </a:xfrm>
          <a:prstGeom prst="rect">
            <a:avLst/>
          </a:prstGeom>
          <a:solidFill>
            <a:srgbClr val="FFF6D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place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bread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clean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309360" y="2423160"/>
            <a:ext cx="5029200" cy="329184"/>
          </a:xfrm>
          <a:prstGeom prst="rect">
            <a:avLst/>
          </a:prstGeom>
          <a:solidFill>
            <a:srgbClr val="EAF3FB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 Questions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309360" y="2825496"/>
            <a:ext cx="5029200" cy="877824"/>
          </a:xfrm>
          <a:prstGeom prst="rect">
            <a:avLst/>
          </a:prstGeom>
          <a:solidFill>
            <a:srgbClr val="EAF3FB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Q1: track → trade → train → travel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Q2: A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Q3: C. cloud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2011680" y="4343400"/>
            <a:ext cx="7955280" cy="329184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Test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2011680" y="4745736"/>
            <a:ext cx="7955280" cy="832104"/>
          </a:xfrm>
          <a:prstGeom prst="rect">
            <a:avLst/>
          </a:prstGeom>
          <a:solidFill>
            <a:srgbClr val="FCECEC">
              <a:alpha val="95000"/>
            </a:srgbClr>
          </a:solidFill>
          <a:ln w="12700">
            <a:solidFill>
              <a:srgbClr val="F2B400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seal → search → season → seat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2. page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3. choice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4. cold, collect, colour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8600" y="137160"/>
            <a:ext cx="11750040" cy="6446520"/>
          </a:xfrm>
          <a:prstGeom prst="rect">
            <a:avLst/>
          </a:prstGeom>
          <a:solidFill>
            <a:srgbClr val="FFFFFF">
              <a:alpha val="0"/>
            </a:srgbClr>
          </a:solidFill>
          <a:ln w="20320">
            <a:solidFill>
              <a:srgbClr val="F2B4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92608"/>
            <a:ext cx="11201400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Plenary</a:t>
            </a:r>
            <a:endParaRPr lang="en-US" sz="3400" dirty="0"/>
          </a:p>
        </p:txBody>
      </p:sp>
      <p:pic>
        <p:nvPicPr>
          <p:cNvPr id="4" name="Image 0" descr="/mnt/data/esolish_logo_from_pp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760" y="5596128"/>
            <a:ext cx="960120" cy="8412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1143000"/>
            <a:ext cx="10424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Alphabetical Order Checklist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1280160" y="1965960"/>
            <a:ext cx="9692640" cy="2743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compare words from left to right.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know when to look at the third letter.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keep going if the first three letters are the same.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can put short lists in dictionary order.</a:t>
            </a:r>
            <a:endParaRPr lang="en-US" sz="2500" dirty="0"/>
          </a:p>
          <a:p>
            <a:pPr marL="0" indent="0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can answer ESB-style alphabetical order questions.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822960" y="5303520"/>
            <a:ext cx="9006840" cy="365760"/>
          </a:xfrm>
          <a:prstGeom prst="rect">
            <a:avLst/>
          </a:prstGeom>
          <a:solidFill>
            <a:srgbClr val="FCECEC"/>
          </a:solidFill>
          <a:ln w="12700">
            <a:solidFill>
              <a:srgbClr val="F2B400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B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Exit ticket: Write three words beginning with the same two letters and put them in order.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1230</Words>
  <Application>Microsoft Office PowerPoint</Application>
  <PresentationFormat>Widescreen</PresentationFormat>
  <Paragraphs>305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Alphabetical Order from the Third Letter</dc:title>
  <dc:subject>ESB ESOL Entry 3 Reading - Alphabetical Order from the Third Letter</dc:subject>
  <dc:creator>ESOLish</dc:creator>
  <cp:lastModifiedBy>Shama Qurashi</cp:lastModifiedBy>
  <cp:revision>2</cp:revision>
  <dcterms:created xsi:type="dcterms:W3CDTF">2026-09-12T16:28:31Z</dcterms:created>
  <dcterms:modified xsi:type="dcterms:W3CDTF">2026-09-12T16:30:32Z</dcterms:modified>
</cp:coreProperties>
</file>