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SOLish">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1325880" y="1417320"/>
            <a:ext cx="9601200" cy="502920"/>
          </a:xfrm>
          <a:prstGeom prst="rect">
            <a:avLst/>
          </a:prstGeom>
          <a:noFill/>
          <a:ln/>
        </p:spPr>
        <p:txBody>
          <a:bodyPr wrap="square" lIns="0" tIns="0" rIns="0" bIns="0" rtlCol="0" anchor="ctr"/>
          <a:lstStyle/>
          <a:p>
            <a:pPr algn="ctr" indent="0" marL="0">
              <a:buNone/>
            </a:pPr>
            <a:r>
              <a:rPr lang="en-US" sz="3100" b="1" dirty="0">
                <a:solidFill>
                  <a:srgbClr val="C00000"/>
                </a:solidFill>
                <a:latin typeface="Times New Roman" pitchFamily="34" charset="0"/>
                <a:ea typeface="Times New Roman" pitchFamily="34" charset="-122"/>
                <a:cs typeface="Times New Roman" pitchFamily="34" charset="-120"/>
              </a:rPr>
              <a:t>ESB ESOL Skills for Life</a:t>
            </a:r>
            <a:endParaRPr lang="en-US" sz="3100" dirty="0"/>
          </a:p>
        </p:txBody>
      </p:sp>
      <p:sp>
        <p:nvSpPr>
          <p:cNvPr id="7" name="Text 4"/>
          <p:cNvSpPr/>
          <p:nvPr/>
        </p:nvSpPr>
        <p:spPr>
          <a:xfrm>
            <a:off x="1325880" y="1965960"/>
            <a:ext cx="9601200" cy="502920"/>
          </a:xfrm>
          <a:prstGeom prst="rect">
            <a:avLst/>
          </a:prstGeom>
          <a:noFill/>
          <a:ln/>
        </p:spPr>
        <p:txBody>
          <a:bodyPr wrap="square" lIns="0" tIns="0" rIns="0" bIns="0" rtlCol="0" anchor="ctr"/>
          <a:lstStyle/>
          <a:p>
            <a:pPr algn="ctr" indent="0" marL="0">
              <a:buNone/>
            </a:pPr>
            <a:r>
              <a:rPr lang="en-US" sz="3600" b="1" dirty="0">
                <a:solidFill>
                  <a:srgbClr val="C00000"/>
                </a:solidFill>
                <a:latin typeface="Times New Roman" pitchFamily="34" charset="0"/>
                <a:ea typeface="Times New Roman" pitchFamily="34" charset="-122"/>
                <a:cs typeface="Times New Roman" pitchFamily="34" charset="-120"/>
              </a:rPr>
              <a:t>Entry 3</a:t>
            </a:r>
            <a:endParaRPr lang="en-US" sz="3600" dirty="0"/>
          </a:p>
        </p:txBody>
      </p:sp>
      <p:sp>
        <p:nvSpPr>
          <p:cNvPr id="8" name="Text 5"/>
          <p:cNvSpPr/>
          <p:nvPr/>
        </p:nvSpPr>
        <p:spPr>
          <a:xfrm>
            <a:off x="1234440" y="2761488"/>
            <a:ext cx="9784080" cy="658368"/>
          </a:xfrm>
          <a:prstGeom prst="rect">
            <a:avLst/>
          </a:prstGeom>
          <a:noFill/>
          <a:ln/>
        </p:spPr>
        <p:txBody>
          <a:bodyPr wrap="square" lIns="0" tIns="0" rIns="0" bIns="0" rtlCol="0" anchor="ctr"/>
          <a:lstStyle/>
          <a:p>
            <a:pPr algn="ctr" indent="0" marL="0">
              <a:buNone/>
            </a:pPr>
            <a:r>
              <a:rPr lang="en-US" sz="4000" b="1" dirty="0">
                <a:solidFill>
                  <a:srgbClr val="0070C0"/>
                </a:solidFill>
                <a:latin typeface="Times New Roman" pitchFamily="34" charset="0"/>
                <a:ea typeface="Times New Roman" pitchFamily="34" charset="-122"/>
                <a:cs typeface="Times New Roman" pitchFamily="34" charset="-120"/>
              </a:rPr>
              <a:t>REPORT WRITING</a:t>
            </a:r>
            <a:endParaRPr lang="en-US" sz="4000" dirty="0"/>
          </a:p>
        </p:txBody>
      </p:sp>
      <p:sp>
        <p:nvSpPr>
          <p:cNvPr id="9" name="Text 6"/>
          <p:cNvSpPr/>
          <p:nvPr/>
        </p:nvSpPr>
        <p:spPr>
          <a:xfrm>
            <a:off x="1371600" y="3712464"/>
            <a:ext cx="9509760" cy="384048"/>
          </a:xfrm>
          <a:prstGeom prst="rect">
            <a:avLst/>
          </a:prstGeom>
          <a:noFill/>
          <a:ln/>
        </p:spPr>
        <p:txBody>
          <a:bodyPr wrap="square" lIns="0" tIns="0" rIns="0" bIns="0" rtlCol="0" anchor="ctr"/>
          <a:lstStyle/>
          <a:p>
            <a:pPr algn="ctr" indent="0" marL="0">
              <a:buNone/>
            </a:pPr>
            <a:r>
              <a:rPr lang="en-US" sz="2200" i="1" dirty="0">
                <a:solidFill>
                  <a:srgbClr val="555555"/>
                </a:solidFill>
                <a:latin typeface="Times New Roman" pitchFamily="34" charset="0"/>
                <a:ea typeface="Times New Roman" pitchFamily="34" charset="-122"/>
                <a:cs typeface="Times New Roman" pitchFamily="34" charset="-120"/>
              </a:rPr>
              <a:t>A clear step-by-step lesson for Entry 3 learners</a:t>
            </a:r>
            <a:endParaRPr lang="en-US" sz="2200" dirty="0"/>
          </a:p>
        </p:txBody>
      </p:sp>
      <p:sp>
        <p:nvSpPr>
          <p:cNvPr id="10" name="Shape 7"/>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Session Aims</a:t>
            </a:r>
            <a:endParaRPr lang="en-US" sz="3600" dirty="0"/>
          </a:p>
        </p:txBody>
      </p:sp>
      <p:sp>
        <p:nvSpPr>
          <p:cNvPr id="7" name="Text 4"/>
          <p:cNvSpPr/>
          <p:nvPr/>
        </p:nvSpPr>
        <p:spPr>
          <a:xfrm>
            <a:off x="621792" y="1536192"/>
            <a:ext cx="10287000" cy="384048"/>
          </a:xfrm>
          <a:prstGeom prst="rect">
            <a:avLst/>
          </a:prstGeom>
          <a:noFill/>
          <a:ln/>
        </p:spPr>
        <p:txBody>
          <a:bodyPr wrap="square" lIns="635" tIns="635" rIns="635" bIns="635" rtlCol="0" anchor="t">
            <a:normAutofit/>
          </a:bodyPr>
          <a:lstStyle/>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By the end of this session, learners will be able to:</a:t>
            </a:r>
            <a:endParaRPr lang="en-US" sz="2500" dirty="0"/>
          </a:p>
        </p:txBody>
      </p:sp>
      <p:sp>
        <p:nvSpPr>
          <p:cNvPr id="8" name="Text 5"/>
          <p:cNvSpPr/>
          <p:nvPr/>
        </p:nvSpPr>
        <p:spPr>
          <a:xfrm>
            <a:off x="841248" y="2057400"/>
            <a:ext cx="10241280" cy="3291840"/>
          </a:xfrm>
          <a:prstGeom prst="rect">
            <a:avLst/>
          </a:prstGeom>
          <a:noFill/>
          <a:ln/>
        </p:spPr>
        <p:txBody>
          <a:bodyPr wrap="square" lIns="635" tIns="635" rIns="635" bIns="635" rtlCol="0" anchor="ctr">
            <a:normAutofit/>
          </a:bodyPr>
          <a:lstStyle/>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understand what a report is and why we write one</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recognise the ESB Entry 3 Task 2 report pattern</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plan a report using simple bullet points or notes</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organise information into short clear paragraphs</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write one simple report with a title, information and conclusion</a:t>
            </a:r>
            <a:endParaRPr lang="en-US" sz="2500" dirty="0"/>
          </a:p>
        </p:txBody>
      </p:sp>
      <p:sp>
        <p:nvSpPr>
          <p:cNvPr id="9" name="Shape 6"/>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Warm-up: What Information Do We Need?</a:t>
            </a:r>
            <a:endParaRPr lang="en-US" sz="3600" dirty="0"/>
          </a:p>
        </p:txBody>
      </p:sp>
      <p:sp>
        <p:nvSpPr>
          <p:cNvPr id="7" name="Text 4"/>
          <p:cNvSpPr/>
          <p:nvPr/>
        </p:nvSpPr>
        <p:spPr>
          <a:xfrm>
            <a:off x="658368" y="1371600"/>
            <a:ext cx="10515600" cy="640080"/>
          </a:xfrm>
          <a:prstGeom prst="rect">
            <a:avLst/>
          </a:prstGeom>
          <a:noFill/>
          <a:ln/>
        </p:spPr>
        <p:txBody>
          <a:bodyPr wrap="square" lIns="635" tIns="635" rIns="635" bIns="635" rtlCol="0" anchor="t">
            <a:normAutofit/>
          </a:bodyPr>
          <a:lstStyle/>
          <a:p>
            <a:pPr algn="l" indent="0" marL="0">
              <a:lnSpc>
                <a:spcPct val="106000"/>
              </a:lnSpc>
              <a:buNone/>
            </a:pPr>
            <a:r>
              <a:rPr lang="en-US" sz="2600" dirty="0">
                <a:solidFill>
                  <a:srgbClr val="111111"/>
                </a:solidFill>
                <a:latin typeface="Times New Roman" pitchFamily="34" charset="0"/>
                <a:ea typeface="Times New Roman" pitchFamily="34" charset="-122"/>
                <a:cs typeface="Times New Roman" pitchFamily="34" charset="-120"/>
              </a:rPr>
              <a:t>Your college wants to improve the library. What information should you include in a short report?</a:t>
            </a:r>
            <a:endParaRPr lang="en-US" sz="2600" dirty="0"/>
          </a:p>
        </p:txBody>
      </p:sp>
      <p:sp>
        <p:nvSpPr>
          <p:cNvPr id="8" name="Text 5"/>
          <p:cNvSpPr/>
          <p:nvPr/>
        </p:nvSpPr>
        <p:spPr>
          <a:xfrm>
            <a:off x="868680" y="2331720"/>
            <a:ext cx="3657600" cy="384048"/>
          </a:xfrm>
          <a:prstGeom prst="rect">
            <a:avLst/>
          </a:prstGeom>
          <a:noFill/>
          <a:ln/>
        </p:spPr>
        <p:txBody>
          <a:bodyPr wrap="square" lIns="635" tIns="635" rIns="635" bIns="635" rtlCol="0" anchor="t">
            <a:normAutofit/>
          </a:bodyPr>
          <a:lstStyle/>
          <a:p>
            <a:pPr algn="l" indent="0" marL="0">
              <a:lnSpc>
                <a:spcPct val="106000"/>
              </a:lnSpc>
              <a:buNone/>
            </a:pPr>
            <a:r>
              <a:rPr lang="en-US" sz="2800" b="1" dirty="0">
                <a:solidFill>
                  <a:srgbClr val="0070C0"/>
                </a:solidFill>
                <a:latin typeface="Times New Roman" pitchFamily="34" charset="0"/>
                <a:ea typeface="Times New Roman" pitchFamily="34" charset="-122"/>
                <a:cs typeface="Times New Roman" pitchFamily="34" charset="-120"/>
              </a:rPr>
              <a:t>Think about:</a:t>
            </a:r>
            <a:endParaRPr lang="en-US" sz="2800" dirty="0"/>
          </a:p>
        </p:txBody>
      </p:sp>
      <p:sp>
        <p:nvSpPr>
          <p:cNvPr id="9" name="Text 6"/>
          <p:cNvSpPr/>
          <p:nvPr/>
        </p:nvSpPr>
        <p:spPr>
          <a:xfrm>
            <a:off x="1115568" y="2788920"/>
            <a:ext cx="5212080" cy="1920240"/>
          </a:xfrm>
          <a:prstGeom prst="rect">
            <a:avLst/>
          </a:prstGeom>
          <a:noFill/>
          <a:ln/>
        </p:spPr>
        <p:txBody>
          <a:bodyPr wrap="square" lIns="635" tIns="635" rIns="635" bIns="635" rtlCol="0" anchor="ctr">
            <a:normAutofit/>
          </a:bodyPr>
          <a:lstStyle/>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what is good</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what problems there are</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what students need</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what should happen next</a:t>
            </a:r>
            <a:endParaRPr lang="en-US" sz="2700" dirty="0"/>
          </a:p>
        </p:txBody>
      </p:sp>
      <p:sp>
        <p:nvSpPr>
          <p:cNvPr id="10" name="Text 7"/>
          <p:cNvSpPr/>
          <p:nvPr/>
        </p:nvSpPr>
        <p:spPr>
          <a:xfrm>
            <a:off x="7360920" y="2880360"/>
            <a:ext cx="3383280" cy="914400"/>
          </a:xfrm>
          <a:prstGeom prst="rect">
            <a:avLst/>
          </a:prstGeom>
          <a:noFill/>
          <a:ln/>
        </p:spPr>
        <p:txBody>
          <a:bodyPr wrap="square" lIns="635" tIns="635" rIns="635" bIns="635" rtlCol="0" anchor="t">
            <a:normAutofit/>
          </a:bodyPr>
          <a:lstStyle/>
          <a:p>
            <a:pPr algn="ctr" indent="0" marL="0">
              <a:lnSpc>
                <a:spcPct val="106000"/>
              </a:lnSpc>
              <a:buNone/>
            </a:pPr>
            <a:r>
              <a:rPr lang="en-US" sz="2800" b="1" dirty="0">
                <a:solidFill>
                  <a:srgbClr val="C00000"/>
                </a:solidFill>
                <a:latin typeface="Times New Roman" pitchFamily="34" charset="0"/>
                <a:ea typeface="Times New Roman" pitchFamily="34" charset="-122"/>
                <a:cs typeface="Times New Roman" pitchFamily="34" charset="-120"/>
              </a:rPr>
              <a:t>Share your ideas with a partner.</a:t>
            </a:r>
            <a:endParaRPr lang="en-US" sz="2800" dirty="0"/>
          </a:p>
        </p:txBody>
      </p:sp>
      <p:sp>
        <p:nvSpPr>
          <p:cNvPr id="11" name="Shape 8"/>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What Is a Report?</a:t>
            </a:r>
            <a:endParaRPr lang="en-US" sz="3600" dirty="0"/>
          </a:p>
        </p:txBody>
      </p:sp>
      <p:sp>
        <p:nvSpPr>
          <p:cNvPr id="7" name="Text 4"/>
          <p:cNvSpPr/>
          <p:nvPr/>
        </p:nvSpPr>
        <p:spPr>
          <a:xfrm>
            <a:off x="777240" y="1691640"/>
            <a:ext cx="10332720" cy="914400"/>
          </a:xfrm>
          <a:prstGeom prst="rect">
            <a:avLst/>
          </a:prstGeom>
          <a:noFill/>
          <a:ln/>
        </p:spPr>
        <p:txBody>
          <a:bodyPr wrap="square" lIns="635" tIns="635" rIns="635" bIns="635" rtlCol="0" anchor="t">
            <a:normAutofit/>
          </a:bodyPr>
          <a:lstStyle/>
          <a:p>
            <a:pPr algn="l" indent="0" marL="0">
              <a:lnSpc>
                <a:spcPct val="106000"/>
              </a:lnSpc>
              <a:buNone/>
            </a:pPr>
            <a:r>
              <a:rPr lang="en-US" sz="3000" dirty="0">
                <a:solidFill>
                  <a:srgbClr val="111111"/>
                </a:solidFill>
                <a:latin typeface="Times New Roman" pitchFamily="34" charset="0"/>
                <a:ea typeface="Times New Roman" pitchFamily="34" charset="-122"/>
                <a:cs typeface="Times New Roman" pitchFamily="34" charset="-120"/>
              </a:rPr>
              <a:t>A report is a piece of writing that gives clear information about a topic for a particular reader.</a:t>
            </a:r>
            <a:endParaRPr lang="en-US" sz="3000" dirty="0"/>
          </a:p>
        </p:txBody>
      </p:sp>
      <p:sp>
        <p:nvSpPr>
          <p:cNvPr id="8" name="Text 5"/>
          <p:cNvSpPr/>
          <p:nvPr/>
        </p:nvSpPr>
        <p:spPr>
          <a:xfrm>
            <a:off x="1005840" y="3063240"/>
            <a:ext cx="9784080" cy="2148840"/>
          </a:xfrm>
          <a:prstGeom prst="rect">
            <a:avLst/>
          </a:prstGeom>
          <a:noFill/>
          <a:ln/>
        </p:spPr>
        <p:txBody>
          <a:bodyPr wrap="square" lIns="635" tIns="635" rIns="635" bIns="635" rtlCol="0" anchor="ctr">
            <a:normAutofit/>
          </a:bodyPr>
          <a:lstStyle/>
          <a:p>
            <a:pPr>
              <a:lnSpc>
                <a:spcPct val="108000"/>
              </a:lnSpc>
            </a:pPr>
            <a:r>
              <a:rPr lang="en-US" sz="2550" dirty="0">
                <a:solidFill>
                  <a:srgbClr val="111111"/>
                </a:solidFill>
                <a:latin typeface="Times New Roman" pitchFamily="34" charset="0"/>
                <a:ea typeface="Times New Roman" pitchFamily="34" charset="-122"/>
                <a:cs typeface="Times New Roman" pitchFamily="34" charset="-120"/>
              </a:rPr>
              <a:t>It is usually factual and organised.</a:t>
            </a:r>
            <a:endParaRPr lang="en-US" sz="2550" dirty="0"/>
          </a:p>
          <a:p>
            <a:pPr>
              <a:lnSpc>
                <a:spcPct val="108000"/>
              </a:lnSpc>
            </a:pPr>
            <a:r>
              <a:rPr lang="en-US" sz="2550" dirty="0">
                <a:solidFill>
                  <a:srgbClr val="111111"/>
                </a:solidFill>
                <a:latin typeface="Times New Roman" pitchFamily="34" charset="0"/>
                <a:ea typeface="Times New Roman" pitchFamily="34" charset="-122"/>
                <a:cs typeface="Times New Roman" pitchFamily="34" charset="-120"/>
              </a:rPr>
              <a:t>It explains what happened, what was found or what is needed.</a:t>
            </a:r>
            <a:endParaRPr lang="en-US" sz="2550" dirty="0"/>
          </a:p>
          <a:p>
            <a:pPr>
              <a:lnSpc>
                <a:spcPct val="108000"/>
              </a:lnSpc>
            </a:pPr>
            <a:r>
              <a:rPr lang="en-US" sz="2550" dirty="0">
                <a:solidFill>
                  <a:srgbClr val="111111"/>
                </a:solidFill>
                <a:latin typeface="Times New Roman" pitchFamily="34" charset="0"/>
                <a:ea typeface="Times New Roman" pitchFamily="34" charset="-122"/>
                <a:cs typeface="Times New Roman" pitchFamily="34" charset="-120"/>
              </a:rPr>
              <a:t>It can include opinions, but they should be linked to reasons.</a:t>
            </a:r>
            <a:endParaRPr lang="en-US" sz="2550" dirty="0"/>
          </a:p>
          <a:p>
            <a:pPr>
              <a:lnSpc>
                <a:spcPct val="108000"/>
              </a:lnSpc>
            </a:pPr>
            <a:r>
              <a:rPr lang="en-US" sz="2550" dirty="0">
                <a:solidFill>
                  <a:srgbClr val="111111"/>
                </a:solidFill>
                <a:latin typeface="Times New Roman" pitchFamily="34" charset="0"/>
                <a:ea typeface="Times New Roman" pitchFamily="34" charset="-122"/>
                <a:cs typeface="Times New Roman" pitchFamily="34" charset="-120"/>
              </a:rPr>
              <a:t>It often ends with a conclusion or recommendation.</a:t>
            </a:r>
            <a:endParaRPr lang="en-US" sz="2550" dirty="0"/>
          </a:p>
        </p:txBody>
      </p:sp>
      <p:sp>
        <p:nvSpPr>
          <p:cNvPr id="9" name="Shape 6"/>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Purpose: Why Do We Write Reports?</a:t>
            </a:r>
            <a:endParaRPr lang="en-US" sz="3600" dirty="0"/>
          </a:p>
        </p:txBody>
      </p:sp>
      <p:sp>
        <p:nvSpPr>
          <p:cNvPr id="7" name="Text 4"/>
          <p:cNvSpPr/>
          <p:nvPr/>
        </p:nvSpPr>
        <p:spPr>
          <a:xfrm>
            <a:off x="685800" y="1444752"/>
            <a:ext cx="10149840" cy="502920"/>
          </a:xfrm>
          <a:prstGeom prst="rect">
            <a:avLst/>
          </a:prstGeom>
          <a:noFill/>
          <a:ln/>
        </p:spPr>
        <p:txBody>
          <a:bodyPr wrap="square" lIns="635" tIns="635" rIns="635" bIns="635" rtlCol="0" anchor="t">
            <a:normAutofit/>
          </a:bodyPr>
          <a:lstStyle/>
          <a:p>
            <a:pPr algn="l" indent="0" marL="0">
              <a:lnSpc>
                <a:spcPct val="106000"/>
              </a:lnSpc>
              <a:buNone/>
            </a:pPr>
            <a:r>
              <a:rPr lang="en-US" sz="2800" dirty="0">
                <a:solidFill>
                  <a:srgbClr val="111111"/>
                </a:solidFill>
                <a:latin typeface="Times New Roman" pitchFamily="34" charset="0"/>
                <a:ea typeface="Times New Roman" pitchFamily="34" charset="-122"/>
                <a:cs typeface="Times New Roman" pitchFamily="34" charset="-120"/>
              </a:rPr>
              <a:t>Reports help readers understand a situation and decide what to do next.</a:t>
            </a:r>
            <a:endParaRPr lang="en-US" sz="2800" dirty="0"/>
          </a:p>
        </p:txBody>
      </p:sp>
      <p:sp>
        <p:nvSpPr>
          <p:cNvPr id="8" name="Text 5"/>
          <p:cNvSpPr/>
          <p:nvPr/>
        </p:nvSpPr>
        <p:spPr>
          <a:xfrm>
            <a:off x="914400" y="2359152"/>
            <a:ext cx="9875520" cy="2606040"/>
          </a:xfrm>
          <a:prstGeom prst="rect">
            <a:avLst/>
          </a:prstGeom>
          <a:noFill/>
          <a:ln/>
        </p:spPr>
        <p:txBody>
          <a:bodyPr wrap="square" lIns="635" tIns="635" rIns="635" bIns="635" rtlCol="0" anchor="ctr">
            <a:normAutofit/>
          </a:bodyPr>
          <a:lstStyle/>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to give information clearly</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to compare places, services or experiences</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to explain problems and possible solutions</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to make a recommendation to a teacher, college or organisation</a:t>
            </a:r>
            <a:endParaRPr lang="en-US" sz="2700" dirty="0"/>
          </a:p>
        </p:txBody>
      </p:sp>
      <p:sp>
        <p:nvSpPr>
          <p:cNvPr id="9" name="Shape 6"/>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ESB Entry 3: Report Exam Pattern</a:t>
            </a:r>
            <a:endParaRPr lang="en-US" sz="3600" dirty="0"/>
          </a:p>
        </p:txBody>
      </p:sp>
      <p:sp>
        <p:nvSpPr>
          <p:cNvPr id="7" name="Text 4"/>
          <p:cNvSpPr/>
          <p:nvPr/>
        </p:nvSpPr>
        <p:spPr>
          <a:xfrm>
            <a:off x="676656" y="1353312"/>
            <a:ext cx="10515600" cy="457200"/>
          </a:xfrm>
          <a:prstGeom prst="rect">
            <a:avLst/>
          </a:prstGeom>
          <a:noFill/>
          <a:ln/>
        </p:spPr>
        <p:txBody>
          <a:bodyPr wrap="square" lIns="635" tIns="635" rIns="635" bIns="635" rtlCol="0" anchor="t">
            <a:normAutofit/>
          </a:bodyPr>
          <a:lstStyle/>
          <a:p>
            <a:pPr algn="l" indent="0" marL="0">
              <a:lnSpc>
                <a:spcPct val="106000"/>
              </a:lnSpc>
              <a:buNone/>
            </a:pPr>
            <a:r>
              <a:rPr lang="en-US" sz="2400" b="1" dirty="0">
                <a:solidFill>
                  <a:srgbClr val="0070C0"/>
                </a:solidFill>
                <a:latin typeface="Times New Roman" pitchFamily="34" charset="0"/>
                <a:ea typeface="Times New Roman" pitchFamily="34" charset="-122"/>
                <a:cs typeface="Times New Roman" pitchFamily="34" charset="-120"/>
              </a:rPr>
              <a:t>In the current ESB Writing exam, report writing can appear in Task 2.</a:t>
            </a:r>
            <a:endParaRPr lang="en-US" sz="2400" dirty="0"/>
          </a:p>
        </p:txBody>
      </p:sp>
      <p:sp>
        <p:nvSpPr>
          <p:cNvPr id="8" name="Text 5"/>
          <p:cNvSpPr/>
          <p:nvPr/>
        </p:nvSpPr>
        <p:spPr>
          <a:xfrm>
            <a:off x="841248" y="1938528"/>
            <a:ext cx="2926080" cy="384048"/>
          </a:xfrm>
          <a:prstGeom prst="rect">
            <a:avLst/>
          </a:prstGeom>
          <a:noFill/>
          <a:ln/>
        </p:spPr>
        <p:txBody>
          <a:bodyPr wrap="square" lIns="635" tIns="635" rIns="635" bIns="635" rtlCol="0" anchor="t">
            <a:normAutofit/>
          </a:bodyPr>
          <a:lstStyle/>
          <a:p>
            <a:pPr algn="l" indent="0" marL="0">
              <a:lnSpc>
                <a:spcPct val="106000"/>
              </a:lnSpc>
              <a:buNone/>
            </a:pPr>
            <a:r>
              <a:rPr lang="en-US" sz="2600" b="1" dirty="0">
                <a:solidFill>
                  <a:srgbClr val="111111"/>
                </a:solidFill>
                <a:latin typeface="Times New Roman" pitchFamily="34" charset="0"/>
                <a:ea typeface="Times New Roman" pitchFamily="34" charset="-122"/>
                <a:cs typeface="Times New Roman" pitchFamily="34" charset="-120"/>
              </a:rPr>
              <a:t>Task 2 may be:</a:t>
            </a:r>
            <a:endParaRPr lang="en-US" sz="2600" dirty="0"/>
          </a:p>
        </p:txBody>
      </p:sp>
      <p:sp>
        <p:nvSpPr>
          <p:cNvPr id="9" name="Text 6"/>
          <p:cNvSpPr/>
          <p:nvPr/>
        </p:nvSpPr>
        <p:spPr>
          <a:xfrm>
            <a:off x="1078992" y="2404872"/>
            <a:ext cx="3474720" cy="1143000"/>
          </a:xfrm>
          <a:prstGeom prst="rect">
            <a:avLst/>
          </a:prstGeom>
          <a:noFill/>
          <a:ln/>
        </p:spPr>
        <p:txBody>
          <a:bodyPr wrap="square" lIns="635" tIns="635" rIns="635" bIns="635" rtlCol="0" anchor="ctr">
            <a:normAutofit/>
          </a:bodyPr>
          <a:lstStyle/>
          <a:p>
            <a:pPr>
              <a:lnSpc>
                <a:spcPct val="108000"/>
              </a:lnSpc>
            </a:pPr>
            <a:r>
              <a:rPr lang="en-US" sz="2600" dirty="0">
                <a:solidFill>
                  <a:srgbClr val="111111"/>
                </a:solidFill>
                <a:latin typeface="Times New Roman" pitchFamily="34" charset="0"/>
                <a:ea typeface="Times New Roman" pitchFamily="34" charset="-122"/>
                <a:cs typeface="Times New Roman" pitchFamily="34" charset="-120"/>
              </a:rPr>
              <a:t>article</a:t>
            </a:r>
            <a:endParaRPr lang="en-US" sz="2600" dirty="0"/>
          </a:p>
          <a:p>
            <a:pPr>
              <a:lnSpc>
                <a:spcPct val="108000"/>
              </a:lnSpc>
            </a:pPr>
            <a:r>
              <a:rPr lang="en-US" sz="2600" dirty="0">
                <a:solidFill>
                  <a:srgbClr val="111111"/>
                </a:solidFill>
                <a:latin typeface="Times New Roman" pitchFamily="34" charset="0"/>
                <a:ea typeface="Times New Roman" pitchFamily="34" charset="-122"/>
                <a:cs typeface="Times New Roman" pitchFamily="34" charset="-120"/>
              </a:rPr>
              <a:t>description</a:t>
            </a:r>
            <a:endParaRPr lang="en-US" sz="2600" dirty="0"/>
          </a:p>
          <a:p>
            <a:pPr>
              <a:lnSpc>
                <a:spcPct val="108000"/>
              </a:lnSpc>
            </a:pPr>
            <a:r>
              <a:rPr lang="en-US" sz="2600" dirty="0">
                <a:solidFill>
                  <a:srgbClr val="111111"/>
                </a:solidFill>
                <a:latin typeface="Times New Roman" pitchFamily="34" charset="0"/>
                <a:ea typeface="Times New Roman" pitchFamily="34" charset="-122"/>
                <a:cs typeface="Times New Roman" pitchFamily="34" charset="-120"/>
              </a:rPr>
              <a:t>report</a:t>
            </a:r>
            <a:endParaRPr lang="en-US" sz="2600" dirty="0"/>
          </a:p>
        </p:txBody>
      </p:sp>
      <p:sp>
        <p:nvSpPr>
          <p:cNvPr id="10" name="Text 7"/>
          <p:cNvSpPr/>
          <p:nvPr/>
        </p:nvSpPr>
        <p:spPr>
          <a:xfrm>
            <a:off x="4663440" y="1938528"/>
            <a:ext cx="3657600" cy="384048"/>
          </a:xfrm>
          <a:prstGeom prst="rect">
            <a:avLst/>
          </a:prstGeom>
          <a:noFill/>
          <a:ln/>
        </p:spPr>
        <p:txBody>
          <a:bodyPr wrap="square" lIns="635" tIns="635" rIns="635" bIns="635" rtlCol="0" anchor="t">
            <a:normAutofit/>
          </a:bodyPr>
          <a:lstStyle/>
          <a:p>
            <a:pPr algn="l" indent="0" marL="0">
              <a:lnSpc>
                <a:spcPct val="106000"/>
              </a:lnSpc>
              <a:buNone/>
            </a:pPr>
            <a:r>
              <a:rPr lang="en-US" sz="2600" b="1" dirty="0">
                <a:solidFill>
                  <a:srgbClr val="111111"/>
                </a:solidFill>
                <a:latin typeface="Times New Roman" pitchFamily="34" charset="0"/>
                <a:ea typeface="Times New Roman" pitchFamily="34" charset="-122"/>
                <a:cs typeface="Times New Roman" pitchFamily="34" charset="-120"/>
              </a:rPr>
              <a:t>For a report:</a:t>
            </a:r>
            <a:endParaRPr lang="en-US" sz="2600" dirty="0"/>
          </a:p>
        </p:txBody>
      </p:sp>
      <p:sp>
        <p:nvSpPr>
          <p:cNvPr id="11" name="Text 8"/>
          <p:cNvSpPr/>
          <p:nvPr/>
        </p:nvSpPr>
        <p:spPr>
          <a:xfrm>
            <a:off x="4901184" y="2404872"/>
            <a:ext cx="6080760" cy="2240280"/>
          </a:xfrm>
          <a:prstGeom prst="rect">
            <a:avLst/>
          </a:prstGeom>
          <a:noFill/>
          <a:ln/>
        </p:spPr>
        <p:txBody>
          <a:bodyPr wrap="square" lIns="635" tIns="635" rIns="635" bIns="635" rtlCol="0" anchor="ctr">
            <a:normAutofit/>
          </a:bodyPr>
          <a:lstStyle/>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write about 100 words</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write a plan first</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use paragraphs</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write for a general reader, organisation or teacher</a:t>
            </a:r>
            <a:endParaRPr lang="en-US" sz="2500" dirty="0"/>
          </a:p>
        </p:txBody>
      </p:sp>
      <p:sp>
        <p:nvSpPr>
          <p:cNvPr id="12" name="Shape 9"/>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Article, Description or Report?</a:t>
            </a:r>
            <a:endParaRPr lang="en-US" sz="3600" dirty="0"/>
          </a:p>
        </p:txBody>
      </p:sp>
      <p:sp>
        <p:nvSpPr>
          <p:cNvPr id="7" name="Text 4"/>
          <p:cNvSpPr/>
          <p:nvPr/>
        </p:nvSpPr>
        <p:spPr>
          <a:xfrm>
            <a:off x="694944" y="1417320"/>
            <a:ext cx="10241280" cy="457200"/>
          </a:xfrm>
          <a:prstGeom prst="rect">
            <a:avLst/>
          </a:prstGeom>
          <a:noFill/>
          <a:ln/>
        </p:spPr>
        <p:txBody>
          <a:bodyPr wrap="square" lIns="635" tIns="635" rIns="635" bIns="635" rtlCol="0" anchor="t">
            <a:normAutofit/>
          </a:bodyPr>
          <a:lstStyle/>
          <a:p>
            <a:pPr algn="l" indent="0" marL="0">
              <a:lnSpc>
                <a:spcPct val="106000"/>
              </a:lnSpc>
              <a:buNone/>
            </a:pPr>
            <a:r>
              <a:rPr lang="en-US" sz="2700" b="1" dirty="0">
                <a:solidFill>
                  <a:srgbClr val="0070C0"/>
                </a:solidFill>
                <a:latin typeface="Times New Roman" pitchFamily="34" charset="0"/>
                <a:ea typeface="Times New Roman" pitchFamily="34" charset="-122"/>
                <a:cs typeface="Times New Roman" pitchFamily="34" charset="-120"/>
              </a:rPr>
              <a:t>A report gives organised information for a purpose.</a:t>
            </a:r>
            <a:endParaRPr lang="en-US" sz="2700" dirty="0"/>
          </a:p>
        </p:txBody>
      </p:sp>
      <p:sp>
        <p:nvSpPr>
          <p:cNvPr id="8" name="Text 5"/>
          <p:cNvSpPr/>
          <p:nvPr/>
        </p:nvSpPr>
        <p:spPr>
          <a:xfrm>
            <a:off x="868680" y="2148840"/>
            <a:ext cx="10058400" cy="841248"/>
          </a:xfrm>
          <a:prstGeom prst="rect">
            <a:avLst/>
          </a:prstGeom>
          <a:noFill/>
          <a:ln/>
        </p:spPr>
        <p:txBody>
          <a:bodyPr wrap="square" lIns="635" tIns="635" rIns="635" bIns="635" rtlCol="0" anchor="t">
            <a:normAutofit/>
          </a:bodyPr>
          <a:lstStyle/>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Article: written for readers; can be lively and interesting</a:t>
            </a:r>
            <a:endParaRPr lang="en-US" sz="2300" dirty="0"/>
          </a:p>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Example: Why our local park is important</a:t>
            </a:r>
            <a:endParaRPr lang="en-US" sz="2300" dirty="0"/>
          </a:p>
        </p:txBody>
      </p:sp>
      <p:sp>
        <p:nvSpPr>
          <p:cNvPr id="9" name="Text 6"/>
          <p:cNvSpPr/>
          <p:nvPr/>
        </p:nvSpPr>
        <p:spPr>
          <a:xfrm>
            <a:off x="868680" y="3291840"/>
            <a:ext cx="10058400" cy="841248"/>
          </a:xfrm>
          <a:prstGeom prst="rect">
            <a:avLst/>
          </a:prstGeom>
          <a:noFill/>
          <a:ln/>
        </p:spPr>
        <p:txBody>
          <a:bodyPr wrap="square" lIns="635" tIns="635" rIns="635" bIns="635" rtlCol="0" anchor="t">
            <a:normAutofit/>
          </a:bodyPr>
          <a:lstStyle/>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Description: helps the reader picture a person, place or thing</a:t>
            </a:r>
            <a:endParaRPr lang="en-US" sz="2300" dirty="0"/>
          </a:p>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Example: A description of a place you enjoy visiting</a:t>
            </a:r>
            <a:endParaRPr lang="en-US" sz="2300" dirty="0"/>
          </a:p>
        </p:txBody>
      </p:sp>
      <p:sp>
        <p:nvSpPr>
          <p:cNvPr id="10" name="Text 7"/>
          <p:cNvSpPr/>
          <p:nvPr/>
        </p:nvSpPr>
        <p:spPr>
          <a:xfrm>
            <a:off x="868680" y="4434840"/>
            <a:ext cx="10058400" cy="841248"/>
          </a:xfrm>
          <a:prstGeom prst="rect">
            <a:avLst/>
          </a:prstGeom>
          <a:noFill/>
          <a:ln/>
        </p:spPr>
        <p:txBody>
          <a:bodyPr wrap="square" lIns="635" tIns="635" rIns="635" bIns="635" rtlCol="0" anchor="t">
            <a:normAutofit/>
          </a:bodyPr>
          <a:lstStyle/>
          <a:p>
            <a:pPr algn="l" indent="0" marL="0">
              <a:lnSpc>
                <a:spcPct val="106000"/>
              </a:lnSpc>
              <a:buNone/>
            </a:pPr>
            <a:r>
              <a:rPr lang="en-US" sz="2300" b="1" dirty="0">
                <a:solidFill>
                  <a:srgbClr val="0F5B2A"/>
                </a:solidFill>
                <a:latin typeface="Times New Roman" pitchFamily="34" charset="0"/>
                <a:ea typeface="Times New Roman" pitchFamily="34" charset="-122"/>
                <a:cs typeface="Times New Roman" pitchFamily="34" charset="-120"/>
              </a:rPr>
              <a:t>Report: gives clear information, often with sections</a:t>
            </a:r>
            <a:endParaRPr lang="en-US" sz="2300" dirty="0"/>
          </a:p>
          <a:p>
            <a:pPr algn="l" indent="0" marL="0">
              <a:lnSpc>
                <a:spcPct val="106000"/>
              </a:lnSpc>
              <a:buNone/>
            </a:pPr>
            <a:r>
              <a:rPr lang="en-US" sz="2300" b="1" dirty="0">
                <a:solidFill>
                  <a:srgbClr val="0F5B2A"/>
                </a:solidFill>
                <a:latin typeface="Times New Roman" pitchFamily="34" charset="0"/>
                <a:ea typeface="Times New Roman" pitchFamily="34" charset="-122"/>
                <a:cs typeface="Times New Roman" pitchFamily="34" charset="-120"/>
              </a:rPr>
              <a:t>Example: A report comparing transport in two countries</a:t>
            </a:r>
            <a:endParaRPr lang="en-US" sz="2300" dirty="0"/>
          </a:p>
        </p:txBody>
      </p:sp>
      <p:sp>
        <p:nvSpPr>
          <p:cNvPr id="11" name="Shape 8"/>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How the Report Question Is Usually Written</a:t>
            </a:r>
            <a:endParaRPr lang="en-US" sz="3600" dirty="0"/>
          </a:p>
        </p:txBody>
      </p:sp>
      <p:sp>
        <p:nvSpPr>
          <p:cNvPr id="7" name="Text 4"/>
          <p:cNvSpPr/>
          <p:nvPr/>
        </p:nvSpPr>
        <p:spPr>
          <a:xfrm>
            <a:off x="713232" y="1463040"/>
            <a:ext cx="9601200" cy="384048"/>
          </a:xfrm>
          <a:prstGeom prst="rect">
            <a:avLst/>
          </a:prstGeom>
          <a:noFill/>
          <a:ln/>
        </p:spPr>
        <p:txBody>
          <a:bodyPr wrap="square" lIns="635" tIns="635" rIns="635" bIns="635" rtlCol="0" anchor="t">
            <a:normAutofit/>
          </a:bodyPr>
          <a:lstStyle/>
          <a:p>
            <a:pPr algn="l" indent="0" marL="0">
              <a:lnSpc>
                <a:spcPct val="106000"/>
              </a:lnSpc>
              <a:buNone/>
            </a:pPr>
            <a:r>
              <a:rPr lang="en-US" sz="2600" dirty="0">
                <a:solidFill>
                  <a:srgbClr val="111111"/>
                </a:solidFill>
                <a:latin typeface="Times New Roman" pitchFamily="34" charset="0"/>
                <a:ea typeface="Times New Roman" pitchFamily="34" charset="-122"/>
                <a:cs typeface="Times New Roman" pitchFamily="34" charset="-120"/>
              </a:rPr>
              <a:t>The question usually gives you:</a:t>
            </a:r>
            <a:endParaRPr lang="en-US" sz="2600" dirty="0"/>
          </a:p>
        </p:txBody>
      </p:sp>
      <p:sp>
        <p:nvSpPr>
          <p:cNvPr id="8" name="Text 5"/>
          <p:cNvSpPr/>
          <p:nvPr/>
        </p:nvSpPr>
        <p:spPr>
          <a:xfrm>
            <a:off x="868680" y="2029968"/>
            <a:ext cx="10149840" cy="3429000"/>
          </a:xfrm>
          <a:prstGeom prst="rect">
            <a:avLst/>
          </a:prstGeom>
          <a:noFill/>
          <a:ln/>
        </p:spPr>
        <p:txBody>
          <a:bodyPr wrap="square" lIns="635" tIns="635" rIns="635" bIns="635" rtlCol="0" anchor="t">
            <a:normAutofit/>
          </a:bodyPr>
          <a:lstStyle/>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1. a situation: who wants the report</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2. a topic: a service, course, place, event or comparison</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3. points to include in the report</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4. a word count: about 100 words</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5. a planning instruction: plan before you write</a:t>
            </a:r>
            <a:endParaRPr lang="en-US" sz="2500" dirty="0"/>
          </a:p>
        </p:txBody>
      </p:sp>
      <p:sp>
        <p:nvSpPr>
          <p:cNvPr id="9" name="Shape 6"/>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Simple Report Layout</a:t>
            </a:r>
            <a:endParaRPr lang="en-US" sz="3600" dirty="0"/>
          </a:p>
        </p:txBody>
      </p:sp>
      <p:sp>
        <p:nvSpPr>
          <p:cNvPr id="7" name="Text 4"/>
          <p:cNvSpPr/>
          <p:nvPr/>
        </p:nvSpPr>
        <p:spPr>
          <a:xfrm>
            <a:off x="713232" y="1371600"/>
            <a:ext cx="10332720" cy="411480"/>
          </a:xfrm>
          <a:prstGeom prst="rect">
            <a:avLst/>
          </a:prstGeom>
          <a:noFill/>
          <a:ln/>
        </p:spPr>
        <p:txBody>
          <a:bodyPr wrap="square" lIns="635" tIns="635" rIns="635" bIns="635" rtlCol="0" anchor="t">
            <a:normAutofit/>
          </a:bodyPr>
          <a:lstStyle/>
          <a:p>
            <a:pPr algn="l" indent="0" marL="0">
              <a:lnSpc>
                <a:spcPct val="106000"/>
              </a:lnSpc>
              <a:buNone/>
            </a:pPr>
            <a:r>
              <a:rPr lang="en-US" sz="2600" b="1" dirty="0">
                <a:solidFill>
                  <a:srgbClr val="0070C0"/>
                </a:solidFill>
                <a:latin typeface="Times New Roman" pitchFamily="34" charset="0"/>
                <a:ea typeface="Times New Roman" pitchFamily="34" charset="-122"/>
                <a:cs typeface="Times New Roman" pitchFamily="34" charset="-120"/>
              </a:rPr>
              <a:t>At Entry 3, keep the layout clear and easy to follow.</a:t>
            </a:r>
            <a:endParaRPr lang="en-US" sz="2600" dirty="0"/>
          </a:p>
        </p:txBody>
      </p:sp>
      <p:sp>
        <p:nvSpPr>
          <p:cNvPr id="8" name="Text 5"/>
          <p:cNvSpPr/>
          <p:nvPr/>
        </p:nvSpPr>
        <p:spPr>
          <a:xfrm>
            <a:off x="868680" y="2084832"/>
            <a:ext cx="10195560" cy="2971800"/>
          </a:xfrm>
          <a:prstGeom prst="rect">
            <a:avLst/>
          </a:prstGeom>
          <a:noFill/>
          <a:ln/>
        </p:spPr>
        <p:txBody>
          <a:bodyPr wrap="square" lIns="635" tIns="635" rIns="635" bIns="635" rtlCol="0" anchor="t">
            <a:normAutofit/>
          </a:bodyPr>
          <a:lstStyle/>
          <a:p>
            <a:pPr algn="l" indent="0" marL="0">
              <a:lnSpc>
                <a:spcPct val="106000"/>
              </a:lnSpc>
              <a:buNone/>
            </a:pPr>
            <a:r>
              <a:rPr lang="en-US" sz="2600" dirty="0">
                <a:solidFill>
                  <a:srgbClr val="111111"/>
                </a:solidFill>
                <a:latin typeface="Times New Roman" pitchFamily="34" charset="0"/>
                <a:ea typeface="Times New Roman" pitchFamily="34" charset="-122"/>
                <a:cs typeface="Times New Roman" pitchFamily="34" charset="-120"/>
              </a:rPr>
              <a:t>1. Title: say what the report is about</a:t>
            </a:r>
            <a:endParaRPr lang="en-US" sz="2600" dirty="0"/>
          </a:p>
          <a:p>
            <a:pPr algn="l" indent="0" marL="0">
              <a:lnSpc>
                <a:spcPct val="106000"/>
              </a:lnSpc>
              <a:buNone/>
            </a:pPr>
            <a:r>
              <a:rPr lang="en-US" sz="2600" dirty="0">
                <a:solidFill>
                  <a:srgbClr val="111111"/>
                </a:solidFill>
                <a:latin typeface="Times New Roman" pitchFamily="34" charset="0"/>
                <a:ea typeface="Times New Roman" pitchFamily="34" charset="-122"/>
                <a:cs typeface="Times New Roman" pitchFamily="34" charset="-120"/>
              </a:rPr>
              <a:t>2. Introduction: explain the topic in one or two sentences</a:t>
            </a:r>
            <a:endParaRPr lang="en-US" sz="2600" dirty="0"/>
          </a:p>
          <a:p>
            <a:pPr algn="l" indent="0" marL="0">
              <a:lnSpc>
                <a:spcPct val="106000"/>
              </a:lnSpc>
              <a:buNone/>
            </a:pPr>
            <a:r>
              <a:rPr lang="en-US" sz="2600" dirty="0">
                <a:solidFill>
                  <a:srgbClr val="111111"/>
                </a:solidFill>
                <a:latin typeface="Times New Roman" pitchFamily="34" charset="0"/>
                <a:ea typeface="Times New Roman" pitchFamily="34" charset="-122"/>
                <a:cs typeface="Times New Roman" pitchFamily="34" charset="-120"/>
              </a:rPr>
              <a:t>3. Main information: answer all the points from the question</a:t>
            </a:r>
            <a:endParaRPr lang="en-US" sz="2600" dirty="0"/>
          </a:p>
          <a:p>
            <a:pPr algn="l" indent="0" marL="0">
              <a:lnSpc>
                <a:spcPct val="106000"/>
              </a:lnSpc>
              <a:buNone/>
            </a:pPr>
            <a:r>
              <a:rPr lang="en-US" sz="2600" dirty="0">
                <a:solidFill>
                  <a:srgbClr val="111111"/>
                </a:solidFill>
                <a:latin typeface="Times New Roman" pitchFamily="34" charset="0"/>
                <a:ea typeface="Times New Roman" pitchFamily="34" charset="-122"/>
                <a:cs typeface="Times New Roman" pitchFamily="34" charset="-120"/>
              </a:rPr>
              <a:t>4. Conclusion or recommendation: say what should happen next</a:t>
            </a:r>
            <a:endParaRPr lang="en-US" sz="2600" dirty="0"/>
          </a:p>
        </p:txBody>
      </p:sp>
      <p:sp>
        <p:nvSpPr>
          <p:cNvPr id="9" name="Text 6"/>
          <p:cNvSpPr/>
          <p:nvPr/>
        </p:nvSpPr>
        <p:spPr>
          <a:xfrm>
            <a:off x="914400" y="5303520"/>
            <a:ext cx="9692640" cy="384048"/>
          </a:xfrm>
          <a:prstGeom prst="rect">
            <a:avLst/>
          </a:prstGeom>
          <a:noFill/>
          <a:ln/>
        </p:spPr>
        <p:txBody>
          <a:bodyPr wrap="square" lIns="635" tIns="635" rIns="635" bIns="635" rtlCol="0" anchor="t">
            <a:normAutofit/>
          </a:bodyPr>
          <a:lstStyle/>
          <a:p>
            <a:pPr algn="ctr" indent="0" marL="0">
              <a:lnSpc>
                <a:spcPct val="106000"/>
              </a:lnSpc>
              <a:buNone/>
            </a:pPr>
            <a:r>
              <a:rPr lang="en-US" sz="2200" b="1" dirty="0">
                <a:solidFill>
                  <a:srgbClr val="C00000"/>
                </a:solidFill>
                <a:latin typeface="Times New Roman" pitchFamily="34" charset="0"/>
                <a:ea typeface="Times New Roman" pitchFamily="34" charset="-122"/>
                <a:cs typeface="Times New Roman" pitchFamily="34" charset="-120"/>
              </a:rPr>
              <a:t>You may use simple headings, but clear paragraphs are very important.</a:t>
            </a:r>
            <a:endParaRPr lang="en-US" sz="2200" dirty="0"/>
          </a:p>
        </p:txBody>
      </p:sp>
      <p:sp>
        <p:nvSpPr>
          <p:cNvPr id="10" name="Shape 7"/>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Step 1: Read the Question Carefully</a:t>
            </a:r>
            <a:endParaRPr lang="en-US" sz="3600" dirty="0"/>
          </a:p>
        </p:txBody>
      </p:sp>
      <p:sp>
        <p:nvSpPr>
          <p:cNvPr id="7" name="Text 4"/>
          <p:cNvSpPr/>
          <p:nvPr/>
        </p:nvSpPr>
        <p:spPr>
          <a:xfrm>
            <a:off x="731520" y="1463040"/>
            <a:ext cx="10058400" cy="411480"/>
          </a:xfrm>
          <a:prstGeom prst="rect">
            <a:avLst/>
          </a:prstGeom>
          <a:noFill/>
          <a:ln/>
        </p:spPr>
        <p:txBody>
          <a:bodyPr wrap="square" lIns="635" tIns="635" rIns="635" bIns="635" rtlCol="0" anchor="t">
            <a:normAutofit/>
          </a:bodyPr>
          <a:lstStyle/>
          <a:p>
            <a:pPr algn="l" indent="0" marL="0">
              <a:lnSpc>
                <a:spcPct val="106000"/>
              </a:lnSpc>
              <a:buNone/>
            </a:pPr>
            <a:r>
              <a:rPr lang="en-US" sz="2700" dirty="0">
                <a:solidFill>
                  <a:srgbClr val="111111"/>
                </a:solidFill>
                <a:latin typeface="Times New Roman" pitchFamily="34" charset="0"/>
                <a:ea typeface="Times New Roman" pitchFamily="34" charset="-122"/>
                <a:cs typeface="Times New Roman" pitchFamily="34" charset="-120"/>
              </a:rPr>
              <a:t>Before writing, ask yourself:</a:t>
            </a:r>
            <a:endParaRPr lang="en-US" sz="2700" dirty="0"/>
          </a:p>
        </p:txBody>
      </p:sp>
      <p:sp>
        <p:nvSpPr>
          <p:cNvPr id="8" name="Text 5"/>
          <p:cNvSpPr/>
          <p:nvPr/>
        </p:nvSpPr>
        <p:spPr>
          <a:xfrm>
            <a:off x="960120" y="2148840"/>
            <a:ext cx="9875520" cy="3063240"/>
          </a:xfrm>
          <a:prstGeom prst="rect">
            <a:avLst/>
          </a:prstGeom>
          <a:noFill/>
          <a:ln/>
        </p:spPr>
        <p:txBody>
          <a:bodyPr wrap="square" lIns="635" tIns="635" rIns="635" bIns="635" rtlCol="0" anchor="ctr">
            <a:normAutofit/>
          </a:bodyPr>
          <a:lstStyle/>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Who is the report for?</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What topic do I need to report on?</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What points must I include?</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Do I need to compare, explain or recommend?</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How many words should I write?</a:t>
            </a:r>
            <a:endParaRPr lang="en-US" sz="2700" dirty="0"/>
          </a:p>
        </p:txBody>
      </p:sp>
      <p:sp>
        <p:nvSpPr>
          <p:cNvPr id="9" name="Shape 6"/>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Step 2: Make a Quick Plan</a:t>
            </a:r>
            <a:endParaRPr lang="en-US" sz="3600" dirty="0"/>
          </a:p>
        </p:txBody>
      </p:sp>
      <p:sp>
        <p:nvSpPr>
          <p:cNvPr id="7" name="Text 4"/>
          <p:cNvSpPr/>
          <p:nvPr/>
        </p:nvSpPr>
        <p:spPr>
          <a:xfrm>
            <a:off x="713232" y="1417320"/>
            <a:ext cx="10149840" cy="502920"/>
          </a:xfrm>
          <a:prstGeom prst="rect">
            <a:avLst/>
          </a:prstGeom>
          <a:noFill/>
          <a:ln/>
        </p:spPr>
        <p:txBody>
          <a:bodyPr wrap="square" lIns="635" tIns="635" rIns="635" bIns="635" rtlCol="0" anchor="t">
            <a:normAutofit/>
          </a:bodyPr>
          <a:lstStyle/>
          <a:p>
            <a:pPr algn="l" indent="0" marL="0">
              <a:lnSpc>
                <a:spcPct val="106000"/>
              </a:lnSpc>
              <a:buNone/>
            </a:pPr>
            <a:r>
              <a:rPr lang="en-US" sz="2600" dirty="0">
                <a:solidFill>
                  <a:srgbClr val="111111"/>
                </a:solidFill>
                <a:latin typeface="Times New Roman" pitchFamily="34" charset="0"/>
                <a:ea typeface="Times New Roman" pitchFamily="34" charset="-122"/>
                <a:cs typeface="Times New Roman" pitchFamily="34" charset="-120"/>
              </a:rPr>
              <a:t>A simple plan helps you organise your information before writing.</a:t>
            </a:r>
            <a:endParaRPr lang="en-US" sz="2600" dirty="0"/>
          </a:p>
        </p:txBody>
      </p:sp>
      <p:sp>
        <p:nvSpPr>
          <p:cNvPr id="8" name="Text 5"/>
          <p:cNvSpPr/>
          <p:nvPr/>
        </p:nvSpPr>
        <p:spPr>
          <a:xfrm>
            <a:off x="841248" y="2148840"/>
            <a:ext cx="5120640" cy="320040"/>
          </a:xfrm>
          <a:prstGeom prst="rect">
            <a:avLst/>
          </a:prstGeom>
          <a:noFill/>
          <a:ln/>
        </p:spPr>
        <p:txBody>
          <a:bodyPr wrap="square" lIns="0" tIns="0" rIns="0" bIns="0" rtlCol="0" anchor="ctr"/>
          <a:lstStyle/>
          <a:p>
            <a:pPr indent="0" marL="0">
              <a:buNone/>
            </a:pPr>
            <a:r>
              <a:rPr lang="en-US" sz="1800" b="1" dirty="0">
                <a:solidFill>
                  <a:srgbClr val="0070C0"/>
                </a:solidFill>
                <a:latin typeface="Times New Roman" pitchFamily="34" charset="0"/>
                <a:ea typeface="Times New Roman" pitchFamily="34" charset="-122"/>
                <a:cs typeface="Times New Roman" pitchFamily="34" charset="-120"/>
              </a:rPr>
              <a:t>Example plan</a:t>
            </a:r>
            <a:endParaRPr lang="en-US" sz="1800" dirty="0"/>
          </a:p>
        </p:txBody>
      </p:sp>
      <p:sp>
        <p:nvSpPr>
          <p:cNvPr id="9" name="Text 6"/>
          <p:cNvSpPr/>
          <p:nvPr/>
        </p:nvSpPr>
        <p:spPr>
          <a:xfrm>
            <a:off x="914400" y="2560320"/>
            <a:ext cx="10058400" cy="2606040"/>
          </a:xfrm>
          <a:prstGeom prst="rect">
            <a:avLst/>
          </a:prstGeom>
          <a:noFill/>
          <a:ln/>
        </p:spPr>
        <p:txBody>
          <a:bodyPr wrap="square" lIns="635" tIns="635" rIns="635" bIns="635" rtlCol="0" anchor="t">
            <a:normAutofit/>
          </a:bodyPr>
          <a:lstStyle/>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Topic: Comparing two countries</a:t>
            </a:r>
            <a:endParaRPr lang="en-US" sz="2500" dirty="0"/>
          </a:p>
          <a:p>
            <a:pPr algn="l" indent="0" marL="0">
              <a:lnSpc>
                <a:spcPct val="106000"/>
              </a:lnSpc>
              <a:buNone/>
            </a:pP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Paragraph 1: introduce both countries</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Paragraph 2: transport and housing</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Paragraph 3: shopping and weather</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Conclusion: short final comment</a:t>
            </a:r>
            <a:endParaRPr lang="en-US" sz="2500" dirty="0"/>
          </a:p>
        </p:txBody>
      </p:sp>
      <p:sp>
        <p:nvSpPr>
          <p:cNvPr id="10" name="Text 7"/>
          <p:cNvSpPr/>
          <p:nvPr/>
        </p:nvSpPr>
        <p:spPr>
          <a:xfrm>
            <a:off x="960120" y="5349240"/>
            <a:ext cx="9509760" cy="329184"/>
          </a:xfrm>
          <a:prstGeom prst="rect">
            <a:avLst/>
          </a:prstGeom>
          <a:noFill/>
          <a:ln/>
        </p:spPr>
        <p:txBody>
          <a:bodyPr wrap="square" lIns="635" tIns="635" rIns="635" bIns="635" rtlCol="0" anchor="t">
            <a:normAutofit/>
          </a:bodyPr>
          <a:lstStyle/>
          <a:p>
            <a:pPr algn="ctr" indent="0" marL="0">
              <a:lnSpc>
                <a:spcPct val="106000"/>
              </a:lnSpc>
              <a:buNone/>
            </a:pPr>
            <a:r>
              <a:rPr lang="en-US" sz="2200" b="1" dirty="0">
                <a:solidFill>
                  <a:srgbClr val="0F5B2A"/>
                </a:solidFill>
                <a:latin typeface="Times New Roman" pitchFamily="34" charset="0"/>
                <a:ea typeface="Times New Roman" pitchFamily="34" charset="-122"/>
                <a:cs typeface="Times New Roman" pitchFamily="34" charset="-120"/>
              </a:rPr>
              <a:t>Tip: turn each question point into one part of your report.</a:t>
            </a:r>
            <a:endParaRPr lang="en-US" sz="2200" dirty="0"/>
          </a:p>
        </p:txBody>
      </p:sp>
      <p:sp>
        <p:nvSpPr>
          <p:cNvPr id="11" name="Shape 8"/>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Step 3: Write in Short Paragraphs</a:t>
            </a:r>
            <a:endParaRPr lang="en-US" sz="3600" dirty="0"/>
          </a:p>
        </p:txBody>
      </p:sp>
      <p:sp>
        <p:nvSpPr>
          <p:cNvPr id="7" name="Text 4"/>
          <p:cNvSpPr/>
          <p:nvPr/>
        </p:nvSpPr>
        <p:spPr>
          <a:xfrm>
            <a:off x="685800" y="1417320"/>
            <a:ext cx="10424160" cy="411480"/>
          </a:xfrm>
          <a:prstGeom prst="rect">
            <a:avLst/>
          </a:prstGeom>
          <a:noFill/>
          <a:ln/>
        </p:spPr>
        <p:txBody>
          <a:bodyPr wrap="square" lIns="635" tIns="635" rIns="635" bIns="635" rtlCol="0" anchor="t">
            <a:normAutofit/>
          </a:bodyPr>
          <a:lstStyle/>
          <a:p>
            <a:pPr algn="l" indent="0" marL="0">
              <a:lnSpc>
                <a:spcPct val="106000"/>
              </a:lnSpc>
              <a:buNone/>
            </a:pPr>
            <a:r>
              <a:rPr lang="en-US" sz="2600" dirty="0">
                <a:solidFill>
                  <a:srgbClr val="111111"/>
                </a:solidFill>
                <a:latin typeface="Times New Roman" pitchFamily="34" charset="0"/>
                <a:ea typeface="Times New Roman" pitchFamily="34" charset="-122"/>
                <a:cs typeface="Times New Roman" pitchFamily="34" charset="-120"/>
              </a:rPr>
              <a:t>A strong Entry 3 report is organised and easy to read.</a:t>
            </a:r>
            <a:endParaRPr lang="en-US" sz="2600" dirty="0"/>
          </a:p>
        </p:txBody>
      </p:sp>
      <p:sp>
        <p:nvSpPr>
          <p:cNvPr id="8" name="Text 5"/>
          <p:cNvSpPr/>
          <p:nvPr/>
        </p:nvSpPr>
        <p:spPr>
          <a:xfrm>
            <a:off x="868680" y="2103120"/>
            <a:ext cx="10058400" cy="685800"/>
          </a:xfrm>
          <a:prstGeom prst="rect">
            <a:avLst/>
          </a:prstGeom>
          <a:noFill/>
          <a:ln/>
        </p:spPr>
        <p:txBody>
          <a:bodyPr wrap="square" lIns="635" tIns="635" rIns="635" bIns="635" rtlCol="0" anchor="t">
            <a:normAutofit/>
          </a:bodyPr>
          <a:lstStyle/>
          <a:p>
            <a:pPr algn="l" indent="0" marL="0">
              <a:lnSpc>
                <a:spcPct val="106000"/>
              </a:lnSpc>
              <a:buNone/>
            </a:pPr>
            <a:r>
              <a:rPr lang="en-US" sz="2400" dirty="0">
                <a:solidFill>
                  <a:srgbClr val="111111"/>
                </a:solidFill>
                <a:latin typeface="Times New Roman" pitchFamily="34" charset="0"/>
                <a:ea typeface="Times New Roman" pitchFamily="34" charset="-122"/>
                <a:cs typeface="Times New Roman" pitchFamily="34" charset="-120"/>
              </a:rPr>
              <a:t>Paragraph 1: Introduction</a:t>
            </a:r>
            <a:endParaRPr lang="en-US" sz="2400" dirty="0"/>
          </a:p>
          <a:p>
            <a:pPr algn="l" indent="0" marL="0">
              <a:lnSpc>
                <a:spcPct val="106000"/>
              </a:lnSpc>
              <a:buNone/>
            </a:pPr>
            <a:r>
              <a:rPr lang="en-US" sz="2400" dirty="0">
                <a:solidFill>
                  <a:srgbClr val="111111"/>
                </a:solidFill>
                <a:latin typeface="Times New Roman" pitchFamily="34" charset="0"/>
                <a:ea typeface="Times New Roman" pitchFamily="34" charset="-122"/>
                <a:cs typeface="Times New Roman" pitchFamily="34" charset="-120"/>
              </a:rPr>
              <a:t>Say what the report is about.</a:t>
            </a:r>
            <a:endParaRPr lang="en-US" sz="2400" dirty="0"/>
          </a:p>
        </p:txBody>
      </p:sp>
      <p:sp>
        <p:nvSpPr>
          <p:cNvPr id="9" name="Text 6"/>
          <p:cNvSpPr/>
          <p:nvPr/>
        </p:nvSpPr>
        <p:spPr>
          <a:xfrm>
            <a:off x="868680" y="3035808"/>
            <a:ext cx="10058400" cy="685800"/>
          </a:xfrm>
          <a:prstGeom prst="rect">
            <a:avLst/>
          </a:prstGeom>
          <a:noFill/>
          <a:ln/>
        </p:spPr>
        <p:txBody>
          <a:bodyPr wrap="square" lIns="635" tIns="635" rIns="635" bIns="635" rtlCol="0" anchor="t">
            <a:normAutofit/>
          </a:bodyPr>
          <a:lstStyle/>
          <a:p>
            <a:pPr algn="l" indent="0" marL="0">
              <a:lnSpc>
                <a:spcPct val="106000"/>
              </a:lnSpc>
              <a:buNone/>
            </a:pPr>
            <a:r>
              <a:rPr lang="en-US" sz="2400" dirty="0">
                <a:solidFill>
                  <a:srgbClr val="111111"/>
                </a:solidFill>
                <a:latin typeface="Times New Roman" pitchFamily="34" charset="0"/>
                <a:ea typeface="Times New Roman" pitchFamily="34" charset="-122"/>
                <a:cs typeface="Times New Roman" pitchFamily="34" charset="-120"/>
              </a:rPr>
              <a:t>Paragraph 2: Main points</a:t>
            </a:r>
            <a:endParaRPr lang="en-US" sz="2400" dirty="0"/>
          </a:p>
          <a:p>
            <a:pPr algn="l" indent="0" marL="0">
              <a:lnSpc>
                <a:spcPct val="106000"/>
              </a:lnSpc>
              <a:buNone/>
            </a:pPr>
            <a:r>
              <a:rPr lang="en-US" sz="2400" dirty="0">
                <a:solidFill>
                  <a:srgbClr val="111111"/>
                </a:solidFill>
                <a:latin typeface="Times New Roman" pitchFamily="34" charset="0"/>
                <a:ea typeface="Times New Roman" pitchFamily="34" charset="-122"/>
                <a:cs typeface="Times New Roman" pitchFamily="34" charset="-120"/>
              </a:rPr>
              <a:t>Give clear information from the question.</a:t>
            </a:r>
            <a:endParaRPr lang="en-US" sz="2400" dirty="0"/>
          </a:p>
        </p:txBody>
      </p:sp>
      <p:sp>
        <p:nvSpPr>
          <p:cNvPr id="10" name="Text 7"/>
          <p:cNvSpPr/>
          <p:nvPr/>
        </p:nvSpPr>
        <p:spPr>
          <a:xfrm>
            <a:off x="868680" y="3968496"/>
            <a:ext cx="10058400" cy="777240"/>
          </a:xfrm>
          <a:prstGeom prst="rect">
            <a:avLst/>
          </a:prstGeom>
          <a:noFill/>
          <a:ln/>
        </p:spPr>
        <p:txBody>
          <a:bodyPr wrap="square" lIns="635" tIns="635" rIns="635" bIns="635" rtlCol="0" anchor="t">
            <a:normAutofit/>
          </a:bodyPr>
          <a:lstStyle/>
          <a:p>
            <a:pPr algn="l" indent="0" marL="0">
              <a:lnSpc>
                <a:spcPct val="106000"/>
              </a:lnSpc>
              <a:buNone/>
            </a:pPr>
            <a:r>
              <a:rPr lang="en-US" sz="2400" dirty="0">
                <a:solidFill>
                  <a:srgbClr val="111111"/>
                </a:solidFill>
                <a:latin typeface="Times New Roman" pitchFamily="34" charset="0"/>
                <a:ea typeface="Times New Roman" pitchFamily="34" charset="-122"/>
                <a:cs typeface="Times New Roman" pitchFamily="34" charset="-120"/>
              </a:rPr>
              <a:t>Paragraph 3: More details + conclusion</a:t>
            </a:r>
            <a:endParaRPr lang="en-US" sz="2400" dirty="0"/>
          </a:p>
          <a:p>
            <a:pPr algn="l" indent="0" marL="0">
              <a:lnSpc>
                <a:spcPct val="106000"/>
              </a:lnSpc>
              <a:buNone/>
            </a:pPr>
            <a:r>
              <a:rPr lang="en-US" sz="2400" dirty="0">
                <a:solidFill>
                  <a:srgbClr val="111111"/>
                </a:solidFill>
                <a:latin typeface="Times New Roman" pitchFamily="34" charset="0"/>
                <a:ea typeface="Times New Roman" pitchFamily="34" charset="-122"/>
                <a:cs typeface="Times New Roman" pitchFamily="34" charset="-120"/>
              </a:rPr>
              <a:t>Finish with an opinion, result or recommendation.</a:t>
            </a:r>
            <a:endParaRPr lang="en-US" sz="2400" dirty="0"/>
          </a:p>
        </p:txBody>
      </p:sp>
      <p:sp>
        <p:nvSpPr>
          <p:cNvPr id="11" name="Text 8"/>
          <p:cNvSpPr/>
          <p:nvPr/>
        </p:nvSpPr>
        <p:spPr>
          <a:xfrm>
            <a:off x="914400" y="5212080"/>
            <a:ext cx="9692640" cy="384048"/>
          </a:xfrm>
          <a:prstGeom prst="rect">
            <a:avLst/>
          </a:prstGeom>
          <a:noFill/>
          <a:ln/>
        </p:spPr>
        <p:txBody>
          <a:bodyPr wrap="square" lIns="635" tIns="635" rIns="635" bIns="635" rtlCol="0" anchor="t">
            <a:normAutofit/>
          </a:bodyPr>
          <a:lstStyle/>
          <a:p>
            <a:pPr algn="ctr" indent="0" marL="0">
              <a:lnSpc>
                <a:spcPct val="106000"/>
              </a:lnSpc>
              <a:buNone/>
            </a:pPr>
            <a:r>
              <a:rPr lang="en-US" sz="2400" b="1" dirty="0">
                <a:solidFill>
                  <a:srgbClr val="C00000"/>
                </a:solidFill>
                <a:latin typeface="Times New Roman" pitchFamily="34" charset="0"/>
                <a:ea typeface="Times New Roman" pitchFamily="34" charset="-122"/>
                <a:cs typeface="Times New Roman" pitchFamily="34" charset="-120"/>
              </a:rPr>
              <a:t>Remember: answer every bullet point from the question.</a:t>
            </a:r>
            <a:endParaRPr lang="en-US" sz="2400" dirty="0"/>
          </a:p>
        </p:txBody>
      </p:sp>
      <p:sp>
        <p:nvSpPr>
          <p:cNvPr id="12" name="Shape 9"/>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Useful Language for Reports</a:t>
            </a:r>
            <a:endParaRPr lang="en-US" sz="3600" dirty="0"/>
          </a:p>
        </p:txBody>
      </p:sp>
      <p:sp>
        <p:nvSpPr>
          <p:cNvPr id="7" name="Text 4"/>
          <p:cNvSpPr/>
          <p:nvPr/>
        </p:nvSpPr>
        <p:spPr>
          <a:xfrm>
            <a:off x="694944" y="1389888"/>
            <a:ext cx="10149840" cy="384048"/>
          </a:xfrm>
          <a:prstGeom prst="rect">
            <a:avLst/>
          </a:prstGeom>
          <a:noFill/>
          <a:ln/>
        </p:spPr>
        <p:txBody>
          <a:bodyPr wrap="square" lIns="635" tIns="635" rIns="635" bIns="635" rtlCol="0" anchor="t">
            <a:normAutofit/>
          </a:bodyPr>
          <a:lstStyle/>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Use clear phrases to organise your report.</a:t>
            </a:r>
            <a:endParaRPr lang="en-US" sz="2500" dirty="0"/>
          </a:p>
        </p:txBody>
      </p:sp>
      <p:sp>
        <p:nvSpPr>
          <p:cNvPr id="8" name="Text 5"/>
          <p:cNvSpPr/>
          <p:nvPr/>
        </p:nvSpPr>
        <p:spPr>
          <a:xfrm>
            <a:off x="777240" y="2011680"/>
            <a:ext cx="5349240" cy="1417320"/>
          </a:xfrm>
          <a:prstGeom prst="rect">
            <a:avLst/>
          </a:prstGeom>
          <a:noFill/>
          <a:ln/>
        </p:spPr>
        <p:txBody>
          <a:bodyPr wrap="square" lIns="635" tIns="635" rIns="635" bIns="635" rtlCol="0" anchor="t">
            <a:normAutofit/>
          </a:bodyPr>
          <a:lstStyle/>
          <a:p>
            <a:pPr algn="l" indent="0" marL="0">
              <a:lnSpc>
                <a:spcPct val="106000"/>
              </a:lnSpc>
              <a:buNone/>
            </a:pPr>
            <a:r>
              <a:rPr lang="en-US" sz="2250" dirty="0">
                <a:solidFill>
                  <a:srgbClr val="111111"/>
                </a:solidFill>
                <a:latin typeface="Times New Roman" pitchFamily="34" charset="0"/>
                <a:ea typeface="Times New Roman" pitchFamily="34" charset="-122"/>
                <a:cs typeface="Times New Roman" pitchFamily="34" charset="-120"/>
              </a:rPr>
              <a:t>Opening</a:t>
            </a:r>
            <a:endParaRPr lang="en-US" sz="2250" dirty="0"/>
          </a:p>
          <a:p>
            <a:pPr algn="l" indent="0" marL="0">
              <a:lnSpc>
                <a:spcPct val="106000"/>
              </a:lnSpc>
              <a:buNone/>
            </a:pPr>
            <a:r>
              <a:rPr lang="en-US" sz="2250" dirty="0">
                <a:solidFill>
                  <a:srgbClr val="111111"/>
                </a:solidFill>
                <a:latin typeface="Times New Roman" pitchFamily="34" charset="0"/>
                <a:ea typeface="Times New Roman" pitchFamily="34" charset="-122"/>
                <a:cs typeface="Times New Roman" pitchFamily="34" charset="-120"/>
              </a:rPr>
              <a:t>• This report is about...</a:t>
            </a:r>
            <a:endParaRPr lang="en-US" sz="2250" dirty="0"/>
          </a:p>
          <a:p>
            <a:pPr algn="l" indent="0" marL="0">
              <a:lnSpc>
                <a:spcPct val="106000"/>
              </a:lnSpc>
              <a:buNone/>
            </a:pPr>
            <a:r>
              <a:rPr lang="en-US" sz="2250" dirty="0">
                <a:solidFill>
                  <a:srgbClr val="111111"/>
                </a:solidFill>
                <a:latin typeface="Times New Roman" pitchFamily="34" charset="0"/>
                <a:ea typeface="Times New Roman" pitchFamily="34" charset="-122"/>
                <a:cs typeface="Times New Roman" pitchFamily="34" charset="-120"/>
              </a:rPr>
              <a:t>• This report compares...</a:t>
            </a:r>
            <a:endParaRPr lang="en-US" sz="2250" dirty="0"/>
          </a:p>
          <a:p>
            <a:pPr algn="l" indent="0" marL="0">
              <a:lnSpc>
                <a:spcPct val="106000"/>
              </a:lnSpc>
              <a:buNone/>
            </a:pPr>
            <a:r>
              <a:rPr lang="en-US" sz="2250" dirty="0">
                <a:solidFill>
                  <a:srgbClr val="111111"/>
                </a:solidFill>
                <a:latin typeface="Times New Roman" pitchFamily="34" charset="0"/>
                <a:ea typeface="Times New Roman" pitchFamily="34" charset="-122"/>
                <a:cs typeface="Times New Roman" pitchFamily="34" charset="-120"/>
              </a:rPr>
              <a:t>• I am writing about...</a:t>
            </a:r>
            <a:endParaRPr lang="en-US" sz="2250" dirty="0"/>
          </a:p>
        </p:txBody>
      </p:sp>
      <p:sp>
        <p:nvSpPr>
          <p:cNvPr id="9" name="Text 6"/>
          <p:cNvSpPr/>
          <p:nvPr/>
        </p:nvSpPr>
        <p:spPr>
          <a:xfrm>
            <a:off x="6400800" y="2011680"/>
            <a:ext cx="4709160" cy="1417320"/>
          </a:xfrm>
          <a:prstGeom prst="rect">
            <a:avLst/>
          </a:prstGeom>
          <a:noFill/>
          <a:ln/>
        </p:spPr>
        <p:txBody>
          <a:bodyPr wrap="square" lIns="635" tIns="635" rIns="635" bIns="635" rtlCol="0" anchor="t">
            <a:normAutofit/>
          </a:bodyPr>
          <a:lstStyle/>
          <a:p>
            <a:pPr algn="l" indent="0" marL="0">
              <a:lnSpc>
                <a:spcPct val="106000"/>
              </a:lnSpc>
              <a:buNone/>
            </a:pPr>
            <a:r>
              <a:rPr lang="en-US" sz="2250" dirty="0">
                <a:solidFill>
                  <a:srgbClr val="111111"/>
                </a:solidFill>
                <a:latin typeface="Times New Roman" pitchFamily="34" charset="0"/>
                <a:ea typeface="Times New Roman" pitchFamily="34" charset="-122"/>
                <a:cs typeface="Times New Roman" pitchFamily="34" charset="-120"/>
              </a:rPr>
              <a:t>Adding information</a:t>
            </a:r>
            <a:endParaRPr lang="en-US" sz="2250" dirty="0"/>
          </a:p>
          <a:p>
            <a:pPr algn="l" indent="0" marL="0">
              <a:lnSpc>
                <a:spcPct val="106000"/>
              </a:lnSpc>
              <a:buNone/>
            </a:pPr>
            <a:r>
              <a:rPr lang="en-US" sz="2250" dirty="0">
                <a:solidFill>
                  <a:srgbClr val="111111"/>
                </a:solidFill>
                <a:latin typeface="Times New Roman" pitchFamily="34" charset="0"/>
                <a:ea typeface="Times New Roman" pitchFamily="34" charset="-122"/>
                <a:cs typeface="Times New Roman" pitchFamily="34" charset="-120"/>
              </a:rPr>
              <a:t>• Firstly,...</a:t>
            </a:r>
            <a:endParaRPr lang="en-US" sz="2250" dirty="0"/>
          </a:p>
          <a:p>
            <a:pPr algn="l" indent="0" marL="0">
              <a:lnSpc>
                <a:spcPct val="106000"/>
              </a:lnSpc>
              <a:buNone/>
            </a:pPr>
            <a:r>
              <a:rPr lang="en-US" sz="2250" dirty="0">
                <a:solidFill>
                  <a:srgbClr val="111111"/>
                </a:solidFill>
                <a:latin typeface="Times New Roman" pitchFamily="34" charset="0"/>
                <a:ea typeface="Times New Roman" pitchFamily="34" charset="-122"/>
                <a:cs typeface="Times New Roman" pitchFamily="34" charset="-120"/>
              </a:rPr>
              <a:t>• Also,...</a:t>
            </a:r>
            <a:endParaRPr lang="en-US" sz="2250" dirty="0"/>
          </a:p>
          <a:p>
            <a:pPr algn="l" indent="0" marL="0">
              <a:lnSpc>
                <a:spcPct val="106000"/>
              </a:lnSpc>
              <a:buNone/>
            </a:pPr>
            <a:r>
              <a:rPr lang="en-US" sz="2250" dirty="0">
                <a:solidFill>
                  <a:srgbClr val="111111"/>
                </a:solidFill>
                <a:latin typeface="Times New Roman" pitchFamily="34" charset="0"/>
                <a:ea typeface="Times New Roman" pitchFamily="34" charset="-122"/>
                <a:cs typeface="Times New Roman" pitchFamily="34" charset="-120"/>
              </a:rPr>
              <a:t>• In addition,...</a:t>
            </a:r>
            <a:endParaRPr lang="en-US" sz="2250" dirty="0"/>
          </a:p>
        </p:txBody>
      </p:sp>
      <p:sp>
        <p:nvSpPr>
          <p:cNvPr id="10" name="Text 7"/>
          <p:cNvSpPr/>
          <p:nvPr/>
        </p:nvSpPr>
        <p:spPr>
          <a:xfrm>
            <a:off x="777240" y="3886200"/>
            <a:ext cx="5349240" cy="1325880"/>
          </a:xfrm>
          <a:prstGeom prst="rect">
            <a:avLst/>
          </a:prstGeom>
          <a:noFill/>
          <a:ln/>
        </p:spPr>
        <p:txBody>
          <a:bodyPr wrap="square" lIns="635" tIns="635" rIns="635" bIns="635" rtlCol="0" anchor="t">
            <a:normAutofit/>
          </a:bodyPr>
          <a:lstStyle/>
          <a:p>
            <a:pPr algn="l" indent="0" marL="0">
              <a:lnSpc>
                <a:spcPct val="106000"/>
              </a:lnSpc>
              <a:buNone/>
            </a:pPr>
            <a:r>
              <a:rPr lang="en-US" sz="2250" dirty="0">
                <a:solidFill>
                  <a:srgbClr val="111111"/>
                </a:solidFill>
                <a:latin typeface="Times New Roman" pitchFamily="34" charset="0"/>
                <a:ea typeface="Times New Roman" pitchFamily="34" charset="-122"/>
                <a:cs typeface="Times New Roman" pitchFamily="34" charset="-120"/>
              </a:rPr>
              <a:t>Comparing</a:t>
            </a:r>
            <a:endParaRPr lang="en-US" sz="2250" dirty="0"/>
          </a:p>
          <a:p>
            <a:pPr algn="l" indent="0" marL="0">
              <a:lnSpc>
                <a:spcPct val="106000"/>
              </a:lnSpc>
              <a:buNone/>
            </a:pPr>
            <a:r>
              <a:rPr lang="en-US" sz="2250" dirty="0">
                <a:solidFill>
                  <a:srgbClr val="111111"/>
                </a:solidFill>
                <a:latin typeface="Times New Roman" pitchFamily="34" charset="0"/>
                <a:ea typeface="Times New Roman" pitchFamily="34" charset="-122"/>
                <a:cs typeface="Times New Roman" pitchFamily="34" charset="-120"/>
              </a:rPr>
              <a:t>• However,...</a:t>
            </a:r>
            <a:endParaRPr lang="en-US" sz="2250" dirty="0"/>
          </a:p>
          <a:p>
            <a:pPr algn="l" indent="0" marL="0">
              <a:lnSpc>
                <a:spcPct val="106000"/>
              </a:lnSpc>
              <a:buNone/>
            </a:pPr>
            <a:r>
              <a:rPr lang="en-US" sz="2250" dirty="0">
                <a:solidFill>
                  <a:srgbClr val="111111"/>
                </a:solidFill>
                <a:latin typeface="Times New Roman" pitchFamily="34" charset="0"/>
                <a:ea typeface="Times New Roman" pitchFamily="34" charset="-122"/>
                <a:cs typeface="Times New Roman" pitchFamily="34" charset="-120"/>
              </a:rPr>
              <a:t>• On the other hand,...</a:t>
            </a:r>
            <a:endParaRPr lang="en-US" sz="2250" dirty="0"/>
          </a:p>
          <a:p>
            <a:pPr algn="l" indent="0" marL="0">
              <a:lnSpc>
                <a:spcPct val="106000"/>
              </a:lnSpc>
              <a:buNone/>
            </a:pPr>
            <a:r>
              <a:rPr lang="en-US" sz="2250" dirty="0">
                <a:solidFill>
                  <a:srgbClr val="111111"/>
                </a:solidFill>
                <a:latin typeface="Times New Roman" pitchFamily="34" charset="0"/>
                <a:ea typeface="Times New Roman" pitchFamily="34" charset="-122"/>
                <a:cs typeface="Times New Roman" pitchFamily="34" charset="-120"/>
              </a:rPr>
              <a:t>• ... is different because...</a:t>
            </a:r>
            <a:endParaRPr lang="en-US" sz="2250" dirty="0"/>
          </a:p>
        </p:txBody>
      </p:sp>
      <p:sp>
        <p:nvSpPr>
          <p:cNvPr id="11" name="Text 8"/>
          <p:cNvSpPr/>
          <p:nvPr/>
        </p:nvSpPr>
        <p:spPr>
          <a:xfrm>
            <a:off x="6400800" y="3886200"/>
            <a:ext cx="4709160" cy="1325880"/>
          </a:xfrm>
          <a:prstGeom prst="rect">
            <a:avLst/>
          </a:prstGeom>
          <a:noFill/>
          <a:ln/>
        </p:spPr>
        <p:txBody>
          <a:bodyPr wrap="square" lIns="635" tIns="635" rIns="635" bIns="635" rtlCol="0" anchor="t">
            <a:normAutofit/>
          </a:bodyPr>
          <a:lstStyle/>
          <a:p>
            <a:pPr algn="l" indent="0" marL="0">
              <a:lnSpc>
                <a:spcPct val="106000"/>
              </a:lnSpc>
              <a:buNone/>
            </a:pPr>
            <a:r>
              <a:rPr lang="en-US" sz="2250" dirty="0">
                <a:solidFill>
                  <a:srgbClr val="111111"/>
                </a:solidFill>
                <a:latin typeface="Times New Roman" pitchFamily="34" charset="0"/>
                <a:ea typeface="Times New Roman" pitchFamily="34" charset="-122"/>
                <a:cs typeface="Times New Roman" pitchFamily="34" charset="-120"/>
              </a:rPr>
              <a:t>Ending</a:t>
            </a:r>
            <a:endParaRPr lang="en-US" sz="2250" dirty="0"/>
          </a:p>
          <a:p>
            <a:pPr algn="l" indent="0" marL="0">
              <a:lnSpc>
                <a:spcPct val="106000"/>
              </a:lnSpc>
              <a:buNone/>
            </a:pPr>
            <a:r>
              <a:rPr lang="en-US" sz="2250" dirty="0">
                <a:solidFill>
                  <a:srgbClr val="111111"/>
                </a:solidFill>
                <a:latin typeface="Times New Roman" pitchFamily="34" charset="0"/>
                <a:ea typeface="Times New Roman" pitchFamily="34" charset="-122"/>
                <a:cs typeface="Times New Roman" pitchFamily="34" charset="-120"/>
              </a:rPr>
              <a:t>• In conclusion,...</a:t>
            </a:r>
            <a:endParaRPr lang="en-US" sz="2250" dirty="0"/>
          </a:p>
          <a:p>
            <a:pPr algn="l" indent="0" marL="0">
              <a:lnSpc>
                <a:spcPct val="106000"/>
              </a:lnSpc>
              <a:buNone/>
            </a:pPr>
            <a:r>
              <a:rPr lang="en-US" sz="2250" dirty="0">
                <a:solidFill>
                  <a:srgbClr val="111111"/>
                </a:solidFill>
                <a:latin typeface="Times New Roman" pitchFamily="34" charset="0"/>
                <a:ea typeface="Times New Roman" pitchFamily="34" charset="-122"/>
                <a:cs typeface="Times New Roman" pitchFamily="34" charset="-120"/>
              </a:rPr>
              <a:t>• I recommend...</a:t>
            </a:r>
            <a:endParaRPr lang="en-US" sz="2250" dirty="0"/>
          </a:p>
          <a:p>
            <a:pPr algn="l" indent="0" marL="0">
              <a:lnSpc>
                <a:spcPct val="106000"/>
              </a:lnSpc>
              <a:buNone/>
            </a:pPr>
            <a:r>
              <a:rPr lang="en-US" sz="2250" dirty="0">
                <a:solidFill>
                  <a:srgbClr val="111111"/>
                </a:solidFill>
                <a:latin typeface="Times New Roman" pitchFamily="34" charset="0"/>
                <a:ea typeface="Times New Roman" pitchFamily="34" charset="-122"/>
                <a:cs typeface="Times New Roman" pitchFamily="34" charset="-120"/>
              </a:rPr>
              <a:t>• I think the best idea is...</a:t>
            </a:r>
            <a:endParaRPr lang="en-US" sz="2250" dirty="0"/>
          </a:p>
        </p:txBody>
      </p:sp>
      <p:sp>
        <p:nvSpPr>
          <p:cNvPr id="12" name="Shape 9"/>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Entry 3 Grammar to Include</a:t>
            </a:r>
            <a:endParaRPr lang="en-US" sz="3600" dirty="0"/>
          </a:p>
        </p:txBody>
      </p:sp>
      <p:sp>
        <p:nvSpPr>
          <p:cNvPr id="7" name="Text 4"/>
          <p:cNvSpPr/>
          <p:nvPr/>
        </p:nvSpPr>
        <p:spPr>
          <a:xfrm>
            <a:off x="713232" y="1417320"/>
            <a:ext cx="10332720" cy="457200"/>
          </a:xfrm>
          <a:prstGeom prst="rect">
            <a:avLst/>
          </a:prstGeom>
          <a:noFill/>
          <a:ln/>
        </p:spPr>
        <p:txBody>
          <a:bodyPr wrap="square" lIns="635" tIns="635" rIns="635" bIns="635" rtlCol="0" anchor="t">
            <a:normAutofit/>
          </a:bodyPr>
          <a:lstStyle/>
          <a:p>
            <a:pPr algn="l" indent="0" marL="0">
              <a:lnSpc>
                <a:spcPct val="106000"/>
              </a:lnSpc>
              <a:buNone/>
            </a:pPr>
            <a:r>
              <a:rPr lang="en-US" sz="2600" b="1" dirty="0">
                <a:solidFill>
                  <a:srgbClr val="0070C0"/>
                </a:solidFill>
                <a:latin typeface="Times New Roman" pitchFamily="34" charset="0"/>
                <a:ea typeface="Times New Roman" pitchFamily="34" charset="-122"/>
                <a:cs typeface="Times New Roman" pitchFamily="34" charset="-120"/>
              </a:rPr>
              <a:t>Try to use a mix of simple, compound and complex sentences.</a:t>
            </a:r>
            <a:endParaRPr lang="en-US" sz="2600" dirty="0"/>
          </a:p>
        </p:txBody>
      </p:sp>
      <p:sp>
        <p:nvSpPr>
          <p:cNvPr id="8" name="Text 5"/>
          <p:cNvSpPr/>
          <p:nvPr/>
        </p:nvSpPr>
        <p:spPr>
          <a:xfrm>
            <a:off x="868680" y="2148840"/>
            <a:ext cx="10058400" cy="548640"/>
          </a:xfrm>
          <a:prstGeom prst="rect">
            <a:avLst/>
          </a:prstGeom>
          <a:noFill/>
          <a:ln/>
        </p:spPr>
        <p:txBody>
          <a:bodyPr wrap="square" lIns="635" tIns="635" rIns="635" bIns="635" rtlCol="0" anchor="t">
            <a:normAutofit/>
          </a:bodyPr>
          <a:lstStyle/>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Simple sentence:</a:t>
            </a:r>
            <a:endParaRPr lang="en-US" sz="2300" dirty="0"/>
          </a:p>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The buses are regular.</a:t>
            </a:r>
            <a:endParaRPr lang="en-US" sz="2300" dirty="0"/>
          </a:p>
        </p:txBody>
      </p:sp>
      <p:sp>
        <p:nvSpPr>
          <p:cNvPr id="9" name="Text 6"/>
          <p:cNvSpPr/>
          <p:nvPr/>
        </p:nvSpPr>
        <p:spPr>
          <a:xfrm>
            <a:off x="868680" y="2971800"/>
            <a:ext cx="10058400" cy="548640"/>
          </a:xfrm>
          <a:prstGeom prst="rect">
            <a:avLst/>
          </a:prstGeom>
          <a:noFill/>
          <a:ln/>
        </p:spPr>
        <p:txBody>
          <a:bodyPr wrap="square" lIns="635" tIns="635" rIns="635" bIns="635" rtlCol="0" anchor="t">
            <a:normAutofit/>
          </a:bodyPr>
          <a:lstStyle/>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Compound sentence:</a:t>
            </a:r>
            <a:endParaRPr lang="en-US" sz="2300" dirty="0"/>
          </a:p>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The trains are fast, but they are expensive.</a:t>
            </a:r>
            <a:endParaRPr lang="en-US" sz="2300" dirty="0"/>
          </a:p>
        </p:txBody>
      </p:sp>
      <p:sp>
        <p:nvSpPr>
          <p:cNvPr id="10" name="Text 7"/>
          <p:cNvSpPr/>
          <p:nvPr/>
        </p:nvSpPr>
        <p:spPr>
          <a:xfrm>
            <a:off x="868680" y="3794760"/>
            <a:ext cx="10058400" cy="548640"/>
          </a:xfrm>
          <a:prstGeom prst="rect">
            <a:avLst/>
          </a:prstGeom>
          <a:noFill/>
          <a:ln/>
        </p:spPr>
        <p:txBody>
          <a:bodyPr wrap="square" lIns="635" tIns="635" rIns="635" bIns="635" rtlCol="0" anchor="t">
            <a:normAutofit/>
          </a:bodyPr>
          <a:lstStyle/>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Complex sentence:</a:t>
            </a:r>
            <a:endParaRPr lang="en-US" sz="2300" dirty="0"/>
          </a:p>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I prefer the service because it is cheaper.</a:t>
            </a:r>
            <a:endParaRPr lang="en-US" sz="2300" dirty="0"/>
          </a:p>
        </p:txBody>
      </p:sp>
      <p:sp>
        <p:nvSpPr>
          <p:cNvPr id="11" name="Text 8"/>
          <p:cNvSpPr/>
          <p:nvPr/>
        </p:nvSpPr>
        <p:spPr>
          <a:xfrm>
            <a:off x="914400" y="4892040"/>
            <a:ext cx="9601200" cy="411480"/>
          </a:xfrm>
          <a:prstGeom prst="rect">
            <a:avLst/>
          </a:prstGeom>
          <a:noFill/>
          <a:ln/>
        </p:spPr>
        <p:txBody>
          <a:bodyPr wrap="square" lIns="635" tIns="635" rIns="635" bIns="635" rtlCol="0" anchor="t">
            <a:normAutofit/>
          </a:bodyPr>
          <a:lstStyle/>
          <a:p>
            <a:pPr algn="ctr" indent="0" marL="0">
              <a:lnSpc>
                <a:spcPct val="106000"/>
              </a:lnSpc>
              <a:buNone/>
            </a:pPr>
            <a:r>
              <a:rPr lang="en-US" sz="2500" b="1" dirty="0">
                <a:solidFill>
                  <a:srgbClr val="C00000"/>
                </a:solidFill>
                <a:latin typeface="Times New Roman" pitchFamily="34" charset="0"/>
                <a:ea typeface="Times New Roman" pitchFamily="34" charset="-122"/>
                <a:cs typeface="Times New Roman" pitchFamily="34" charset="-120"/>
              </a:rPr>
              <a:t>Use capital letters, full stops and commas carefully.</a:t>
            </a:r>
            <a:endParaRPr lang="en-US" sz="2500" dirty="0"/>
          </a:p>
        </p:txBody>
      </p:sp>
      <p:sp>
        <p:nvSpPr>
          <p:cNvPr id="12" name="Shape 9"/>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Common Mistakes to Avoid</a:t>
            </a:r>
            <a:endParaRPr lang="en-US" sz="3600" dirty="0"/>
          </a:p>
        </p:txBody>
      </p:sp>
      <p:sp>
        <p:nvSpPr>
          <p:cNvPr id="7" name="Text 4"/>
          <p:cNvSpPr/>
          <p:nvPr/>
        </p:nvSpPr>
        <p:spPr>
          <a:xfrm>
            <a:off x="868680" y="1554480"/>
            <a:ext cx="10241280" cy="3291840"/>
          </a:xfrm>
          <a:prstGeom prst="rect">
            <a:avLst/>
          </a:prstGeom>
          <a:noFill/>
          <a:ln/>
        </p:spPr>
        <p:txBody>
          <a:bodyPr wrap="square" lIns="635" tIns="635" rIns="635" bIns="635" rtlCol="0" anchor="ctr">
            <a:normAutofit/>
          </a:bodyPr>
          <a:lstStyle/>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Do not forget the plan for Task 2.</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Do not write one long block of text.</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Do not miss any point from the question.</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Do not write like a story if the task asks for a report.</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Do not only give opinions; include clear information and reasons.</a:t>
            </a:r>
            <a:endParaRPr lang="en-US" sz="2700" dirty="0"/>
          </a:p>
        </p:txBody>
      </p:sp>
      <p:sp>
        <p:nvSpPr>
          <p:cNvPr id="8" name="Text 5"/>
          <p:cNvSpPr/>
          <p:nvPr/>
        </p:nvSpPr>
        <p:spPr>
          <a:xfrm>
            <a:off x="822960" y="5193792"/>
            <a:ext cx="9966960" cy="384048"/>
          </a:xfrm>
          <a:prstGeom prst="rect">
            <a:avLst/>
          </a:prstGeom>
          <a:noFill/>
          <a:ln/>
        </p:spPr>
        <p:txBody>
          <a:bodyPr wrap="square" lIns="635" tIns="635" rIns="635" bIns="635" rtlCol="0" anchor="t">
            <a:normAutofit/>
          </a:bodyPr>
          <a:lstStyle/>
          <a:p>
            <a:pPr algn="ctr" indent="0" marL="0">
              <a:lnSpc>
                <a:spcPct val="106000"/>
              </a:lnSpc>
              <a:buNone/>
            </a:pPr>
            <a:r>
              <a:rPr lang="en-US" sz="2200" b="1" dirty="0">
                <a:solidFill>
                  <a:srgbClr val="0F5B2A"/>
                </a:solidFill>
                <a:latin typeface="Times New Roman" pitchFamily="34" charset="0"/>
                <a:ea typeface="Times New Roman" pitchFamily="34" charset="-122"/>
                <a:cs typeface="Times New Roman" pitchFamily="34" charset="-120"/>
              </a:rPr>
              <a:t>Good report = title + clear facts + short paragraphs + conclusion.</a:t>
            </a:r>
            <a:endParaRPr lang="en-US" sz="2200" dirty="0"/>
          </a:p>
        </p:txBody>
      </p:sp>
      <p:sp>
        <p:nvSpPr>
          <p:cNvPr id="9" name="Shape 6"/>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Sample ESB-Style Exam Question</a:t>
            </a:r>
            <a:endParaRPr lang="en-US" sz="3600" dirty="0"/>
          </a:p>
        </p:txBody>
      </p:sp>
      <p:sp>
        <p:nvSpPr>
          <p:cNvPr id="7" name="Text 4"/>
          <p:cNvSpPr/>
          <p:nvPr/>
        </p:nvSpPr>
        <p:spPr>
          <a:xfrm>
            <a:off x="713232" y="1353312"/>
            <a:ext cx="10424160" cy="502920"/>
          </a:xfrm>
          <a:prstGeom prst="rect">
            <a:avLst/>
          </a:prstGeom>
          <a:noFill/>
          <a:ln/>
        </p:spPr>
        <p:txBody>
          <a:bodyPr wrap="square" lIns="635" tIns="635" rIns="635" bIns="635" rtlCol="0" anchor="t">
            <a:normAutofit/>
          </a:bodyPr>
          <a:lstStyle/>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Write a report for your college magazine comparing two countries you know.</a:t>
            </a:r>
            <a:endParaRPr lang="en-US" sz="2500" dirty="0"/>
          </a:p>
        </p:txBody>
      </p:sp>
      <p:sp>
        <p:nvSpPr>
          <p:cNvPr id="8" name="Text 5"/>
          <p:cNvSpPr/>
          <p:nvPr/>
        </p:nvSpPr>
        <p:spPr>
          <a:xfrm>
            <a:off x="713232" y="2057400"/>
            <a:ext cx="5486400" cy="320040"/>
          </a:xfrm>
          <a:prstGeom prst="rect">
            <a:avLst/>
          </a:prstGeom>
          <a:noFill/>
          <a:ln/>
        </p:spPr>
        <p:txBody>
          <a:bodyPr wrap="square" lIns="635" tIns="635" rIns="635" bIns="635" rtlCol="0" anchor="t">
            <a:normAutofit/>
          </a:bodyPr>
          <a:lstStyle/>
          <a:p>
            <a:pPr algn="l" indent="0" marL="0">
              <a:lnSpc>
                <a:spcPct val="106000"/>
              </a:lnSpc>
              <a:buNone/>
            </a:pPr>
            <a:r>
              <a:rPr lang="en-US" sz="2500" b="1" dirty="0">
                <a:solidFill>
                  <a:srgbClr val="111111"/>
                </a:solidFill>
                <a:latin typeface="Times New Roman" pitchFamily="34" charset="0"/>
                <a:ea typeface="Times New Roman" pitchFamily="34" charset="-122"/>
                <a:cs typeface="Times New Roman" pitchFamily="34" charset="-120"/>
              </a:rPr>
              <a:t>Write about:</a:t>
            </a:r>
            <a:endParaRPr lang="en-US" sz="2500" dirty="0"/>
          </a:p>
        </p:txBody>
      </p:sp>
      <p:sp>
        <p:nvSpPr>
          <p:cNvPr id="9" name="Text 6"/>
          <p:cNvSpPr/>
          <p:nvPr/>
        </p:nvSpPr>
        <p:spPr>
          <a:xfrm>
            <a:off x="960120" y="2468880"/>
            <a:ext cx="6858000" cy="1508760"/>
          </a:xfrm>
          <a:prstGeom prst="rect">
            <a:avLst/>
          </a:prstGeom>
          <a:noFill/>
          <a:ln/>
        </p:spPr>
        <p:txBody>
          <a:bodyPr wrap="square" lIns="635" tIns="635" rIns="635" bIns="635" rtlCol="0" anchor="ctr">
            <a:normAutofit/>
          </a:bodyPr>
          <a:lstStyle/>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public transport</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types of housing</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shopping facilities</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weather</a:t>
            </a:r>
            <a:endParaRPr lang="en-US" sz="2500" dirty="0"/>
          </a:p>
        </p:txBody>
      </p:sp>
      <p:sp>
        <p:nvSpPr>
          <p:cNvPr id="10" name="Text 7"/>
          <p:cNvSpPr/>
          <p:nvPr/>
        </p:nvSpPr>
        <p:spPr>
          <a:xfrm>
            <a:off x="713232" y="4617720"/>
            <a:ext cx="9829800" cy="713232"/>
          </a:xfrm>
          <a:prstGeom prst="rect">
            <a:avLst/>
          </a:prstGeom>
          <a:noFill/>
          <a:ln/>
        </p:spPr>
        <p:txBody>
          <a:bodyPr wrap="square" lIns="635" tIns="635" rIns="635" bIns="635" rtlCol="0" anchor="t">
            <a:normAutofit/>
          </a:bodyPr>
          <a:lstStyle/>
          <a:p>
            <a:pPr algn="l" indent="0" marL="0">
              <a:lnSpc>
                <a:spcPct val="106000"/>
              </a:lnSpc>
              <a:buNone/>
            </a:pPr>
            <a:r>
              <a:rPr lang="en-US" sz="2300" b="1" dirty="0">
                <a:solidFill>
                  <a:srgbClr val="0070C0"/>
                </a:solidFill>
                <a:latin typeface="Times New Roman" pitchFamily="34" charset="0"/>
                <a:ea typeface="Times New Roman" pitchFamily="34" charset="-122"/>
                <a:cs typeface="Times New Roman" pitchFamily="34" charset="-120"/>
              </a:rPr>
              <a:t>Write about 100 words.</a:t>
            </a:r>
            <a:endParaRPr lang="en-US" sz="2300" dirty="0"/>
          </a:p>
          <a:p>
            <a:pPr algn="l" indent="0" marL="0">
              <a:lnSpc>
                <a:spcPct val="106000"/>
              </a:lnSpc>
              <a:buNone/>
            </a:pPr>
            <a:r>
              <a:rPr lang="en-US" sz="2300" b="1" dirty="0">
                <a:solidFill>
                  <a:srgbClr val="0070C0"/>
                </a:solidFill>
                <a:latin typeface="Times New Roman" pitchFamily="34" charset="0"/>
                <a:ea typeface="Times New Roman" pitchFamily="34" charset="-122"/>
                <a:cs typeface="Times New Roman" pitchFamily="34" charset="-120"/>
              </a:rPr>
              <a:t>First, write a plan such as a spidergram, mind map, bullet points or notes. Use paragraphs.</a:t>
            </a:r>
            <a:endParaRPr lang="en-US" sz="2300" dirty="0"/>
          </a:p>
        </p:txBody>
      </p:sp>
      <p:sp>
        <p:nvSpPr>
          <p:cNvPr id="11" name="Shape 8"/>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Model Plan</a:t>
            </a:r>
            <a:endParaRPr lang="en-US" sz="3600" dirty="0"/>
          </a:p>
        </p:txBody>
      </p:sp>
      <p:sp>
        <p:nvSpPr>
          <p:cNvPr id="7" name="Text 4"/>
          <p:cNvSpPr/>
          <p:nvPr/>
        </p:nvSpPr>
        <p:spPr>
          <a:xfrm>
            <a:off x="777240" y="1417320"/>
            <a:ext cx="10058400" cy="347472"/>
          </a:xfrm>
          <a:prstGeom prst="rect">
            <a:avLst/>
          </a:prstGeom>
          <a:noFill/>
          <a:ln/>
        </p:spPr>
        <p:txBody>
          <a:bodyPr wrap="square" lIns="635" tIns="635" rIns="635" bIns="635" rtlCol="0" anchor="t">
            <a:normAutofit/>
          </a:bodyPr>
          <a:lstStyle/>
          <a:p>
            <a:pPr algn="l" indent="0" marL="0">
              <a:lnSpc>
                <a:spcPct val="106000"/>
              </a:lnSpc>
              <a:buNone/>
            </a:pPr>
            <a:r>
              <a:rPr lang="en-US" sz="2700" b="1" dirty="0">
                <a:solidFill>
                  <a:srgbClr val="0070C0"/>
                </a:solidFill>
                <a:latin typeface="Times New Roman" pitchFamily="34" charset="0"/>
                <a:ea typeface="Times New Roman" pitchFamily="34" charset="-122"/>
                <a:cs typeface="Times New Roman" pitchFamily="34" charset="-120"/>
              </a:rPr>
              <a:t>Title: Report Comparing the UK and Pakistan</a:t>
            </a:r>
            <a:endParaRPr lang="en-US" sz="2700" dirty="0"/>
          </a:p>
        </p:txBody>
      </p:sp>
      <p:sp>
        <p:nvSpPr>
          <p:cNvPr id="8" name="Text 5"/>
          <p:cNvSpPr/>
          <p:nvPr/>
        </p:nvSpPr>
        <p:spPr>
          <a:xfrm>
            <a:off x="868680" y="2103120"/>
            <a:ext cx="2377440" cy="329184"/>
          </a:xfrm>
          <a:prstGeom prst="rect">
            <a:avLst/>
          </a:prstGeom>
          <a:noFill/>
          <a:ln/>
        </p:spPr>
        <p:txBody>
          <a:bodyPr wrap="square" lIns="635" tIns="635" rIns="635" bIns="635" rtlCol="0" anchor="t">
            <a:normAutofit/>
          </a:bodyPr>
          <a:lstStyle/>
          <a:p>
            <a:pPr algn="l" indent="0" marL="0">
              <a:lnSpc>
                <a:spcPct val="106000"/>
              </a:lnSpc>
              <a:buNone/>
            </a:pPr>
            <a:r>
              <a:rPr lang="en-US" sz="2400" b="1" dirty="0">
                <a:solidFill>
                  <a:srgbClr val="C00000"/>
                </a:solidFill>
                <a:latin typeface="Times New Roman" pitchFamily="34" charset="0"/>
                <a:ea typeface="Times New Roman" pitchFamily="34" charset="-122"/>
                <a:cs typeface="Times New Roman" pitchFamily="34" charset="-120"/>
              </a:rPr>
              <a:t>Introduction</a:t>
            </a:r>
            <a:endParaRPr lang="en-US" sz="2400" dirty="0"/>
          </a:p>
        </p:txBody>
      </p:sp>
      <p:sp>
        <p:nvSpPr>
          <p:cNvPr id="9" name="Text 6"/>
          <p:cNvSpPr/>
          <p:nvPr/>
        </p:nvSpPr>
        <p:spPr>
          <a:xfrm>
            <a:off x="868680" y="2496312"/>
            <a:ext cx="3474720" cy="777240"/>
          </a:xfrm>
          <a:prstGeom prst="rect">
            <a:avLst/>
          </a:prstGeom>
          <a:noFill/>
          <a:ln/>
        </p:spPr>
        <p:txBody>
          <a:bodyPr wrap="square" lIns="635" tIns="635" rIns="635" bIns="635" rtlCol="0" anchor="t">
            <a:normAutofit/>
          </a:bodyPr>
          <a:lstStyle/>
          <a:p>
            <a:pPr algn="l" indent="0" marL="0">
              <a:lnSpc>
                <a:spcPct val="106000"/>
              </a:lnSpc>
              <a:buNone/>
            </a:pPr>
            <a:r>
              <a:rPr lang="en-US" sz="2100" dirty="0">
                <a:solidFill>
                  <a:srgbClr val="111111"/>
                </a:solidFill>
                <a:latin typeface="Times New Roman" pitchFamily="34" charset="0"/>
                <a:ea typeface="Times New Roman" pitchFamily="34" charset="-122"/>
                <a:cs typeface="Times New Roman" pitchFamily="34" charset="-120"/>
              </a:rPr>
              <a:t>two countries</a:t>
            </a:r>
            <a:endParaRPr lang="en-US" sz="2100" dirty="0"/>
          </a:p>
          <a:p>
            <a:pPr algn="l" indent="0" marL="0">
              <a:lnSpc>
                <a:spcPct val="106000"/>
              </a:lnSpc>
              <a:buNone/>
            </a:pPr>
            <a:r>
              <a:rPr lang="en-US" sz="2100" dirty="0">
                <a:solidFill>
                  <a:srgbClr val="111111"/>
                </a:solidFill>
                <a:latin typeface="Times New Roman" pitchFamily="34" charset="0"/>
                <a:ea typeface="Times New Roman" pitchFamily="34" charset="-122"/>
                <a:cs typeface="Times New Roman" pitchFamily="34" charset="-120"/>
              </a:rPr>
              <a:t>different daily life</a:t>
            </a:r>
            <a:endParaRPr lang="en-US" sz="2100" dirty="0"/>
          </a:p>
        </p:txBody>
      </p:sp>
      <p:sp>
        <p:nvSpPr>
          <p:cNvPr id="10" name="Text 7"/>
          <p:cNvSpPr/>
          <p:nvPr/>
        </p:nvSpPr>
        <p:spPr>
          <a:xfrm>
            <a:off x="4572000" y="2103120"/>
            <a:ext cx="2377440" cy="329184"/>
          </a:xfrm>
          <a:prstGeom prst="rect">
            <a:avLst/>
          </a:prstGeom>
          <a:noFill/>
          <a:ln/>
        </p:spPr>
        <p:txBody>
          <a:bodyPr wrap="square" lIns="635" tIns="635" rIns="635" bIns="635" rtlCol="0" anchor="t">
            <a:normAutofit/>
          </a:bodyPr>
          <a:lstStyle/>
          <a:p>
            <a:pPr algn="l" indent="0" marL="0">
              <a:lnSpc>
                <a:spcPct val="106000"/>
              </a:lnSpc>
              <a:buNone/>
            </a:pPr>
            <a:r>
              <a:rPr lang="en-US" sz="2400" b="1" dirty="0">
                <a:solidFill>
                  <a:srgbClr val="C00000"/>
                </a:solidFill>
                <a:latin typeface="Times New Roman" pitchFamily="34" charset="0"/>
                <a:ea typeface="Times New Roman" pitchFamily="34" charset="-122"/>
                <a:cs typeface="Times New Roman" pitchFamily="34" charset="-120"/>
              </a:rPr>
              <a:t>Main points</a:t>
            </a:r>
            <a:endParaRPr lang="en-US" sz="2400" dirty="0"/>
          </a:p>
        </p:txBody>
      </p:sp>
      <p:sp>
        <p:nvSpPr>
          <p:cNvPr id="11" name="Text 8"/>
          <p:cNvSpPr/>
          <p:nvPr/>
        </p:nvSpPr>
        <p:spPr>
          <a:xfrm>
            <a:off x="4572000" y="2496312"/>
            <a:ext cx="3383280" cy="1143000"/>
          </a:xfrm>
          <a:prstGeom prst="rect">
            <a:avLst/>
          </a:prstGeom>
          <a:noFill/>
          <a:ln/>
        </p:spPr>
        <p:txBody>
          <a:bodyPr wrap="square" lIns="635" tIns="635" rIns="635" bIns="635" rtlCol="0" anchor="t">
            <a:normAutofit/>
          </a:bodyPr>
          <a:lstStyle/>
          <a:p>
            <a:pPr algn="l" indent="0" marL="0">
              <a:lnSpc>
                <a:spcPct val="106000"/>
              </a:lnSpc>
              <a:buNone/>
            </a:pPr>
            <a:r>
              <a:rPr lang="en-US" sz="2100" dirty="0">
                <a:solidFill>
                  <a:srgbClr val="111111"/>
                </a:solidFill>
                <a:latin typeface="Times New Roman" pitchFamily="34" charset="0"/>
                <a:ea typeface="Times New Roman" pitchFamily="34" charset="-122"/>
                <a:cs typeface="Times New Roman" pitchFamily="34" charset="-120"/>
              </a:rPr>
              <a:t>transport</a:t>
            </a:r>
            <a:endParaRPr lang="en-US" sz="2100" dirty="0"/>
          </a:p>
          <a:p>
            <a:pPr algn="l" indent="0" marL="0">
              <a:lnSpc>
                <a:spcPct val="106000"/>
              </a:lnSpc>
              <a:buNone/>
            </a:pPr>
            <a:r>
              <a:rPr lang="en-US" sz="2100" dirty="0">
                <a:solidFill>
                  <a:srgbClr val="111111"/>
                </a:solidFill>
                <a:latin typeface="Times New Roman" pitchFamily="34" charset="0"/>
                <a:ea typeface="Times New Roman" pitchFamily="34" charset="-122"/>
                <a:cs typeface="Times New Roman" pitchFamily="34" charset="-120"/>
              </a:rPr>
              <a:t>housing</a:t>
            </a:r>
            <a:endParaRPr lang="en-US" sz="2100" dirty="0"/>
          </a:p>
          <a:p>
            <a:pPr algn="l" indent="0" marL="0">
              <a:lnSpc>
                <a:spcPct val="106000"/>
              </a:lnSpc>
              <a:buNone/>
            </a:pPr>
            <a:r>
              <a:rPr lang="en-US" sz="2100" dirty="0">
                <a:solidFill>
                  <a:srgbClr val="111111"/>
                </a:solidFill>
                <a:latin typeface="Times New Roman" pitchFamily="34" charset="0"/>
                <a:ea typeface="Times New Roman" pitchFamily="34" charset="-122"/>
                <a:cs typeface="Times New Roman" pitchFamily="34" charset="-120"/>
              </a:rPr>
              <a:t>shopping</a:t>
            </a:r>
            <a:endParaRPr lang="en-US" sz="2100" dirty="0"/>
          </a:p>
          <a:p>
            <a:pPr algn="l" indent="0" marL="0">
              <a:lnSpc>
                <a:spcPct val="106000"/>
              </a:lnSpc>
              <a:buNone/>
            </a:pPr>
            <a:r>
              <a:rPr lang="en-US" sz="2100" dirty="0">
                <a:solidFill>
                  <a:srgbClr val="111111"/>
                </a:solidFill>
                <a:latin typeface="Times New Roman" pitchFamily="34" charset="0"/>
                <a:ea typeface="Times New Roman" pitchFamily="34" charset="-122"/>
                <a:cs typeface="Times New Roman" pitchFamily="34" charset="-120"/>
              </a:rPr>
              <a:t>weather</a:t>
            </a:r>
            <a:endParaRPr lang="en-US" sz="2100" dirty="0"/>
          </a:p>
        </p:txBody>
      </p:sp>
      <p:sp>
        <p:nvSpPr>
          <p:cNvPr id="12" name="Text 9"/>
          <p:cNvSpPr/>
          <p:nvPr/>
        </p:nvSpPr>
        <p:spPr>
          <a:xfrm>
            <a:off x="8229600" y="2103120"/>
            <a:ext cx="2377440" cy="329184"/>
          </a:xfrm>
          <a:prstGeom prst="rect">
            <a:avLst/>
          </a:prstGeom>
          <a:noFill/>
          <a:ln/>
        </p:spPr>
        <p:txBody>
          <a:bodyPr wrap="square" lIns="635" tIns="635" rIns="635" bIns="635" rtlCol="0" anchor="t">
            <a:normAutofit/>
          </a:bodyPr>
          <a:lstStyle/>
          <a:p>
            <a:pPr algn="l" indent="0" marL="0">
              <a:lnSpc>
                <a:spcPct val="106000"/>
              </a:lnSpc>
              <a:buNone/>
            </a:pPr>
            <a:r>
              <a:rPr lang="en-US" sz="2400" b="1" dirty="0">
                <a:solidFill>
                  <a:srgbClr val="C00000"/>
                </a:solidFill>
                <a:latin typeface="Times New Roman" pitchFamily="34" charset="0"/>
                <a:ea typeface="Times New Roman" pitchFamily="34" charset="-122"/>
                <a:cs typeface="Times New Roman" pitchFamily="34" charset="-120"/>
              </a:rPr>
              <a:t>Conclusion</a:t>
            </a:r>
            <a:endParaRPr lang="en-US" sz="2400" dirty="0"/>
          </a:p>
        </p:txBody>
      </p:sp>
      <p:sp>
        <p:nvSpPr>
          <p:cNvPr id="13" name="Text 10"/>
          <p:cNvSpPr/>
          <p:nvPr/>
        </p:nvSpPr>
        <p:spPr>
          <a:xfrm>
            <a:off x="8229600" y="2496312"/>
            <a:ext cx="3108960" cy="777240"/>
          </a:xfrm>
          <a:prstGeom prst="rect">
            <a:avLst/>
          </a:prstGeom>
          <a:noFill/>
          <a:ln/>
        </p:spPr>
        <p:txBody>
          <a:bodyPr wrap="square" lIns="635" tIns="635" rIns="635" bIns="635" rtlCol="0" anchor="t">
            <a:normAutofit/>
          </a:bodyPr>
          <a:lstStyle/>
          <a:p>
            <a:pPr algn="l" indent="0" marL="0">
              <a:lnSpc>
                <a:spcPct val="106000"/>
              </a:lnSpc>
              <a:buNone/>
            </a:pPr>
            <a:r>
              <a:rPr lang="en-US" sz="2100" dirty="0">
                <a:solidFill>
                  <a:srgbClr val="111111"/>
                </a:solidFill>
                <a:latin typeface="Times New Roman" pitchFamily="34" charset="0"/>
                <a:ea typeface="Times New Roman" pitchFamily="34" charset="-122"/>
                <a:cs typeface="Times New Roman" pitchFamily="34" charset="-120"/>
              </a:rPr>
              <a:t>both interesting</a:t>
            </a:r>
            <a:endParaRPr lang="en-US" sz="2100" dirty="0"/>
          </a:p>
          <a:p>
            <a:pPr algn="l" indent="0" marL="0">
              <a:lnSpc>
                <a:spcPct val="106000"/>
              </a:lnSpc>
              <a:buNone/>
            </a:pPr>
            <a:r>
              <a:rPr lang="en-US" sz="2100" dirty="0">
                <a:solidFill>
                  <a:srgbClr val="111111"/>
                </a:solidFill>
                <a:latin typeface="Times New Roman" pitchFamily="34" charset="0"/>
                <a:ea typeface="Times New Roman" pitchFamily="34" charset="-122"/>
                <a:cs typeface="Times New Roman" pitchFamily="34" charset="-120"/>
              </a:rPr>
              <a:t>daily life different</a:t>
            </a:r>
            <a:endParaRPr lang="en-US" sz="2100" dirty="0"/>
          </a:p>
        </p:txBody>
      </p:sp>
      <p:sp>
        <p:nvSpPr>
          <p:cNvPr id="14" name="Text 11"/>
          <p:cNvSpPr/>
          <p:nvPr/>
        </p:nvSpPr>
        <p:spPr>
          <a:xfrm>
            <a:off x="960120" y="4736592"/>
            <a:ext cx="9509760" cy="530352"/>
          </a:xfrm>
          <a:prstGeom prst="rect">
            <a:avLst/>
          </a:prstGeom>
          <a:noFill/>
          <a:ln/>
        </p:spPr>
        <p:txBody>
          <a:bodyPr wrap="square" lIns="635" tIns="635" rIns="635" bIns="635" rtlCol="0" anchor="t">
            <a:normAutofit/>
          </a:bodyPr>
          <a:lstStyle/>
          <a:p>
            <a:pPr algn="ctr" indent="0" marL="0">
              <a:lnSpc>
                <a:spcPct val="106000"/>
              </a:lnSpc>
              <a:buNone/>
            </a:pPr>
            <a:r>
              <a:rPr lang="en-US" sz="2500" b="1" dirty="0">
                <a:solidFill>
                  <a:srgbClr val="0F5B2A"/>
                </a:solidFill>
                <a:latin typeface="Times New Roman" pitchFamily="34" charset="0"/>
                <a:ea typeface="Times New Roman" pitchFamily="34" charset="-122"/>
                <a:cs typeface="Times New Roman" pitchFamily="34" charset="-120"/>
              </a:rPr>
              <a:t>A plan helps you answer all parts of the report question.</a:t>
            </a:r>
            <a:endParaRPr lang="en-US" sz="2500" dirty="0"/>
          </a:p>
        </p:txBody>
      </p:sp>
      <p:sp>
        <p:nvSpPr>
          <p:cNvPr id="15" name="Shape 12"/>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Model Answer: About 100 Words</a:t>
            </a:r>
            <a:endParaRPr lang="en-US" sz="3600" dirty="0"/>
          </a:p>
        </p:txBody>
      </p:sp>
      <p:sp>
        <p:nvSpPr>
          <p:cNvPr id="7" name="Text 4"/>
          <p:cNvSpPr/>
          <p:nvPr/>
        </p:nvSpPr>
        <p:spPr>
          <a:xfrm>
            <a:off x="713232" y="1325880"/>
            <a:ext cx="10012680" cy="4187952"/>
          </a:xfrm>
          <a:prstGeom prst="rect">
            <a:avLst/>
          </a:prstGeom>
          <a:noFill/>
          <a:ln/>
        </p:spPr>
        <p:txBody>
          <a:bodyPr wrap="square" lIns="635" tIns="635" rIns="635" bIns="635" rtlCol="0" anchor="t">
            <a:normAutofit/>
          </a:bodyPr>
          <a:lstStyle/>
          <a:p>
            <a:pPr algn="l" indent="0" marL="0">
              <a:lnSpc>
                <a:spcPct val="102000"/>
              </a:lnSpc>
              <a:buNone/>
            </a:pPr>
            <a:r>
              <a:rPr lang="en-US" sz="1950" dirty="0">
                <a:solidFill>
                  <a:srgbClr val="111111"/>
                </a:solidFill>
                <a:latin typeface="Times New Roman" pitchFamily="34" charset="0"/>
                <a:ea typeface="Times New Roman" pitchFamily="34" charset="-122"/>
                <a:cs typeface="Times New Roman" pitchFamily="34" charset="-120"/>
              </a:rPr>
              <a:t>Report Comparing the UK and Pakistan</a:t>
            </a:r>
            <a:endParaRPr lang="en-US" sz="1950" dirty="0"/>
          </a:p>
          <a:p>
            <a:pPr algn="l" indent="0" marL="0">
              <a:lnSpc>
                <a:spcPct val="102000"/>
              </a:lnSpc>
              <a:buNone/>
            </a:pPr>
            <a:endParaRPr lang="en-US" sz="1950" dirty="0"/>
          </a:p>
          <a:p>
            <a:pPr algn="l" indent="0" marL="0">
              <a:lnSpc>
                <a:spcPct val="102000"/>
              </a:lnSpc>
              <a:buNone/>
            </a:pPr>
            <a:r>
              <a:rPr lang="en-US" sz="1950" dirty="0">
                <a:solidFill>
                  <a:srgbClr val="111111"/>
                </a:solidFill>
                <a:latin typeface="Times New Roman" pitchFamily="34" charset="0"/>
                <a:ea typeface="Times New Roman" pitchFamily="34" charset="-122"/>
                <a:cs typeface="Times New Roman" pitchFamily="34" charset="-120"/>
              </a:rPr>
              <a:t>This report compares the UK and Pakistan. I know both countries, and they are different in many ways.</a:t>
            </a:r>
            <a:endParaRPr lang="en-US" sz="1950" dirty="0"/>
          </a:p>
          <a:p>
            <a:pPr algn="l" indent="0" marL="0">
              <a:lnSpc>
                <a:spcPct val="102000"/>
              </a:lnSpc>
              <a:buNone/>
            </a:pPr>
            <a:endParaRPr lang="en-US" sz="1950" dirty="0"/>
          </a:p>
          <a:p>
            <a:pPr algn="l" indent="0" marL="0">
              <a:lnSpc>
                <a:spcPct val="102000"/>
              </a:lnSpc>
              <a:buNone/>
            </a:pPr>
            <a:r>
              <a:rPr lang="en-US" sz="1950" dirty="0">
                <a:solidFill>
                  <a:srgbClr val="111111"/>
                </a:solidFill>
                <a:latin typeface="Times New Roman" pitchFamily="34" charset="0"/>
                <a:ea typeface="Times New Roman" pitchFamily="34" charset="-122"/>
                <a:cs typeface="Times New Roman" pitchFamily="34" charset="-120"/>
              </a:rPr>
              <a:t>In the UK, many people use buses, trains and the underground. Transport is regular, but it can be expensive. In Pakistan, people often use buses, rickshaws and motorbikes, which are usually cheaper.</a:t>
            </a:r>
            <a:endParaRPr lang="en-US" sz="1950" dirty="0"/>
          </a:p>
          <a:p>
            <a:pPr algn="l" indent="0" marL="0">
              <a:lnSpc>
                <a:spcPct val="102000"/>
              </a:lnSpc>
              <a:buNone/>
            </a:pPr>
            <a:endParaRPr lang="en-US" sz="1950" dirty="0"/>
          </a:p>
          <a:p>
            <a:pPr algn="l" indent="0" marL="0">
              <a:lnSpc>
                <a:spcPct val="102000"/>
              </a:lnSpc>
              <a:buNone/>
            </a:pPr>
            <a:r>
              <a:rPr lang="en-US" sz="1950" dirty="0">
                <a:solidFill>
                  <a:srgbClr val="111111"/>
                </a:solidFill>
                <a:latin typeface="Times New Roman" pitchFamily="34" charset="0"/>
                <a:ea typeface="Times New Roman" pitchFamily="34" charset="-122"/>
                <a:cs typeface="Times New Roman" pitchFamily="34" charset="-120"/>
              </a:rPr>
              <a:t>Housing is also different. In the UK, people often live in flats or terraced houses. In Pakistan, many families live in bigger houses together. The UK has supermarkets and shopping centres, but Pakistan has busy markets and small shops. The UK is often cold and rainy, while Pakistan is hotter and sunnier.</a:t>
            </a:r>
            <a:endParaRPr lang="en-US" sz="1950" dirty="0"/>
          </a:p>
          <a:p>
            <a:pPr algn="l" indent="0" marL="0">
              <a:lnSpc>
                <a:spcPct val="102000"/>
              </a:lnSpc>
              <a:buNone/>
            </a:pPr>
            <a:endParaRPr lang="en-US" sz="1950" dirty="0"/>
          </a:p>
          <a:p>
            <a:pPr algn="l" indent="0" marL="0">
              <a:lnSpc>
                <a:spcPct val="102000"/>
              </a:lnSpc>
              <a:buNone/>
            </a:pPr>
            <a:r>
              <a:rPr lang="en-US" sz="1950" dirty="0">
                <a:solidFill>
                  <a:srgbClr val="111111"/>
                </a:solidFill>
                <a:latin typeface="Times New Roman" pitchFamily="34" charset="0"/>
                <a:ea typeface="Times New Roman" pitchFamily="34" charset="-122"/>
                <a:cs typeface="Times New Roman" pitchFamily="34" charset="-120"/>
              </a:rPr>
              <a:t>Conclusion: daily life is different in both countries.</a:t>
            </a:r>
            <a:endParaRPr lang="en-US" sz="1950" dirty="0"/>
          </a:p>
        </p:txBody>
      </p:sp>
      <p:sp>
        <p:nvSpPr>
          <p:cNvPr id="8" name="Text 5"/>
          <p:cNvSpPr/>
          <p:nvPr/>
        </p:nvSpPr>
        <p:spPr>
          <a:xfrm>
            <a:off x="822960" y="5532120"/>
            <a:ext cx="9418320" cy="320040"/>
          </a:xfrm>
          <a:prstGeom prst="rect">
            <a:avLst/>
          </a:prstGeom>
          <a:noFill/>
          <a:ln/>
        </p:spPr>
        <p:txBody>
          <a:bodyPr wrap="square" lIns="635" tIns="635" rIns="635" bIns="635" rtlCol="0" anchor="t">
            <a:normAutofit/>
          </a:bodyPr>
          <a:lstStyle/>
          <a:p>
            <a:pPr algn="ctr" indent="0" marL="0">
              <a:lnSpc>
                <a:spcPct val="106000"/>
              </a:lnSpc>
              <a:buNone/>
            </a:pPr>
            <a:r>
              <a:rPr lang="en-US" sz="1800" b="1" dirty="0">
                <a:solidFill>
                  <a:srgbClr val="0070C0"/>
                </a:solidFill>
                <a:latin typeface="Times New Roman" pitchFamily="34" charset="0"/>
                <a:ea typeface="Times New Roman" pitchFamily="34" charset="-122"/>
                <a:cs typeface="Times New Roman" pitchFamily="34" charset="-120"/>
              </a:rPr>
              <a:t>Check: title ✓  paragraphs ✓  all points answered ✓  clear conclusion ✓</a:t>
            </a:r>
            <a:endParaRPr lang="en-US" sz="1800" dirty="0"/>
          </a:p>
        </p:txBody>
      </p:sp>
      <p:sp>
        <p:nvSpPr>
          <p:cNvPr id="9" name="Shape 6"/>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Quick Test</a:t>
            </a:r>
            <a:endParaRPr lang="en-US" sz="3600" dirty="0"/>
          </a:p>
        </p:txBody>
      </p:sp>
      <p:sp>
        <p:nvSpPr>
          <p:cNvPr id="7" name="Text 4"/>
          <p:cNvSpPr/>
          <p:nvPr/>
        </p:nvSpPr>
        <p:spPr>
          <a:xfrm>
            <a:off x="713232" y="1371600"/>
            <a:ext cx="10058400" cy="320040"/>
          </a:xfrm>
          <a:prstGeom prst="rect">
            <a:avLst/>
          </a:prstGeom>
          <a:noFill/>
          <a:ln/>
        </p:spPr>
        <p:txBody>
          <a:bodyPr wrap="square" lIns="635" tIns="635" rIns="635" bIns="635" rtlCol="0" anchor="t">
            <a:normAutofit/>
          </a:bodyPr>
          <a:lstStyle/>
          <a:p>
            <a:pPr algn="l" indent="0" marL="0">
              <a:lnSpc>
                <a:spcPct val="106000"/>
              </a:lnSpc>
              <a:buNone/>
            </a:pPr>
            <a:r>
              <a:rPr lang="en-US" sz="2500" b="1" dirty="0">
                <a:solidFill>
                  <a:srgbClr val="0070C0"/>
                </a:solidFill>
                <a:latin typeface="Times New Roman" pitchFamily="34" charset="0"/>
                <a:ea typeface="Times New Roman" pitchFamily="34" charset="-122"/>
                <a:cs typeface="Times New Roman" pitchFamily="34" charset="-120"/>
              </a:rPr>
              <a:t>Answer with a partner.</a:t>
            </a:r>
            <a:endParaRPr lang="en-US" sz="2500" dirty="0"/>
          </a:p>
        </p:txBody>
      </p:sp>
      <p:sp>
        <p:nvSpPr>
          <p:cNvPr id="8" name="Text 5"/>
          <p:cNvSpPr/>
          <p:nvPr/>
        </p:nvSpPr>
        <p:spPr>
          <a:xfrm>
            <a:off x="868680" y="2011680"/>
            <a:ext cx="10195560" cy="3246120"/>
          </a:xfrm>
          <a:prstGeom prst="rect">
            <a:avLst/>
          </a:prstGeom>
          <a:noFill/>
          <a:ln/>
        </p:spPr>
        <p:txBody>
          <a:bodyPr wrap="square" lIns="635" tIns="635" rIns="635" bIns="635" rtlCol="0" anchor="t">
            <a:normAutofit/>
          </a:bodyPr>
          <a:lstStyle/>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1. What is the purpose of a report?</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2. In ESB Entry 3, which task can be a report?</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3. How many words should you aim for?</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4. What must you write before the full answer?</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5. Name two things a report should include.</a:t>
            </a:r>
            <a:endParaRPr lang="en-US" sz="2500" dirty="0"/>
          </a:p>
        </p:txBody>
      </p:sp>
      <p:sp>
        <p:nvSpPr>
          <p:cNvPr id="9" name="Shape 6"/>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REPORT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Your Turn: Write a Report</a:t>
            </a:r>
            <a:endParaRPr lang="en-US" sz="3600" dirty="0"/>
          </a:p>
        </p:txBody>
      </p:sp>
      <p:sp>
        <p:nvSpPr>
          <p:cNvPr id="7" name="Text 4"/>
          <p:cNvSpPr/>
          <p:nvPr/>
        </p:nvSpPr>
        <p:spPr>
          <a:xfrm>
            <a:off x="713232" y="1353312"/>
            <a:ext cx="10287000" cy="502920"/>
          </a:xfrm>
          <a:prstGeom prst="rect">
            <a:avLst/>
          </a:prstGeom>
          <a:noFill/>
          <a:ln/>
        </p:spPr>
        <p:txBody>
          <a:bodyPr wrap="square" lIns="635" tIns="635" rIns="635" bIns="635" rtlCol="0" anchor="t">
            <a:normAutofit/>
          </a:bodyPr>
          <a:lstStyle/>
          <a:p>
            <a:pPr algn="l" indent="0" marL="0">
              <a:lnSpc>
                <a:spcPct val="106000"/>
              </a:lnSpc>
              <a:buNone/>
            </a:pPr>
            <a:r>
              <a:rPr lang="en-US" sz="2600" b="1" dirty="0">
                <a:solidFill>
                  <a:srgbClr val="0070C0"/>
                </a:solidFill>
                <a:latin typeface="Times New Roman" pitchFamily="34" charset="0"/>
                <a:ea typeface="Times New Roman" pitchFamily="34" charset="-122"/>
                <a:cs typeface="Times New Roman" pitchFamily="34" charset="-120"/>
              </a:rPr>
              <a:t>Write a report for your teacher about a course or class you have attended.</a:t>
            </a:r>
            <a:endParaRPr lang="en-US" sz="2600" dirty="0"/>
          </a:p>
        </p:txBody>
      </p:sp>
      <p:sp>
        <p:nvSpPr>
          <p:cNvPr id="8" name="Text 5"/>
          <p:cNvSpPr/>
          <p:nvPr/>
        </p:nvSpPr>
        <p:spPr>
          <a:xfrm>
            <a:off x="713232" y="2121408"/>
            <a:ext cx="5486400" cy="320040"/>
          </a:xfrm>
          <a:prstGeom prst="rect">
            <a:avLst/>
          </a:prstGeom>
          <a:noFill/>
          <a:ln/>
        </p:spPr>
        <p:txBody>
          <a:bodyPr wrap="square" lIns="635" tIns="635" rIns="635" bIns="635" rtlCol="0" anchor="t">
            <a:normAutofit/>
          </a:bodyPr>
          <a:lstStyle/>
          <a:p>
            <a:pPr algn="l" indent="0" marL="0">
              <a:lnSpc>
                <a:spcPct val="106000"/>
              </a:lnSpc>
              <a:buNone/>
            </a:pPr>
            <a:r>
              <a:rPr lang="en-US" sz="2500" b="1" dirty="0">
                <a:solidFill>
                  <a:srgbClr val="111111"/>
                </a:solidFill>
                <a:latin typeface="Times New Roman" pitchFamily="34" charset="0"/>
                <a:ea typeface="Times New Roman" pitchFamily="34" charset="-122"/>
                <a:cs typeface="Times New Roman" pitchFamily="34" charset="-120"/>
              </a:rPr>
              <a:t>You can write about:</a:t>
            </a:r>
            <a:endParaRPr lang="en-US" sz="2500" dirty="0"/>
          </a:p>
        </p:txBody>
      </p:sp>
      <p:sp>
        <p:nvSpPr>
          <p:cNvPr id="9" name="Text 6"/>
          <p:cNvSpPr/>
          <p:nvPr/>
        </p:nvSpPr>
        <p:spPr>
          <a:xfrm>
            <a:off x="960120" y="2560320"/>
            <a:ext cx="9601200" cy="1508760"/>
          </a:xfrm>
          <a:prstGeom prst="rect">
            <a:avLst/>
          </a:prstGeom>
          <a:noFill/>
          <a:ln/>
        </p:spPr>
        <p:txBody>
          <a:bodyPr wrap="square" lIns="635" tIns="635" rIns="635" bIns="635" rtlCol="0" anchor="ctr">
            <a:normAutofit/>
          </a:bodyPr>
          <a:lstStyle/>
          <a:p>
            <a:pPr>
              <a:lnSpc>
                <a:spcPct val="108000"/>
              </a:lnSpc>
            </a:pPr>
            <a:r>
              <a:rPr lang="en-US" sz="2600" dirty="0">
                <a:solidFill>
                  <a:srgbClr val="111111"/>
                </a:solidFill>
                <a:latin typeface="Times New Roman" pitchFamily="34" charset="0"/>
                <a:ea typeface="Times New Roman" pitchFamily="34" charset="-122"/>
                <a:cs typeface="Times New Roman" pitchFamily="34" charset="-120"/>
              </a:rPr>
              <a:t>what you learned</a:t>
            </a:r>
            <a:endParaRPr lang="en-US" sz="2600" dirty="0"/>
          </a:p>
          <a:p>
            <a:pPr>
              <a:lnSpc>
                <a:spcPct val="108000"/>
              </a:lnSpc>
            </a:pPr>
            <a:r>
              <a:rPr lang="en-US" sz="2600" dirty="0">
                <a:solidFill>
                  <a:srgbClr val="111111"/>
                </a:solidFill>
                <a:latin typeface="Times New Roman" pitchFamily="34" charset="0"/>
                <a:ea typeface="Times New Roman" pitchFamily="34" charset="-122"/>
                <a:cs typeface="Times New Roman" pitchFamily="34" charset="-120"/>
              </a:rPr>
              <a:t>what was good</a:t>
            </a:r>
            <a:endParaRPr lang="en-US" sz="2600" dirty="0"/>
          </a:p>
          <a:p>
            <a:pPr>
              <a:lnSpc>
                <a:spcPct val="108000"/>
              </a:lnSpc>
            </a:pPr>
            <a:r>
              <a:rPr lang="en-US" sz="2600" dirty="0">
                <a:solidFill>
                  <a:srgbClr val="111111"/>
                </a:solidFill>
                <a:latin typeface="Times New Roman" pitchFamily="34" charset="0"/>
                <a:ea typeface="Times New Roman" pitchFamily="34" charset="-122"/>
                <a:cs typeface="Times New Roman" pitchFamily="34" charset="-120"/>
              </a:rPr>
              <a:t>what could be better</a:t>
            </a:r>
            <a:endParaRPr lang="en-US" sz="2600" dirty="0"/>
          </a:p>
          <a:p>
            <a:pPr>
              <a:lnSpc>
                <a:spcPct val="108000"/>
              </a:lnSpc>
            </a:pPr>
            <a:r>
              <a:rPr lang="en-US" sz="2600" dirty="0">
                <a:solidFill>
                  <a:srgbClr val="111111"/>
                </a:solidFill>
                <a:latin typeface="Times New Roman" pitchFamily="34" charset="0"/>
                <a:ea typeface="Times New Roman" pitchFamily="34" charset="-122"/>
                <a:cs typeface="Times New Roman" pitchFamily="34" charset="-120"/>
              </a:rPr>
              <a:t>what you recommend</a:t>
            </a:r>
            <a:endParaRPr lang="en-US" sz="2600" dirty="0"/>
          </a:p>
        </p:txBody>
      </p:sp>
      <p:sp>
        <p:nvSpPr>
          <p:cNvPr id="10" name="Text 7"/>
          <p:cNvSpPr/>
          <p:nvPr/>
        </p:nvSpPr>
        <p:spPr>
          <a:xfrm>
            <a:off x="914400" y="4800600"/>
            <a:ext cx="9509760" cy="685800"/>
          </a:xfrm>
          <a:prstGeom prst="rect">
            <a:avLst/>
          </a:prstGeom>
          <a:noFill/>
          <a:ln/>
        </p:spPr>
        <p:txBody>
          <a:bodyPr wrap="square" lIns="635" tIns="635" rIns="635" bIns="635" rtlCol="0" anchor="t">
            <a:normAutofit/>
          </a:bodyPr>
          <a:lstStyle/>
          <a:p>
            <a:pPr algn="ctr" indent="0" marL="0">
              <a:lnSpc>
                <a:spcPct val="106000"/>
              </a:lnSpc>
              <a:buNone/>
            </a:pPr>
            <a:r>
              <a:rPr lang="en-US" sz="2600" b="1" dirty="0">
                <a:solidFill>
                  <a:srgbClr val="C00000"/>
                </a:solidFill>
                <a:latin typeface="Times New Roman" pitchFamily="34" charset="0"/>
                <a:ea typeface="Times New Roman" pitchFamily="34" charset="-122"/>
                <a:cs typeface="Times New Roman" pitchFamily="34" charset="-120"/>
              </a:rPr>
              <a:t>Remember: plan first, use paragraphs, include information and aim for about 100 words.</a:t>
            </a:r>
            <a:endParaRPr lang="en-US" sz="2600" dirty="0"/>
          </a:p>
        </p:txBody>
      </p:sp>
      <p:sp>
        <p:nvSpPr>
          <p:cNvPr id="11" name="Shape 8"/>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Times New Roman"/>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Times New Roman"/>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ESOLish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Writing Lesson</dc:title>
  <dc:subject>ESB ESOL Skills for Life Entry 3 Report Writing</dc:subject>
  <dc:creator>ESOLish</dc:creator>
  <cp:lastModifiedBy>ESOLish</cp:lastModifiedBy>
  <cp:revision>1</cp:revision>
  <dcterms:created xsi:type="dcterms:W3CDTF">2026-09-11T20:17:56Z</dcterms:created>
  <dcterms:modified xsi:type="dcterms:W3CDTF">2026-09-11T20:17:56Z</dcterms:modified>
</cp:coreProperties>
</file>