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SOLish">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1325880" y="1444752"/>
            <a:ext cx="9601200" cy="502920"/>
          </a:xfrm>
          <a:prstGeom prst="rect">
            <a:avLst/>
          </a:prstGeom>
          <a:noFill/>
          <a:ln/>
        </p:spPr>
        <p:txBody>
          <a:bodyPr wrap="square" lIns="0" tIns="0" rIns="0" bIns="0" rtlCol="0" anchor="ctr"/>
          <a:lstStyle/>
          <a:p>
            <a:pPr algn="ctr" indent="0" marL="0">
              <a:buNone/>
            </a:pPr>
            <a:r>
              <a:rPr lang="en-US" sz="3100" b="1" dirty="0">
                <a:solidFill>
                  <a:srgbClr val="C00000"/>
                </a:solidFill>
                <a:latin typeface="Times New Roman" pitchFamily="34" charset="0"/>
                <a:ea typeface="Times New Roman" pitchFamily="34" charset="-122"/>
                <a:cs typeface="Times New Roman" pitchFamily="34" charset="-120"/>
              </a:rPr>
              <a:t>ESB ESOL Skills for Life</a:t>
            </a:r>
            <a:endParaRPr lang="en-US" sz="3100" dirty="0"/>
          </a:p>
        </p:txBody>
      </p:sp>
      <p:sp>
        <p:nvSpPr>
          <p:cNvPr id="7" name="Text 4"/>
          <p:cNvSpPr/>
          <p:nvPr/>
        </p:nvSpPr>
        <p:spPr>
          <a:xfrm>
            <a:off x="1325880" y="1993392"/>
            <a:ext cx="9601200" cy="502920"/>
          </a:xfrm>
          <a:prstGeom prst="rect">
            <a:avLst/>
          </a:prstGeom>
          <a:noFill/>
          <a:ln/>
        </p:spPr>
        <p:txBody>
          <a:bodyPr wrap="square" lIns="0" tIns="0" rIns="0" bIns="0" rtlCol="0" anchor="ctr"/>
          <a:lstStyle/>
          <a:p>
            <a:pPr algn="ctr" indent="0" marL="0">
              <a:buNone/>
            </a:pPr>
            <a:r>
              <a:rPr lang="en-US" sz="3600" b="1" dirty="0">
                <a:solidFill>
                  <a:srgbClr val="C00000"/>
                </a:solidFill>
                <a:latin typeface="Times New Roman" pitchFamily="34" charset="0"/>
                <a:ea typeface="Times New Roman" pitchFamily="34" charset="-122"/>
                <a:cs typeface="Times New Roman" pitchFamily="34" charset="-120"/>
              </a:rPr>
              <a:t>Entry 3</a:t>
            </a:r>
            <a:endParaRPr lang="en-US" sz="3600" dirty="0"/>
          </a:p>
        </p:txBody>
      </p:sp>
      <p:sp>
        <p:nvSpPr>
          <p:cNvPr id="8" name="Text 5"/>
          <p:cNvSpPr/>
          <p:nvPr/>
        </p:nvSpPr>
        <p:spPr>
          <a:xfrm>
            <a:off x="1325880" y="2788920"/>
            <a:ext cx="9601200" cy="640080"/>
          </a:xfrm>
          <a:prstGeom prst="rect">
            <a:avLst/>
          </a:prstGeom>
          <a:noFill/>
          <a:ln/>
        </p:spPr>
        <p:txBody>
          <a:bodyPr wrap="square" lIns="0" tIns="0" rIns="0" bIns="0" rtlCol="0" anchor="ctr"/>
          <a:lstStyle/>
          <a:p>
            <a:pPr algn="ctr" indent="0" marL="0">
              <a:buNone/>
            </a:pPr>
            <a:r>
              <a:rPr lang="en-US" sz="3800" b="1" dirty="0">
                <a:solidFill>
                  <a:srgbClr val="0070C0"/>
                </a:solidFill>
                <a:latin typeface="Times New Roman" pitchFamily="34" charset="0"/>
                <a:ea typeface="Times New Roman" pitchFamily="34" charset="-122"/>
                <a:cs typeface="Times New Roman" pitchFamily="34" charset="-120"/>
              </a:rPr>
              <a:t>ARTICLE WRITING</a:t>
            </a:r>
            <a:endParaRPr lang="en-US" sz="3800" dirty="0"/>
          </a:p>
        </p:txBody>
      </p:sp>
      <p:sp>
        <p:nvSpPr>
          <p:cNvPr id="9" name="Text 6"/>
          <p:cNvSpPr/>
          <p:nvPr/>
        </p:nvSpPr>
        <p:spPr>
          <a:xfrm>
            <a:off x="1371600" y="3703320"/>
            <a:ext cx="9509760" cy="384048"/>
          </a:xfrm>
          <a:prstGeom prst="rect">
            <a:avLst/>
          </a:prstGeom>
          <a:noFill/>
          <a:ln/>
        </p:spPr>
        <p:txBody>
          <a:bodyPr wrap="square" lIns="0" tIns="0" rIns="0" bIns="0" rtlCol="0" anchor="ctr"/>
          <a:lstStyle/>
          <a:p>
            <a:pPr algn="ctr" indent="0" marL="0">
              <a:buNone/>
            </a:pPr>
            <a:r>
              <a:rPr lang="en-US" sz="2200" i="1" dirty="0">
                <a:solidFill>
                  <a:srgbClr val="555555"/>
                </a:solidFill>
                <a:latin typeface="Times New Roman" pitchFamily="34" charset="0"/>
                <a:ea typeface="Times New Roman" pitchFamily="34" charset="-122"/>
                <a:cs typeface="Times New Roman" pitchFamily="34" charset="-120"/>
              </a:rPr>
              <a:t>A clear step-by-step lesson for Entry 3 learners</a:t>
            </a:r>
            <a:endParaRPr lang="en-US" sz="2200" dirty="0"/>
          </a:p>
        </p:txBody>
      </p:sp>
      <p:sp>
        <p:nvSpPr>
          <p:cNvPr id="10" name="Shape 7"/>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Session Aims</a:t>
            </a:r>
            <a:endParaRPr lang="en-US" sz="3600" dirty="0"/>
          </a:p>
        </p:txBody>
      </p:sp>
      <p:sp>
        <p:nvSpPr>
          <p:cNvPr id="7" name="Text 4"/>
          <p:cNvSpPr/>
          <p:nvPr/>
        </p:nvSpPr>
        <p:spPr>
          <a:xfrm>
            <a:off x="621792" y="1536192"/>
            <a:ext cx="10287000" cy="384048"/>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By the end of this session, learners will be able to:</a:t>
            </a:r>
            <a:endParaRPr lang="en-US" sz="2500" dirty="0"/>
          </a:p>
        </p:txBody>
      </p:sp>
      <p:sp>
        <p:nvSpPr>
          <p:cNvPr id="8" name="Text 5"/>
          <p:cNvSpPr/>
          <p:nvPr/>
        </p:nvSpPr>
        <p:spPr>
          <a:xfrm>
            <a:off x="841248" y="2057400"/>
            <a:ext cx="10241280" cy="329184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understand what an article is and why we write one</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recognise the ESB Entry 3 Task 2 article pattern</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plan an article using simple bullet points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a clear article with a title and short paragraphs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include facts, opinions and reasons for the reader</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Warm-up: Which One Is an Article?</a:t>
            </a:r>
            <a:endParaRPr lang="en-US" sz="3600" dirty="0"/>
          </a:p>
        </p:txBody>
      </p:sp>
      <p:sp>
        <p:nvSpPr>
          <p:cNvPr id="7" name="Text 4"/>
          <p:cNvSpPr/>
          <p:nvPr/>
        </p:nvSpPr>
        <p:spPr>
          <a:xfrm>
            <a:off x="658368" y="1463040"/>
            <a:ext cx="10515600" cy="658368"/>
          </a:xfrm>
          <a:prstGeom prst="rect">
            <a:avLst/>
          </a:prstGeom>
          <a:noFill/>
          <a:ln/>
        </p:spPr>
        <p:txBody>
          <a:bodyPr wrap="square" lIns="635" tIns="635" rIns="635" bIns="635" rtlCol="0" anchor="t">
            <a:normAutofit/>
          </a:bodyPr>
          <a:lstStyle/>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Look at the four text types. Which one would you usually see in a magazine, newspaper or website?</a:t>
            </a:r>
            <a:endParaRPr lang="en-US" sz="2400" dirty="0"/>
          </a:p>
        </p:txBody>
      </p:sp>
      <p:sp>
        <p:nvSpPr>
          <p:cNvPr id="8" name="Text 5"/>
          <p:cNvSpPr/>
          <p:nvPr/>
        </p:nvSpPr>
        <p:spPr>
          <a:xfrm>
            <a:off x="914400" y="2468880"/>
            <a:ext cx="4937760" cy="2240280"/>
          </a:xfrm>
          <a:prstGeom prst="rect">
            <a:avLst/>
          </a:prstGeom>
          <a:noFill/>
          <a:ln/>
        </p:spPr>
        <p:txBody>
          <a:bodyPr wrap="square" lIns="635" tIns="635" rIns="635" bIns="635" rtlCol="0" anchor="t">
            <a:normAutofit/>
          </a:bodyPr>
          <a:lstStyle/>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A. A text to a friend</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B. A form with boxes</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C. A longer text for many readers</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D. A shopping list</a:t>
            </a:r>
            <a:endParaRPr lang="en-US" sz="2800" dirty="0"/>
          </a:p>
        </p:txBody>
      </p:sp>
      <p:sp>
        <p:nvSpPr>
          <p:cNvPr id="9" name="Text 6"/>
          <p:cNvSpPr/>
          <p:nvPr/>
        </p:nvSpPr>
        <p:spPr>
          <a:xfrm>
            <a:off x="6492240" y="2788920"/>
            <a:ext cx="4297680" cy="1371600"/>
          </a:xfrm>
          <a:prstGeom prst="rect">
            <a:avLst/>
          </a:prstGeom>
          <a:noFill/>
          <a:ln/>
        </p:spPr>
        <p:txBody>
          <a:bodyPr wrap="square" lIns="635" tIns="635" rIns="635" bIns="635" rtlCol="0" anchor="t">
            <a:normAutofit/>
          </a:bodyPr>
          <a:lstStyle/>
          <a:p>
            <a:pPr algn="ctr" indent="0" marL="0">
              <a:lnSpc>
                <a:spcPct val="106000"/>
              </a:lnSpc>
              <a:buNone/>
            </a:pPr>
            <a:r>
              <a:rPr lang="en-US" sz="2700" b="1" dirty="0">
                <a:solidFill>
                  <a:srgbClr val="0070C0"/>
                </a:solidFill>
                <a:latin typeface="Times New Roman" pitchFamily="34" charset="0"/>
                <a:ea typeface="Times New Roman" pitchFamily="34" charset="-122"/>
                <a:cs typeface="Times New Roman" pitchFamily="34" charset="-120"/>
              </a:rPr>
              <a:t>Discuss with a partner:</a:t>
            </a:r>
            <a:endParaRPr lang="en-US" sz="2700" dirty="0"/>
          </a:p>
          <a:p>
            <a:pPr algn="ctr" indent="0" marL="0">
              <a:lnSpc>
                <a:spcPct val="106000"/>
              </a:lnSpc>
              <a:buNone/>
            </a:pPr>
            <a:r>
              <a:rPr lang="en-US" sz="2700" b="1" dirty="0">
                <a:solidFill>
                  <a:srgbClr val="0070C0"/>
                </a:solidFill>
                <a:latin typeface="Times New Roman" pitchFamily="34" charset="0"/>
                <a:ea typeface="Times New Roman" pitchFamily="34" charset="-122"/>
                <a:cs typeface="Times New Roman" pitchFamily="34" charset="-120"/>
              </a:rPr>
              <a:t>What clues helped you decide?</a:t>
            </a:r>
            <a:endParaRPr lang="en-US" sz="2700" dirty="0"/>
          </a:p>
        </p:txBody>
      </p:sp>
      <p:sp>
        <p:nvSpPr>
          <p:cNvPr id="10" name="Shape 7"/>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What Is an Article?</a:t>
            </a:r>
            <a:endParaRPr lang="en-US" sz="3600" dirty="0"/>
          </a:p>
        </p:txBody>
      </p:sp>
      <p:sp>
        <p:nvSpPr>
          <p:cNvPr id="7" name="Text 4"/>
          <p:cNvSpPr/>
          <p:nvPr/>
        </p:nvSpPr>
        <p:spPr>
          <a:xfrm>
            <a:off x="777240" y="1691640"/>
            <a:ext cx="10515600" cy="1234440"/>
          </a:xfrm>
          <a:prstGeom prst="rect">
            <a:avLst/>
          </a:prstGeom>
          <a:noFill/>
          <a:ln/>
        </p:spPr>
        <p:txBody>
          <a:bodyPr wrap="square" lIns="635" tIns="635" rIns="635" bIns="635" rtlCol="0" anchor="t">
            <a:normAutofit/>
          </a:bodyPr>
          <a:lstStyle/>
          <a:p>
            <a:pPr algn="l" indent="0" marL="0">
              <a:lnSpc>
                <a:spcPct val="106000"/>
              </a:lnSpc>
              <a:buNone/>
            </a:pPr>
            <a:r>
              <a:rPr lang="en-US" sz="3000" dirty="0">
                <a:solidFill>
                  <a:srgbClr val="111111"/>
                </a:solidFill>
                <a:latin typeface="Times New Roman" pitchFamily="34" charset="0"/>
                <a:ea typeface="Times New Roman" pitchFamily="34" charset="-122"/>
                <a:cs typeface="Times New Roman" pitchFamily="34" charset="-120"/>
              </a:rPr>
              <a:t>An article is a piece of writing for many readers. It gives information, ideas and opinions about a topic.</a:t>
            </a:r>
            <a:endParaRPr lang="en-US" sz="3000" dirty="0"/>
          </a:p>
        </p:txBody>
      </p:sp>
      <p:sp>
        <p:nvSpPr>
          <p:cNvPr id="8" name="Text 5"/>
          <p:cNvSpPr/>
          <p:nvPr/>
        </p:nvSpPr>
        <p:spPr>
          <a:xfrm>
            <a:off x="1005840" y="3246120"/>
            <a:ext cx="9601200" cy="201168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It usually has a clear title.</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It is written in short paragraphs.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It can describe, explain or give opinions.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It is often written for a magazine, newspaper or website.</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Purpose: Why Do We Write Articles?</a:t>
            </a:r>
            <a:endParaRPr lang="en-US" sz="3600" dirty="0"/>
          </a:p>
        </p:txBody>
      </p:sp>
      <p:sp>
        <p:nvSpPr>
          <p:cNvPr id="7" name="Text 4"/>
          <p:cNvSpPr/>
          <p:nvPr/>
        </p:nvSpPr>
        <p:spPr>
          <a:xfrm>
            <a:off x="685800" y="1508760"/>
            <a:ext cx="10149840" cy="685800"/>
          </a:xfrm>
          <a:prstGeom prst="rect">
            <a:avLst/>
          </a:prstGeom>
          <a:noFill/>
          <a:ln/>
        </p:spPr>
        <p:txBody>
          <a:bodyPr wrap="square" lIns="635" tIns="635" rIns="635" bIns="635" rtlCol="0" anchor="t">
            <a:normAutofit/>
          </a:bodyPr>
          <a:lstStyle/>
          <a:p>
            <a:pPr algn="l" indent="0" marL="0">
              <a:lnSpc>
                <a:spcPct val="106000"/>
              </a:lnSpc>
              <a:buNone/>
            </a:pPr>
            <a:r>
              <a:rPr lang="en-US" sz="2700" dirty="0">
                <a:solidFill>
                  <a:srgbClr val="111111"/>
                </a:solidFill>
                <a:latin typeface="Times New Roman" pitchFamily="34" charset="0"/>
                <a:ea typeface="Times New Roman" pitchFamily="34" charset="-122"/>
                <a:cs typeface="Times New Roman" pitchFamily="34" charset="-120"/>
              </a:rPr>
              <a:t>Articles help readers learn about a topic and understand the writer’s ideas.</a:t>
            </a:r>
            <a:endParaRPr lang="en-US" sz="2700" dirty="0"/>
          </a:p>
        </p:txBody>
      </p:sp>
      <p:sp>
        <p:nvSpPr>
          <p:cNvPr id="8" name="Text 5"/>
          <p:cNvSpPr/>
          <p:nvPr/>
        </p:nvSpPr>
        <p:spPr>
          <a:xfrm>
            <a:off x="914400" y="2514600"/>
            <a:ext cx="9875520" cy="242316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describe a place, event or experience</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explain what happened or what changed</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share your opinion with reasons</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to give useful information to a general reader</a:t>
            </a:r>
            <a:endParaRPr lang="en-US" sz="27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ESB Entry 3: Article Exam Pattern</a:t>
            </a:r>
            <a:endParaRPr lang="en-US" sz="3600" dirty="0"/>
          </a:p>
        </p:txBody>
      </p:sp>
      <p:sp>
        <p:nvSpPr>
          <p:cNvPr id="7" name="Text 4"/>
          <p:cNvSpPr/>
          <p:nvPr/>
        </p:nvSpPr>
        <p:spPr>
          <a:xfrm>
            <a:off x="676656" y="1353312"/>
            <a:ext cx="10515600" cy="42062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0070C0"/>
                </a:solidFill>
                <a:latin typeface="Times New Roman" pitchFamily="34" charset="0"/>
                <a:ea typeface="Times New Roman" pitchFamily="34" charset="-122"/>
                <a:cs typeface="Times New Roman" pitchFamily="34" charset="-120"/>
              </a:rPr>
              <a:t>In the current ESB Writing exam, an article can appear in Task 2.</a:t>
            </a:r>
            <a:endParaRPr lang="en-US" sz="2400" dirty="0"/>
          </a:p>
        </p:txBody>
      </p:sp>
      <p:sp>
        <p:nvSpPr>
          <p:cNvPr id="8" name="Text 5"/>
          <p:cNvSpPr/>
          <p:nvPr/>
        </p:nvSpPr>
        <p:spPr>
          <a:xfrm>
            <a:off x="841248" y="1938528"/>
            <a:ext cx="2926080" cy="384048"/>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111111"/>
                </a:solidFill>
                <a:latin typeface="Times New Roman" pitchFamily="34" charset="0"/>
                <a:ea typeface="Times New Roman" pitchFamily="34" charset="-122"/>
                <a:cs typeface="Times New Roman" pitchFamily="34" charset="-120"/>
              </a:rPr>
              <a:t>Task 2 may be:</a:t>
            </a:r>
            <a:endParaRPr lang="en-US" sz="2600" dirty="0"/>
          </a:p>
        </p:txBody>
      </p:sp>
      <p:sp>
        <p:nvSpPr>
          <p:cNvPr id="9" name="Text 6"/>
          <p:cNvSpPr/>
          <p:nvPr/>
        </p:nvSpPr>
        <p:spPr>
          <a:xfrm>
            <a:off x="1078992" y="2404872"/>
            <a:ext cx="3474720" cy="1143000"/>
          </a:xfrm>
          <a:prstGeom prst="rect">
            <a:avLst/>
          </a:prstGeom>
          <a:noFill/>
          <a:ln/>
        </p:spPr>
        <p:txBody>
          <a:bodyPr wrap="square" lIns="635" tIns="635" rIns="635" bIns="635" rtlCol="0" anchor="ctr">
            <a:normAutofit/>
          </a:bodyPr>
          <a:lstStyle/>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article</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description</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report</a:t>
            </a:r>
            <a:endParaRPr lang="en-US" sz="2600" dirty="0"/>
          </a:p>
        </p:txBody>
      </p:sp>
      <p:sp>
        <p:nvSpPr>
          <p:cNvPr id="10" name="Text 7"/>
          <p:cNvSpPr/>
          <p:nvPr/>
        </p:nvSpPr>
        <p:spPr>
          <a:xfrm>
            <a:off x="4663440" y="1938528"/>
            <a:ext cx="3200400" cy="384048"/>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111111"/>
                </a:solidFill>
                <a:latin typeface="Times New Roman" pitchFamily="34" charset="0"/>
                <a:ea typeface="Times New Roman" pitchFamily="34" charset="-122"/>
                <a:cs typeface="Times New Roman" pitchFamily="34" charset="-120"/>
              </a:rPr>
              <a:t>For an article:</a:t>
            </a:r>
            <a:endParaRPr lang="en-US" sz="2600" dirty="0"/>
          </a:p>
        </p:txBody>
      </p:sp>
      <p:sp>
        <p:nvSpPr>
          <p:cNvPr id="11" name="Text 8"/>
          <p:cNvSpPr/>
          <p:nvPr/>
        </p:nvSpPr>
        <p:spPr>
          <a:xfrm>
            <a:off x="4901184" y="2404872"/>
            <a:ext cx="6080760" cy="224028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about 100 words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a plan first</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use paragraphs</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write for a general reader, organisation or teacher</a:t>
            </a:r>
            <a:endParaRPr lang="en-US" sz="250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How the Article Question Is Usually Written</a:t>
            </a:r>
            <a:endParaRPr lang="en-US" sz="3600" dirty="0"/>
          </a:p>
        </p:txBody>
      </p:sp>
      <p:sp>
        <p:nvSpPr>
          <p:cNvPr id="7" name="Text 4"/>
          <p:cNvSpPr/>
          <p:nvPr/>
        </p:nvSpPr>
        <p:spPr>
          <a:xfrm>
            <a:off x="713232" y="1463040"/>
            <a:ext cx="9601200" cy="384048"/>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The question often gives you:</a:t>
            </a:r>
            <a:endParaRPr lang="en-US" sz="2600" dirty="0"/>
          </a:p>
        </p:txBody>
      </p:sp>
      <p:sp>
        <p:nvSpPr>
          <p:cNvPr id="8" name="Text 5"/>
          <p:cNvSpPr/>
          <p:nvPr/>
        </p:nvSpPr>
        <p:spPr>
          <a:xfrm>
            <a:off x="868680" y="2029968"/>
            <a:ext cx="10149840" cy="342900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1. a situation: where the article will be published</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2. a topic: what you need to write about</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3. three bullet points: ideas you must include</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4. a word count: about 100 words</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5. a planning instruction: plan before you write</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1: Read the Question Carefully</a:t>
            </a:r>
            <a:endParaRPr lang="en-US" sz="3600" dirty="0"/>
          </a:p>
        </p:txBody>
      </p:sp>
      <p:sp>
        <p:nvSpPr>
          <p:cNvPr id="7" name="Text 4"/>
          <p:cNvSpPr/>
          <p:nvPr/>
        </p:nvSpPr>
        <p:spPr>
          <a:xfrm>
            <a:off x="731520" y="1463040"/>
            <a:ext cx="10058400" cy="411480"/>
          </a:xfrm>
          <a:prstGeom prst="rect">
            <a:avLst/>
          </a:prstGeom>
          <a:noFill/>
          <a:ln/>
        </p:spPr>
        <p:txBody>
          <a:bodyPr wrap="square" lIns="635" tIns="635" rIns="635" bIns="635" rtlCol="0" anchor="t">
            <a:normAutofit/>
          </a:bodyPr>
          <a:lstStyle/>
          <a:p>
            <a:pPr algn="l" indent="0" marL="0">
              <a:lnSpc>
                <a:spcPct val="106000"/>
              </a:lnSpc>
              <a:buNone/>
            </a:pPr>
            <a:r>
              <a:rPr lang="en-US" sz="2700" dirty="0">
                <a:solidFill>
                  <a:srgbClr val="111111"/>
                </a:solidFill>
                <a:latin typeface="Times New Roman" pitchFamily="34" charset="0"/>
                <a:ea typeface="Times New Roman" pitchFamily="34" charset="-122"/>
                <a:cs typeface="Times New Roman" pitchFamily="34" charset="-120"/>
              </a:rPr>
              <a:t>Before writing, underline or circle:</a:t>
            </a:r>
            <a:endParaRPr lang="en-US" sz="2700" dirty="0"/>
          </a:p>
        </p:txBody>
      </p:sp>
      <p:sp>
        <p:nvSpPr>
          <p:cNvPr id="8" name="Text 5"/>
          <p:cNvSpPr/>
          <p:nvPr/>
        </p:nvSpPr>
        <p:spPr>
          <a:xfrm>
            <a:off x="960120" y="2148840"/>
            <a:ext cx="9875520" cy="3063240"/>
          </a:xfrm>
          <a:prstGeom prst="rect">
            <a:avLst/>
          </a:prstGeom>
          <a:noFill/>
          <a:ln/>
        </p:spPr>
        <p:txBody>
          <a:bodyPr wrap="square" lIns="635" tIns="635" rIns="635" bIns="635" rtlCol="0" anchor="ctr">
            <a:normAutofit/>
          </a:bodyPr>
          <a:lstStyle/>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Who will read it?</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is the topic?</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What three things must I include?</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Do I need to give facts, opinions or both?</a:t>
            </a:r>
            <a:endParaRPr lang="en-US" sz="2700" dirty="0"/>
          </a:p>
          <a:p>
            <a:pPr>
              <a:lnSpc>
                <a:spcPct val="108000"/>
              </a:lnSpc>
            </a:pPr>
            <a:r>
              <a:rPr lang="en-US" sz="2700" dirty="0">
                <a:solidFill>
                  <a:srgbClr val="111111"/>
                </a:solidFill>
                <a:latin typeface="Times New Roman" pitchFamily="34" charset="0"/>
                <a:ea typeface="Times New Roman" pitchFamily="34" charset="-122"/>
                <a:cs typeface="Times New Roman" pitchFamily="34" charset="-120"/>
              </a:rPr>
              <a:t>How many words should I write?</a:t>
            </a:r>
            <a:endParaRPr lang="en-US" sz="27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2: Make a Quick Plan</a:t>
            </a:r>
            <a:endParaRPr lang="en-US" sz="3600" dirty="0"/>
          </a:p>
        </p:txBody>
      </p:sp>
      <p:sp>
        <p:nvSpPr>
          <p:cNvPr id="7" name="Text 4"/>
          <p:cNvSpPr/>
          <p:nvPr/>
        </p:nvSpPr>
        <p:spPr>
          <a:xfrm>
            <a:off x="713232" y="1417320"/>
            <a:ext cx="10149840" cy="50292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A simple bullet-point plan is enough. Do not spend too long on it.</a:t>
            </a:r>
            <a:endParaRPr lang="en-US" sz="2600" dirty="0"/>
          </a:p>
        </p:txBody>
      </p:sp>
      <p:sp>
        <p:nvSpPr>
          <p:cNvPr id="8" name="Text 5"/>
          <p:cNvSpPr/>
          <p:nvPr/>
        </p:nvSpPr>
        <p:spPr>
          <a:xfrm>
            <a:off x="841248" y="2176272"/>
            <a:ext cx="5120640" cy="320040"/>
          </a:xfrm>
          <a:prstGeom prst="rect">
            <a:avLst/>
          </a:prstGeom>
          <a:noFill/>
          <a:ln/>
        </p:spPr>
        <p:txBody>
          <a:bodyPr wrap="square" lIns="0" tIns="0" rIns="0" bIns="0" rtlCol="0" anchor="ctr"/>
          <a:lstStyle/>
          <a:p>
            <a:pPr indent="0" marL="0">
              <a:buNone/>
            </a:pPr>
            <a:r>
              <a:rPr lang="en-US" sz="1800" b="1" dirty="0">
                <a:solidFill>
                  <a:srgbClr val="0070C0"/>
                </a:solidFill>
                <a:latin typeface="Times New Roman" pitchFamily="34" charset="0"/>
                <a:ea typeface="Times New Roman" pitchFamily="34" charset="-122"/>
                <a:cs typeface="Times New Roman" pitchFamily="34" charset="-120"/>
              </a:rPr>
              <a:t>Example plan</a:t>
            </a:r>
            <a:endParaRPr lang="en-US" sz="1800" dirty="0"/>
          </a:p>
        </p:txBody>
      </p:sp>
      <p:sp>
        <p:nvSpPr>
          <p:cNvPr id="9" name="Text 6"/>
          <p:cNvSpPr/>
          <p:nvPr/>
        </p:nvSpPr>
        <p:spPr>
          <a:xfrm>
            <a:off x="914400" y="2560320"/>
            <a:ext cx="10058400" cy="260604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Title: A Country I Know Well</a:t>
            </a:r>
            <a:endParaRPr lang="en-US" sz="2600" dirty="0"/>
          </a:p>
          <a:p>
            <a:pPr algn="l" indent="0" marL="0">
              <a:lnSpc>
                <a:spcPct val="106000"/>
              </a:lnSpc>
              <a:buNone/>
            </a:pP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Paragraph 1: where it is + weather</a:t>
            </a: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Paragraph 2: people, culture and food</a:t>
            </a:r>
            <a:endParaRPr lang="en-US" sz="2600" dirty="0"/>
          </a:p>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Paragraph 3: special places + final opinion</a:t>
            </a:r>
            <a:endParaRPr lang="en-US" sz="2600" dirty="0"/>
          </a:p>
        </p:txBody>
      </p:sp>
      <p:sp>
        <p:nvSpPr>
          <p:cNvPr id="10" name="Shape 7"/>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Step 3: Use a Clear Article Layout</a:t>
            </a:r>
            <a:endParaRPr lang="en-US" sz="3600" dirty="0"/>
          </a:p>
        </p:txBody>
      </p:sp>
      <p:sp>
        <p:nvSpPr>
          <p:cNvPr id="7" name="Text 4"/>
          <p:cNvSpPr/>
          <p:nvPr/>
        </p:nvSpPr>
        <p:spPr>
          <a:xfrm>
            <a:off x="685800" y="1417320"/>
            <a:ext cx="10424160" cy="411480"/>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A good Entry 3 article can follow this simple layout:</a:t>
            </a:r>
            <a:endParaRPr lang="en-US" sz="2600" dirty="0"/>
          </a:p>
        </p:txBody>
      </p:sp>
      <p:sp>
        <p:nvSpPr>
          <p:cNvPr id="8" name="Text 5"/>
          <p:cNvSpPr/>
          <p:nvPr/>
        </p:nvSpPr>
        <p:spPr>
          <a:xfrm>
            <a:off x="868680" y="2084832"/>
            <a:ext cx="10287000" cy="3063240"/>
          </a:xfrm>
          <a:prstGeom prst="rect">
            <a:avLst/>
          </a:prstGeom>
          <a:noFill/>
          <a:ln/>
        </p:spPr>
        <p:txBody>
          <a:bodyPr wrap="square" lIns="635" tIns="635" rIns="635" bIns="635" rtlCol="0" anchor="t">
            <a:normAutofit/>
          </a:bodyPr>
          <a:lstStyle/>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1. Title / heading</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2. Introduction: say what the article is about</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3. Middle paragraph(s): give details, facts and opinions</a:t>
            </a:r>
            <a:endParaRPr lang="en-US" sz="2800" dirty="0"/>
          </a:p>
          <a:p>
            <a:pPr algn="l" indent="0" marL="0">
              <a:lnSpc>
                <a:spcPct val="106000"/>
              </a:lnSpc>
              <a:buNone/>
            </a:pPr>
            <a:r>
              <a:rPr lang="en-US" sz="2800" dirty="0">
                <a:solidFill>
                  <a:srgbClr val="111111"/>
                </a:solidFill>
                <a:latin typeface="Times New Roman" pitchFamily="34" charset="0"/>
                <a:ea typeface="Times New Roman" pitchFamily="34" charset="-122"/>
                <a:cs typeface="Times New Roman" pitchFamily="34" charset="-120"/>
              </a:rPr>
              <a:t>4. Ending: give a final thought or recommendation</a:t>
            </a:r>
            <a:endParaRPr lang="en-US" sz="28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Useful Language for Articles</a:t>
            </a:r>
            <a:endParaRPr lang="en-US" sz="3600" dirty="0"/>
          </a:p>
        </p:txBody>
      </p:sp>
      <p:sp>
        <p:nvSpPr>
          <p:cNvPr id="7" name="Text 4"/>
          <p:cNvSpPr/>
          <p:nvPr/>
        </p:nvSpPr>
        <p:spPr>
          <a:xfrm>
            <a:off x="694944" y="1389888"/>
            <a:ext cx="10149840" cy="384048"/>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Use linking words to organise your ideas clearly.</a:t>
            </a:r>
            <a:endParaRPr lang="en-US" sz="2500" dirty="0"/>
          </a:p>
        </p:txBody>
      </p:sp>
      <p:sp>
        <p:nvSpPr>
          <p:cNvPr id="8" name="Text 5"/>
          <p:cNvSpPr/>
          <p:nvPr/>
        </p:nvSpPr>
        <p:spPr>
          <a:xfrm>
            <a:off x="777240" y="2057400"/>
            <a:ext cx="5120640" cy="132588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Starting</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In this article, I will write about...</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 would like to tell you about...</a:t>
            </a:r>
            <a:endParaRPr lang="en-US" sz="2300" dirty="0"/>
          </a:p>
        </p:txBody>
      </p:sp>
      <p:sp>
        <p:nvSpPr>
          <p:cNvPr id="9" name="Text 6"/>
          <p:cNvSpPr/>
          <p:nvPr/>
        </p:nvSpPr>
        <p:spPr>
          <a:xfrm>
            <a:off x="6400800" y="2057400"/>
            <a:ext cx="4709160" cy="141732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Adding ideas</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Also...</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Another important point is...</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For example...</a:t>
            </a:r>
            <a:endParaRPr lang="en-US" sz="2300" dirty="0"/>
          </a:p>
        </p:txBody>
      </p:sp>
      <p:sp>
        <p:nvSpPr>
          <p:cNvPr id="10" name="Text 7"/>
          <p:cNvSpPr/>
          <p:nvPr/>
        </p:nvSpPr>
        <p:spPr>
          <a:xfrm>
            <a:off x="777240" y="3931920"/>
            <a:ext cx="5303520" cy="132588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Giving opinion</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 think... because...</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In my opinion...</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 would recommend...</a:t>
            </a:r>
            <a:endParaRPr lang="en-US" sz="2300" dirty="0"/>
          </a:p>
        </p:txBody>
      </p:sp>
      <p:sp>
        <p:nvSpPr>
          <p:cNvPr id="11" name="Text 8"/>
          <p:cNvSpPr/>
          <p:nvPr/>
        </p:nvSpPr>
        <p:spPr>
          <a:xfrm>
            <a:off x="6400800" y="3931920"/>
            <a:ext cx="4663440" cy="1325880"/>
          </a:xfrm>
          <a:prstGeom prst="rect">
            <a:avLst/>
          </a:prstGeom>
          <a:noFill/>
          <a:ln/>
        </p:spPr>
        <p:txBody>
          <a:bodyPr wrap="square" lIns="635" tIns="635" rIns="635" bIns="635" rtlCol="0" anchor="t">
            <a:normAutofit/>
          </a:bodyPr>
          <a:lstStyle/>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Ending</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Finally...</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Overall...</a:t>
            </a:r>
            <a:endParaRPr lang="en-US" sz="2300" dirty="0"/>
          </a:p>
          <a:p>
            <a:pPr algn="l" indent="0" marL="0">
              <a:lnSpc>
                <a:spcPct val="106000"/>
              </a:lnSpc>
              <a:buNone/>
            </a:pPr>
            <a:r>
              <a:rPr lang="en-US" sz="2300" dirty="0">
                <a:solidFill>
                  <a:srgbClr val="111111"/>
                </a:solidFill>
                <a:latin typeface="Times New Roman" pitchFamily="34" charset="0"/>
                <a:ea typeface="Times New Roman" pitchFamily="34" charset="-122"/>
                <a:cs typeface="Times New Roman" pitchFamily="34" charset="-120"/>
              </a:rPr>
              <a:t>• I hope readers will...</a:t>
            </a:r>
            <a:endParaRPr lang="en-US" sz="2300" dirty="0"/>
          </a:p>
        </p:txBody>
      </p:sp>
      <p:sp>
        <p:nvSpPr>
          <p:cNvPr id="12" name="Shape 9"/>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Article Writing Checklist</a:t>
            </a:r>
            <a:endParaRPr lang="en-US" sz="3600" dirty="0"/>
          </a:p>
        </p:txBody>
      </p:sp>
      <p:sp>
        <p:nvSpPr>
          <p:cNvPr id="7" name="Text 4"/>
          <p:cNvSpPr/>
          <p:nvPr/>
        </p:nvSpPr>
        <p:spPr>
          <a:xfrm>
            <a:off x="713232" y="1417320"/>
            <a:ext cx="10058400" cy="393192"/>
          </a:xfrm>
          <a:prstGeom prst="rect">
            <a:avLst/>
          </a:prstGeom>
          <a:noFill/>
          <a:ln/>
        </p:spPr>
        <p:txBody>
          <a:bodyPr wrap="square" lIns="635" tIns="635" rIns="635" bIns="635" rtlCol="0" anchor="t">
            <a:normAutofit/>
          </a:bodyPr>
          <a:lstStyle/>
          <a:p>
            <a:pPr algn="l" indent="0" marL="0">
              <a:lnSpc>
                <a:spcPct val="106000"/>
              </a:lnSpc>
              <a:buNone/>
            </a:pPr>
            <a:r>
              <a:rPr lang="en-US" sz="2600" dirty="0">
                <a:solidFill>
                  <a:srgbClr val="111111"/>
                </a:solidFill>
                <a:latin typeface="Times New Roman" pitchFamily="34" charset="0"/>
                <a:ea typeface="Times New Roman" pitchFamily="34" charset="-122"/>
                <a:cs typeface="Times New Roman" pitchFamily="34" charset="-120"/>
              </a:rPr>
              <a:t>Before you finish, check your article:</a:t>
            </a:r>
            <a:endParaRPr lang="en-US" sz="2600" dirty="0"/>
          </a:p>
        </p:txBody>
      </p:sp>
      <p:sp>
        <p:nvSpPr>
          <p:cNvPr id="8" name="Text 5"/>
          <p:cNvSpPr/>
          <p:nvPr/>
        </p:nvSpPr>
        <p:spPr>
          <a:xfrm>
            <a:off x="914400" y="1965960"/>
            <a:ext cx="10241280" cy="3520440"/>
          </a:xfrm>
          <a:prstGeom prst="rect">
            <a:avLst/>
          </a:prstGeom>
          <a:noFill/>
          <a:ln/>
        </p:spPr>
        <p:txBody>
          <a:bodyPr wrap="square" lIns="635" tIns="635" rIns="635" bIns="635" rtlCol="0" anchor="ctr">
            <a:normAutofit/>
          </a:bodyPr>
          <a:lstStyle/>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written a clear title?</a:t>
            </a:r>
            <a:endParaRPr lang="en-US" sz="2400" dirty="0"/>
          </a:p>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answered all bullet points in the question?</a:t>
            </a:r>
            <a:endParaRPr lang="en-US" sz="2400" dirty="0"/>
          </a:p>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used short paragraphs?</a:t>
            </a:r>
            <a:endParaRPr lang="en-US" sz="2400" dirty="0"/>
          </a:p>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written around 100 words?</a:t>
            </a:r>
            <a:endParaRPr lang="en-US" sz="2400" dirty="0"/>
          </a:p>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used capital letters, full stops and commas?</a:t>
            </a:r>
            <a:endParaRPr lang="en-US" sz="2400" dirty="0"/>
          </a:p>
          <a:p>
            <a:pPr>
              <a:lnSpc>
                <a:spcPct val="108000"/>
              </a:lnSpc>
            </a:pPr>
            <a:r>
              <a:rPr lang="en-US" sz="2400" dirty="0">
                <a:solidFill>
                  <a:srgbClr val="111111"/>
                </a:solidFill>
                <a:latin typeface="Times New Roman" pitchFamily="34" charset="0"/>
                <a:ea typeface="Times New Roman" pitchFamily="34" charset="-122"/>
                <a:cs typeface="Times New Roman" pitchFamily="34" charset="-120"/>
              </a:rPr>
              <a:t>Have I included some Entry 3 grammar, such as compound or complex sentences?</a:t>
            </a:r>
            <a:endParaRPr lang="en-US" sz="24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Sample ESB-Style Exam Question</a:t>
            </a:r>
            <a:endParaRPr lang="en-US" sz="3600" dirty="0"/>
          </a:p>
        </p:txBody>
      </p:sp>
      <p:sp>
        <p:nvSpPr>
          <p:cNvPr id="7" name="Text 4"/>
          <p:cNvSpPr/>
          <p:nvPr/>
        </p:nvSpPr>
        <p:spPr>
          <a:xfrm>
            <a:off x="713232" y="1417320"/>
            <a:ext cx="10424160" cy="868680"/>
          </a:xfrm>
          <a:prstGeom prst="rect">
            <a:avLst/>
          </a:prstGeom>
          <a:noFill/>
          <a:ln/>
        </p:spPr>
        <p:txBody>
          <a:bodyPr wrap="square" lIns="635" tIns="635" rIns="635" bIns="635" rtlCol="0" anchor="t">
            <a:normAutofit/>
          </a:bodyPr>
          <a:lstStyle/>
          <a:p>
            <a:pPr algn="l" indent="0" marL="0">
              <a:lnSpc>
                <a:spcPct val="106000"/>
              </a:lnSpc>
              <a:buNone/>
            </a:pPr>
            <a:r>
              <a:rPr lang="en-US" sz="2400" dirty="0">
                <a:solidFill>
                  <a:srgbClr val="111111"/>
                </a:solidFill>
                <a:latin typeface="Times New Roman" pitchFamily="34" charset="0"/>
                <a:ea typeface="Times New Roman" pitchFamily="34" charset="-122"/>
                <a:cs typeface="Times New Roman" pitchFamily="34" charset="-120"/>
              </a:rPr>
              <a:t>Your teacher wants you to write an article for the college magazine. Describe the country you come from or a country you know well.</a:t>
            </a:r>
            <a:endParaRPr lang="en-US" sz="2400" dirty="0"/>
          </a:p>
        </p:txBody>
      </p:sp>
      <p:sp>
        <p:nvSpPr>
          <p:cNvPr id="8" name="Text 5"/>
          <p:cNvSpPr/>
          <p:nvPr/>
        </p:nvSpPr>
        <p:spPr>
          <a:xfrm>
            <a:off x="713232" y="2468880"/>
            <a:ext cx="5486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111111"/>
                </a:solidFill>
                <a:latin typeface="Times New Roman" pitchFamily="34" charset="0"/>
                <a:ea typeface="Times New Roman" pitchFamily="34" charset="-122"/>
                <a:cs typeface="Times New Roman" pitchFamily="34" charset="-120"/>
              </a:rPr>
              <a:t>You can write about:</a:t>
            </a:r>
            <a:endParaRPr lang="en-US" sz="2500" dirty="0"/>
          </a:p>
        </p:txBody>
      </p:sp>
      <p:sp>
        <p:nvSpPr>
          <p:cNvPr id="9" name="Text 6"/>
          <p:cNvSpPr/>
          <p:nvPr/>
        </p:nvSpPr>
        <p:spPr>
          <a:xfrm>
            <a:off x="960120" y="2889504"/>
            <a:ext cx="6858000" cy="1188720"/>
          </a:xfrm>
          <a:prstGeom prst="rect">
            <a:avLst/>
          </a:prstGeom>
          <a:noFill/>
          <a:ln/>
        </p:spPr>
        <p:txBody>
          <a:bodyPr wrap="square" lIns="635" tIns="635" rIns="635" bIns="635" rtlCol="0" anchor="ctr">
            <a:normAutofit/>
          </a:bodyPr>
          <a:lstStyle/>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the weather</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the people and culture</a:t>
            </a:r>
            <a:endParaRPr lang="en-US" sz="2500" dirty="0"/>
          </a:p>
          <a:p>
            <a:pPr>
              <a:lnSpc>
                <a:spcPct val="108000"/>
              </a:lnSpc>
            </a:pPr>
            <a:r>
              <a:rPr lang="en-US" sz="2500" dirty="0">
                <a:solidFill>
                  <a:srgbClr val="111111"/>
                </a:solidFill>
                <a:latin typeface="Times New Roman" pitchFamily="34" charset="0"/>
                <a:ea typeface="Times New Roman" pitchFamily="34" charset="-122"/>
                <a:cs typeface="Times New Roman" pitchFamily="34" charset="-120"/>
              </a:rPr>
              <a:t>special places to visit</a:t>
            </a:r>
            <a:endParaRPr lang="en-US" sz="2500" dirty="0"/>
          </a:p>
        </p:txBody>
      </p:sp>
      <p:sp>
        <p:nvSpPr>
          <p:cNvPr id="10" name="Text 7"/>
          <p:cNvSpPr/>
          <p:nvPr/>
        </p:nvSpPr>
        <p:spPr>
          <a:xfrm>
            <a:off x="713232" y="4608576"/>
            <a:ext cx="9829800" cy="713232"/>
          </a:xfrm>
          <a:prstGeom prst="rect">
            <a:avLst/>
          </a:prstGeom>
          <a:noFill/>
          <a:ln/>
        </p:spPr>
        <p:txBody>
          <a:bodyPr wrap="square" lIns="635" tIns="635" rIns="635" bIns="635" rtlCol="0" anchor="t">
            <a:normAutofit/>
          </a:bodyPr>
          <a:lstStyle/>
          <a:p>
            <a:pPr algn="l" indent="0" marL="0">
              <a:lnSpc>
                <a:spcPct val="106000"/>
              </a:lnSpc>
              <a:buNone/>
            </a:pPr>
            <a:r>
              <a:rPr lang="en-US" sz="2300" b="1" dirty="0">
                <a:solidFill>
                  <a:srgbClr val="0070C0"/>
                </a:solidFill>
                <a:latin typeface="Times New Roman" pitchFamily="34" charset="0"/>
                <a:ea typeface="Times New Roman" pitchFamily="34" charset="-122"/>
                <a:cs typeface="Times New Roman" pitchFamily="34" charset="-120"/>
              </a:rPr>
              <a:t>Write about 100 words.</a:t>
            </a:r>
            <a:endParaRPr lang="en-US" sz="2300" dirty="0"/>
          </a:p>
          <a:p>
            <a:pPr algn="l" indent="0" marL="0">
              <a:lnSpc>
                <a:spcPct val="106000"/>
              </a:lnSpc>
              <a:buNone/>
            </a:pPr>
            <a:r>
              <a:rPr lang="en-US" sz="2300" b="1" dirty="0">
                <a:solidFill>
                  <a:srgbClr val="0070C0"/>
                </a:solidFill>
                <a:latin typeface="Times New Roman" pitchFamily="34" charset="0"/>
                <a:ea typeface="Times New Roman" pitchFamily="34" charset="-122"/>
                <a:cs typeface="Times New Roman" pitchFamily="34" charset="-120"/>
              </a:rPr>
              <a:t>Write a plan such as a spidergram, mind map, bullet points or notes. Use paragraphs.</a:t>
            </a:r>
            <a:endParaRPr lang="en-US" sz="23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Model Plan</a:t>
            </a:r>
            <a:endParaRPr lang="en-US" sz="3600" dirty="0"/>
          </a:p>
        </p:txBody>
      </p:sp>
      <p:sp>
        <p:nvSpPr>
          <p:cNvPr id="7" name="Text 4"/>
          <p:cNvSpPr/>
          <p:nvPr/>
        </p:nvSpPr>
        <p:spPr>
          <a:xfrm>
            <a:off x="777240" y="1417320"/>
            <a:ext cx="10058400" cy="347472"/>
          </a:xfrm>
          <a:prstGeom prst="rect">
            <a:avLst/>
          </a:prstGeom>
          <a:noFill/>
          <a:ln/>
        </p:spPr>
        <p:txBody>
          <a:bodyPr wrap="square" lIns="635" tIns="635" rIns="635" bIns="635" rtlCol="0" anchor="t">
            <a:normAutofit/>
          </a:bodyPr>
          <a:lstStyle/>
          <a:p>
            <a:pPr algn="l" indent="0" marL="0">
              <a:lnSpc>
                <a:spcPct val="106000"/>
              </a:lnSpc>
              <a:buNone/>
            </a:pPr>
            <a:r>
              <a:rPr lang="en-US" sz="2700" b="1" dirty="0">
                <a:solidFill>
                  <a:srgbClr val="0070C0"/>
                </a:solidFill>
                <a:latin typeface="Times New Roman" pitchFamily="34" charset="0"/>
                <a:ea typeface="Times New Roman" pitchFamily="34" charset="-122"/>
                <a:cs typeface="Times New Roman" pitchFamily="34" charset="-120"/>
              </a:rPr>
              <a:t>Title: A Country I Know Well</a:t>
            </a:r>
            <a:endParaRPr lang="en-US" sz="2700" dirty="0"/>
          </a:p>
        </p:txBody>
      </p:sp>
      <p:sp>
        <p:nvSpPr>
          <p:cNvPr id="8" name="Text 5"/>
          <p:cNvSpPr/>
          <p:nvPr/>
        </p:nvSpPr>
        <p:spPr>
          <a:xfrm>
            <a:off x="868680" y="214884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Paragraph 1</a:t>
            </a:r>
            <a:endParaRPr lang="en-US" sz="2400" dirty="0"/>
          </a:p>
        </p:txBody>
      </p:sp>
      <p:sp>
        <p:nvSpPr>
          <p:cNvPr id="9" name="Text 6"/>
          <p:cNvSpPr/>
          <p:nvPr/>
        </p:nvSpPr>
        <p:spPr>
          <a:xfrm>
            <a:off x="868680" y="2542032"/>
            <a:ext cx="3474720" cy="105156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Pakistan, South Asia</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Hot summers, cool winters</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Languages</a:t>
            </a:r>
            <a:endParaRPr lang="en-US" sz="2100" dirty="0"/>
          </a:p>
        </p:txBody>
      </p:sp>
      <p:sp>
        <p:nvSpPr>
          <p:cNvPr id="10" name="Text 7"/>
          <p:cNvSpPr/>
          <p:nvPr/>
        </p:nvSpPr>
        <p:spPr>
          <a:xfrm>
            <a:off x="4572000" y="214884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Paragraph 2</a:t>
            </a:r>
            <a:endParaRPr lang="en-US" sz="2400" dirty="0"/>
          </a:p>
        </p:txBody>
      </p:sp>
      <p:sp>
        <p:nvSpPr>
          <p:cNvPr id="11" name="Text 8"/>
          <p:cNvSpPr/>
          <p:nvPr/>
        </p:nvSpPr>
        <p:spPr>
          <a:xfrm>
            <a:off x="4572000" y="2542032"/>
            <a:ext cx="3383280" cy="105156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Friendly people</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Family life</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Culture, festivals, food</a:t>
            </a:r>
            <a:endParaRPr lang="en-US" sz="2100" dirty="0"/>
          </a:p>
        </p:txBody>
      </p:sp>
      <p:sp>
        <p:nvSpPr>
          <p:cNvPr id="12" name="Text 9"/>
          <p:cNvSpPr/>
          <p:nvPr/>
        </p:nvSpPr>
        <p:spPr>
          <a:xfrm>
            <a:off x="8229600" y="2148840"/>
            <a:ext cx="2377440" cy="329184"/>
          </a:xfrm>
          <a:prstGeom prst="rect">
            <a:avLst/>
          </a:prstGeom>
          <a:noFill/>
          <a:ln/>
        </p:spPr>
        <p:txBody>
          <a:bodyPr wrap="square" lIns="635" tIns="635" rIns="635" bIns="635" rtlCol="0" anchor="t">
            <a:normAutofit/>
          </a:bodyPr>
          <a:lstStyle/>
          <a:p>
            <a:pPr algn="l" indent="0" marL="0">
              <a:lnSpc>
                <a:spcPct val="106000"/>
              </a:lnSpc>
              <a:buNone/>
            </a:pPr>
            <a:r>
              <a:rPr lang="en-US" sz="2400" b="1" dirty="0">
                <a:solidFill>
                  <a:srgbClr val="C00000"/>
                </a:solidFill>
                <a:latin typeface="Times New Roman" pitchFamily="34" charset="0"/>
                <a:ea typeface="Times New Roman" pitchFamily="34" charset="-122"/>
                <a:cs typeface="Times New Roman" pitchFamily="34" charset="-120"/>
              </a:rPr>
              <a:t>Paragraph 3</a:t>
            </a:r>
            <a:endParaRPr lang="en-US" sz="2400" dirty="0"/>
          </a:p>
        </p:txBody>
      </p:sp>
      <p:sp>
        <p:nvSpPr>
          <p:cNvPr id="13" name="Text 10"/>
          <p:cNvSpPr/>
          <p:nvPr/>
        </p:nvSpPr>
        <p:spPr>
          <a:xfrm>
            <a:off x="8229600" y="2542032"/>
            <a:ext cx="3108960" cy="1051560"/>
          </a:xfrm>
          <a:prstGeom prst="rect">
            <a:avLst/>
          </a:prstGeom>
          <a:noFill/>
          <a:ln/>
        </p:spPr>
        <p:txBody>
          <a:bodyPr wrap="square" lIns="635" tIns="635" rIns="635" bIns="635" rtlCol="0" anchor="t">
            <a:normAutofit/>
          </a:bodyPr>
          <a:lstStyle/>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Places to visit</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Lahore, mountains, lakes</a:t>
            </a:r>
            <a:endParaRPr lang="en-US" sz="2100" dirty="0"/>
          </a:p>
          <a:p>
            <a:pPr algn="l" indent="0" marL="0">
              <a:lnSpc>
                <a:spcPct val="106000"/>
              </a:lnSpc>
              <a:buNone/>
            </a:pPr>
            <a:r>
              <a:rPr lang="en-US" sz="2100" dirty="0">
                <a:solidFill>
                  <a:srgbClr val="111111"/>
                </a:solidFill>
                <a:latin typeface="Times New Roman" pitchFamily="34" charset="0"/>
                <a:ea typeface="Times New Roman" pitchFamily="34" charset="-122"/>
                <a:cs typeface="Times New Roman" pitchFamily="34" charset="-120"/>
              </a:rPr>
              <a:t>Final opinion</a:t>
            </a:r>
            <a:endParaRPr lang="en-US" sz="2100" dirty="0"/>
          </a:p>
        </p:txBody>
      </p:sp>
      <p:sp>
        <p:nvSpPr>
          <p:cNvPr id="14" name="Text 11"/>
          <p:cNvSpPr/>
          <p:nvPr/>
        </p:nvSpPr>
        <p:spPr>
          <a:xfrm>
            <a:off x="960120" y="4736592"/>
            <a:ext cx="9509760" cy="530352"/>
          </a:xfrm>
          <a:prstGeom prst="rect">
            <a:avLst/>
          </a:prstGeom>
          <a:noFill/>
          <a:ln/>
        </p:spPr>
        <p:txBody>
          <a:bodyPr wrap="square" lIns="635" tIns="635" rIns="635" bIns="635" rtlCol="0" anchor="t">
            <a:normAutofit/>
          </a:bodyPr>
          <a:lstStyle/>
          <a:p>
            <a:pPr algn="ctr" indent="0" marL="0">
              <a:lnSpc>
                <a:spcPct val="106000"/>
              </a:lnSpc>
              <a:buNone/>
            </a:pPr>
            <a:r>
              <a:rPr lang="en-US" sz="2500" b="1" dirty="0">
                <a:solidFill>
                  <a:srgbClr val="0F5B2A"/>
                </a:solidFill>
                <a:latin typeface="Times New Roman" pitchFamily="34" charset="0"/>
                <a:ea typeface="Times New Roman" pitchFamily="34" charset="-122"/>
                <a:cs typeface="Times New Roman" pitchFamily="34" charset="-120"/>
              </a:rPr>
              <a:t>A plan is not the full answer. It is a quick map to help you organise your writing.</a:t>
            </a:r>
            <a:endParaRPr lang="en-US" sz="2500" dirty="0"/>
          </a:p>
        </p:txBody>
      </p:sp>
      <p:sp>
        <p:nvSpPr>
          <p:cNvPr id="15" name="Shape 12"/>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Model Answer: About 100 Words</a:t>
            </a:r>
            <a:endParaRPr lang="en-US" sz="3600" dirty="0"/>
          </a:p>
        </p:txBody>
      </p:sp>
      <p:sp>
        <p:nvSpPr>
          <p:cNvPr id="7" name="Text 4"/>
          <p:cNvSpPr/>
          <p:nvPr/>
        </p:nvSpPr>
        <p:spPr>
          <a:xfrm>
            <a:off x="713232" y="1325880"/>
            <a:ext cx="10012680" cy="4069080"/>
          </a:xfrm>
          <a:prstGeom prst="rect">
            <a:avLst/>
          </a:prstGeom>
          <a:noFill/>
          <a:ln/>
        </p:spPr>
        <p:txBody>
          <a:bodyPr wrap="square" lIns="635" tIns="635" rIns="635" bIns="635" rtlCol="0" anchor="t">
            <a:normAutofit/>
          </a:bodyPr>
          <a:lstStyle/>
          <a:p>
            <a:pPr algn="l" indent="0" marL="0">
              <a:lnSpc>
                <a:spcPct val="103000"/>
              </a:lnSpc>
              <a:buNone/>
            </a:pPr>
            <a:r>
              <a:rPr lang="en-US" sz="2100" dirty="0">
                <a:solidFill>
                  <a:srgbClr val="111111"/>
                </a:solidFill>
                <a:latin typeface="Times New Roman" pitchFamily="34" charset="0"/>
                <a:ea typeface="Times New Roman" pitchFamily="34" charset="-122"/>
                <a:cs typeface="Times New Roman" pitchFamily="34" charset="-120"/>
              </a:rPr>
              <a:t>A Country I Know Well</a:t>
            </a:r>
            <a:endParaRPr lang="en-US" sz="2100" dirty="0"/>
          </a:p>
          <a:p>
            <a:pPr algn="l" indent="0" marL="0">
              <a:lnSpc>
                <a:spcPct val="103000"/>
              </a:lnSpc>
              <a:buNone/>
            </a:pPr>
            <a:endParaRPr lang="en-US" sz="2100" dirty="0"/>
          </a:p>
          <a:p>
            <a:pPr algn="l" indent="0" marL="0">
              <a:lnSpc>
                <a:spcPct val="103000"/>
              </a:lnSpc>
              <a:buNone/>
            </a:pPr>
            <a:r>
              <a:rPr lang="en-US" sz="2100" dirty="0">
                <a:solidFill>
                  <a:srgbClr val="111111"/>
                </a:solidFill>
                <a:latin typeface="Times New Roman" pitchFamily="34" charset="0"/>
                <a:ea typeface="Times New Roman" pitchFamily="34" charset="-122"/>
                <a:cs typeface="Times New Roman" pitchFamily="34" charset="-120"/>
              </a:rPr>
              <a:t>Pakistan is a country I know well. It is in South Asia and it has very hot summers and cool winters. Many people speak Urdu, Punjabi and other languages.</a:t>
            </a:r>
            <a:endParaRPr lang="en-US" sz="2100" dirty="0"/>
          </a:p>
          <a:p>
            <a:pPr algn="l" indent="0" marL="0">
              <a:lnSpc>
                <a:spcPct val="103000"/>
              </a:lnSpc>
              <a:buNone/>
            </a:pPr>
            <a:endParaRPr lang="en-US" sz="2100" dirty="0"/>
          </a:p>
          <a:p>
            <a:pPr algn="l" indent="0" marL="0">
              <a:lnSpc>
                <a:spcPct val="103000"/>
              </a:lnSpc>
              <a:buNone/>
            </a:pPr>
            <a:r>
              <a:rPr lang="en-US" sz="2100" dirty="0">
                <a:solidFill>
                  <a:srgbClr val="111111"/>
                </a:solidFill>
                <a:latin typeface="Times New Roman" pitchFamily="34" charset="0"/>
                <a:ea typeface="Times New Roman" pitchFamily="34" charset="-122"/>
                <a:cs typeface="Times New Roman" pitchFamily="34" charset="-120"/>
              </a:rPr>
              <a:t>The people are friendly and family life is very important. There are colourful weddings, festivals and traditional clothes. The food is tasty, and many people enjoy rice, curry and fresh bread.</a:t>
            </a:r>
            <a:endParaRPr lang="en-US" sz="2100" dirty="0"/>
          </a:p>
          <a:p>
            <a:pPr algn="l" indent="0" marL="0">
              <a:lnSpc>
                <a:spcPct val="103000"/>
              </a:lnSpc>
              <a:buNone/>
            </a:pPr>
            <a:endParaRPr lang="en-US" sz="2100" dirty="0"/>
          </a:p>
          <a:p>
            <a:pPr algn="l" indent="0" marL="0">
              <a:lnSpc>
                <a:spcPct val="103000"/>
              </a:lnSpc>
              <a:buNone/>
            </a:pPr>
            <a:r>
              <a:rPr lang="en-US" sz="2100" dirty="0">
                <a:solidFill>
                  <a:srgbClr val="111111"/>
                </a:solidFill>
                <a:latin typeface="Times New Roman" pitchFamily="34" charset="0"/>
                <a:ea typeface="Times New Roman" pitchFamily="34" charset="-122"/>
                <a:cs typeface="Times New Roman" pitchFamily="34" charset="-120"/>
              </a:rPr>
              <a:t>There are also special places to visit. Lahore has old buildings and beautiful gardens. The northern areas have mountains and lakes. I think Pakistan is an interesting country because it has lovely places and strong culture.</a:t>
            </a:r>
            <a:endParaRPr lang="en-US" sz="2100" dirty="0"/>
          </a:p>
        </p:txBody>
      </p:sp>
      <p:sp>
        <p:nvSpPr>
          <p:cNvPr id="8" name="Text 5"/>
          <p:cNvSpPr/>
          <p:nvPr/>
        </p:nvSpPr>
        <p:spPr>
          <a:xfrm>
            <a:off x="822960" y="5522976"/>
            <a:ext cx="9418320" cy="320040"/>
          </a:xfrm>
          <a:prstGeom prst="rect">
            <a:avLst/>
          </a:prstGeom>
          <a:noFill/>
          <a:ln/>
        </p:spPr>
        <p:txBody>
          <a:bodyPr wrap="square" lIns="635" tIns="635" rIns="635" bIns="635" rtlCol="0" anchor="t">
            <a:normAutofit/>
          </a:bodyPr>
          <a:lstStyle/>
          <a:p>
            <a:pPr algn="ctr" indent="0" marL="0">
              <a:lnSpc>
                <a:spcPct val="106000"/>
              </a:lnSpc>
              <a:buNone/>
            </a:pPr>
            <a:r>
              <a:rPr lang="en-US" sz="1800" b="1" dirty="0">
                <a:solidFill>
                  <a:srgbClr val="0070C0"/>
                </a:solidFill>
                <a:latin typeface="Times New Roman" pitchFamily="34" charset="0"/>
                <a:ea typeface="Times New Roman" pitchFamily="34" charset="-122"/>
                <a:cs typeface="Times New Roman" pitchFamily="34" charset="-120"/>
              </a:rPr>
              <a:t>Check: title ✓  paragraphs ✓  all bullet points answered ✓  about 100 words ✓</a:t>
            </a:r>
            <a:endParaRPr lang="en-US" sz="18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Quick Test</a:t>
            </a:r>
            <a:endParaRPr lang="en-US" sz="3600" dirty="0"/>
          </a:p>
        </p:txBody>
      </p:sp>
      <p:sp>
        <p:nvSpPr>
          <p:cNvPr id="7" name="Text 4"/>
          <p:cNvSpPr/>
          <p:nvPr/>
        </p:nvSpPr>
        <p:spPr>
          <a:xfrm>
            <a:off x="713232" y="1371600"/>
            <a:ext cx="10058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0070C0"/>
                </a:solidFill>
                <a:latin typeface="Times New Roman" pitchFamily="34" charset="0"/>
                <a:ea typeface="Times New Roman" pitchFamily="34" charset="-122"/>
                <a:cs typeface="Times New Roman" pitchFamily="34" charset="-120"/>
              </a:rPr>
              <a:t>Answer with a partner.</a:t>
            </a:r>
            <a:endParaRPr lang="en-US" sz="2500" dirty="0"/>
          </a:p>
        </p:txBody>
      </p:sp>
      <p:sp>
        <p:nvSpPr>
          <p:cNvPr id="8" name="Text 5"/>
          <p:cNvSpPr/>
          <p:nvPr/>
        </p:nvSpPr>
        <p:spPr>
          <a:xfrm>
            <a:off x="868680" y="2011680"/>
            <a:ext cx="10195560" cy="3246120"/>
          </a:xfrm>
          <a:prstGeom prst="rect">
            <a:avLst/>
          </a:prstGeom>
          <a:noFill/>
          <a:ln/>
        </p:spPr>
        <p:txBody>
          <a:bodyPr wrap="square" lIns="635" tIns="635" rIns="635" bIns="635" rtlCol="0" anchor="t">
            <a:normAutofit/>
          </a:bodyPr>
          <a:lstStyle/>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1. What is the first thing you should write in an article?</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2. How many words should you aim for in ESB Entry 3 Task 2?</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3. Should you write one big paragraph or short paragraphs?</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4. Why is a plan useful?</a:t>
            </a:r>
            <a:endParaRPr lang="en-US" sz="2500" dirty="0"/>
          </a:p>
          <a:p>
            <a:pPr algn="l" indent="0" marL="0">
              <a:lnSpc>
                <a:spcPct val="106000"/>
              </a:lnSpc>
              <a:buNone/>
            </a:pPr>
            <a:r>
              <a:rPr lang="en-US" sz="2500" dirty="0">
                <a:solidFill>
                  <a:srgbClr val="111111"/>
                </a:solidFill>
                <a:latin typeface="Times New Roman" pitchFamily="34" charset="0"/>
                <a:ea typeface="Times New Roman" pitchFamily="34" charset="-122"/>
                <a:cs typeface="Times New Roman" pitchFamily="34" charset="-120"/>
              </a:rPr>
              <a:t>5. Name two linking words you can use in an article.</a:t>
            </a:r>
            <a:endParaRPr lang="en-US" sz="2500" dirty="0"/>
          </a:p>
        </p:txBody>
      </p:sp>
      <p:sp>
        <p:nvSpPr>
          <p:cNvPr id="9" name="Shape 6"/>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256032" y="219456"/>
            <a:ext cx="11686032" cy="6355080"/>
          </a:xfrm>
          <a:prstGeom prst="rect">
            <a:avLst/>
          </a:prstGeom>
          <a:solidFill>
            <a:srgbClr val="FFFFFF">
              <a:alpha val="0"/>
            </a:srgbClr>
          </a:solidFill>
          <a:ln w="27940">
            <a:solidFill>
              <a:srgbClr val="F4B000"/>
            </a:solidFill>
            <a:prstDash val="solid"/>
          </a:ln>
        </p:spPr>
      </p:sp>
      <p:pic>
        <p:nvPicPr>
          <p:cNvPr id="3" name="Image 0" descr="/mnt/data/esolish_logo_from_ppt.png">    </p:cNvPr>
          <p:cNvPicPr>
            <a:picLocks noChangeAspect="1"/>
          </p:cNvPicPr>
          <p:nvPr/>
        </p:nvPicPr>
        <p:blipFill>
          <a:blip r:embed="rId1"/>
          <a:stretch>
            <a:fillRect/>
          </a:stretch>
        </p:blipFill>
        <p:spPr>
          <a:xfrm>
            <a:off x="10744200" y="5577840"/>
            <a:ext cx="658368" cy="484632"/>
          </a:xfrm>
          <a:prstGeom prst="rect">
            <a:avLst/>
          </a:prstGeom>
        </p:spPr>
      </p:pic>
      <p:sp>
        <p:nvSpPr>
          <p:cNvPr id="4" name="Text 1"/>
          <p:cNvSpPr/>
          <p:nvPr/>
        </p:nvSpPr>
        <p:spPr>
          <a:xfrm>
            <a:off x="640080" y="6199632"/>
            <a:ext cx="4663440" cy="256032"/>
          </a:xfrm>
          <a:prstGeom prst="rect">
            <a:avLst/>
          </a:prstGeom>
          <a:noFill/>
          <a:ln/>
        </p:spPr>
        <p:txBody>
          <a:bodyPr wrap="square" lIns="0" tIns="0" rIns="0" bIns="0" rtlCol="0" anchor="ctr"/>
          <a:lstStyle/>
          <a:p>
            <a:pPr indent="0" marL="0">
              <a:buNone/>
            </a:pPr>
            <a:r>
              <a:rPr lang="en-US" sz="1050" i="1" dirty="0">
                <a:solidFill>
                  <a:srgbClr val="777777"/>
                </a:solidFill>
                <a:latin typeface="Times New Roman" pitchFamily="34" charset="0"/>
                <a:ea typeface="Times New Roman" pitchFamily="34" charset="-122"/>
                <a:cs typeface="Times New Roman" pitchFamily="34" charset="-120"/>
              </a:rPr>
              <a:t>ESB ESOL Skills for Life Entry 3</a:t>
            </a:r>
            <a:endParaRPr lang="en-US" sz="1050" dirty="0"/>
          </a:p>
        </p:txBody>
      </p:sp>
      <p:sp>
        <p:nvSpPr>
          <p:cNvPr id="5" name="Text 2"/>
          <p:cNvSpPr/>
          <p:nvPr/>
        </p:nvSpPr>
        <p:spPr>
          <a:xfrm>
            <a:off x="5715000" y="6199632"/>
            <a:ext cx="4389120" cy="256032"/>
          </a:xfrm>
          <a:prstGeom prst="rect">
            <a:avLst/>
          </a:prstGeom>
          <a:noFill/>
          <a:ln/>
        </p:spPr>
        <p:txBody>
          <a:bodyPr wrap="square" lIns="0" tIns="0" rIns="0" bIns="0" rtlCol="0" anchor="ctr"/>
          <a:lstStyle/>
          <a:p>
            <a:pPr algn="r" indent="0" marL="0">
              <a:buNone/>
            </a:pPr>
            <a:r>
              <a:rPr lang="en-US" sz="1050" i="1" dirty="0">
                <a:solidFill>
                  <a:srgbClr val="777777"/>
                </a:solidFill>
                <a:latin typeface="Times New Roman" pitchFamily="34" charset="0"/>
                <a:ea typeface="Times New Roman" pitchFamily="34" charset="-122"/>
                <a:cs typeface="Times New Roman" pitchFamily="34" charset="-120"/>
              </a:rPr>
              <a:t>ARTICLE WRITING</a:t>
            </a:r>
            <a:endParaRPr lang="en-US" sz="1050" dirty="0"/>
          </a:p>
        </p:txBody>
      </p:sp>
      <p:sp>
        <p:nvSpPr>
          <p:cNvPr id="6" name="Text 3"/>
          <p:cNvSpPr/>
          <p:nvPr/>
        </p:nvSpPr>
        <p:spPr>
          <a:xfrm>
            <a:off x="621792" y="640080"/>
            <a:ext cx="10927080" cy="658368"/>
          </a:xfrm>
          <a:prstGeom prst="rect">
            <a:avLst/>
          </a:prstGeom>
          <a:noFill/>
          <a:ln/>
        </p:spPr>
        <p:txBody>
          <a:bodyPr wrap="square" lIns="0" tIns="0" rIns="0" bIns="0" rtlCol="0" anchor="ctr">
            <a:normAutofit/>
          </a:bodyPr>
          <a:lstStyle/>
          <a:p>
            <a:pPr indent="0" marL="0">
              <a:buNone/>
            </a:pPr>
            <a:r>
              <a:rPr lang="en-US" sz="3600" b="1" dirty="0">
                <a:solidFill>
                  <a:srgbClr val="C00000"/>
                </a:solidFill>
                <a:latin typeface="Times New Roman" pitchFamily="34" charset="0"/>
                <a:ea typeface="Times New Roman" pitchFamily="34" charset="-122"/>
                <a:cs typeface="Times New Roman" pitchFamily="34" charset="-120"/>
              </a:rPr>
              <a:t>Your Turn: Write an Article</a:t>
            </a:r>
            <a:endParaRPr lang="en-US" sz="3600" dirty="0"/>
          </a:p>
        </p:txBody>
      </p:sp>
      <p:sp>
        <p:nvSpPr>
          <p:cNvPr id="7" name="Text 4"/>
          <p:cNvSpPr/>
          <p:nvPr/>
        </p:nvSpPr>
        <p:spPr>
          <a:xfrm>
            <a:off x="713232" y="1353312"/>
            <a:ext cx="10287000" cy="502920"/>
          </a:xfrm>
          <a:prstGeom prst="rect">
            <a:avLst/>
          </a:prstGeom>
          <a:noFill/>
          <a:ln/>
        </p:spPr>
        <p:txBody>
          <a:bodyPr wrap="square" lIns="635" tIns="635" rIns="635" bIns="635" rtlCol="0" anchor="t">
            <a:normAutofit/>
          </a:bodyPr>
          <a:lstStyle/>
          <a:p>
            <a:pPr algn="l" indent="0" marL="0">
              <a:lnSpc>
                <a:spcPct val="106000"/>
              </a:lnSpc>
              <a:buNone/>
            </a:pPr>
            <a:r>
              <a:rPr lang="en-US" sz="2600" b="1" dirty="0">
                <a:solidFill>
                  <a:srgbClr val="0070C0"/>
                </a:solidFill>
                <a:latin typeface="Times New Roman" pitchFamily="34" charset="0"/>
                <a:ea typeface="Times New Roman" pitchFamily="34" charset="-122"/>
                <a:cs typeface="Times New Roman" pitchFamily="34" charset="-120"/>
              </a:rPr>
              <a:t>Write an article for your college website about a place you have visited.</a:t>
            </a:r>
            <a:endParaRPr lang="en-US" sz="2600" dirty="0"/>
          </a:p>
        </p:txBody>
      </p:sp>
      <p:sp>
        <p:nvSpPr>
          <p:cNvPr id="8" name="Text 5"/>
          <p:cNvSpPr/>
          <p:nvPr/>
        </p:nvSpPr>
        <p:spPr>
          <a:xfrm>
            <a:off x="713232" y="2121408"/>
            <a:ext cx="5486400" cy="320040"/>
          </a:xfrm>
          <a:prstGeom prst="rect">
            <a:avLst/>
          </a:prstGeom>
          <a:noFill/>
          <a:ln/>
        </p:spPr>
        <p:txBody>
          <a:bodyPr wrap="square" lIns="635" tIns="635" rIns="635" bIns="635" rtlCol="0" anchor="t">
            <a:normAutofit/>
          </a:bodyPr>
          <a:lstStyle/>
          <a:p>
            <a:pPr algn="l" indent="0" marL="0">
              <a:lnSpc>
                <a:spcPct val="106000"/>
              </a:lnSpc>
              <a:buNone/>
            </a:pPr>
            <a:r>
              <a:rPr lang="en-US" sz="2500" b="1" dirty="0">
                <a:solidFill>
                  <a:srgbClr val="111111"/>
                </a:solidFill>
                <a:latin typeface="Times New Roman" pitchFamily="34" charset="0"/>
                <a:ea typeface="Times New Roman" pitchFamily="34" charset="-122"/>
                <a:cs typeface="Times New Roman" pitchFamily="34" charset="-120"/>
              </a:rPr>
              <a:t>You can write about:</a:t>
            </a:r>
            <a:endParaRPr lang="en-US" sz="2500" dirty="0"/>
          </a:p>
        </p:txBody>
      </p:sp>
      <p:sp>
        <p:nvSpPr>
          <p:cNvPr id="9" name="Text 6"/>
          <p:cNvSpPr/>
          <p:nvPr/>
        </p:nvSpPr>
        <p:spPr>
          <a:xfrm>
            <a:off x="960120" y="2560320"/>
            <a:ext cx="9601200" cy="1325880"/>
          </a:xfrm>
          <a:prstGeom prst="rect">
            <a:avLst/>
          </a:prstGeom>
          <a:noFill/>
          <a:ln/>
        </p:spPr>
        <p:txBody>
          <a:bodyPr wrap="square" lIns="635" tIns="635" rIns="635" bIns="635" rtlCol="0" anchor="ctr">
            <a:normAutofit/>
          </a:bodyPr>
          <a:lstStyle/>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where the place is</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what you did there</a:t>
            </a:r>
            <a:endParaRPr lang="en-US" sz="2600" dirty="0"/>
          </a:p>
          <a:p>
            <a:pPr>
              <a:lnSpc>
                <a:spcPct val="108000"/>
              </a:lnSpc>
            </a:pPr>
            <a:r>
              <a:rPr lang="en-US" sz="2600" dirty="0">
                <a:solidFill>
                  <a:srgbClr val="111111"/>
                </a:solidFill>
                <a:latin typeface="Times New Roman" pitchFamily="34" charset="0"/>
                <a:ea typeface="Times New Roman" pitchFamily="34" charset="-122"/>
                <a:cs typeface="Times New Roman" pitchFamily="34" charset="-120"/>
              </a:rPr>
              <a:t>why you liked or did not like it</a:t>
            </a:r>
            <a:endParaRPr lang="en-US" sz="2600" dirty="0"/>
          </a:p>
        </p:txBody>
      </p:sp>
      <p:sp>
        <p:nvSpPr>
          <p:cNvPr id="10" name="Text 7"/>
          <p:cNvSpPr/>
          <p:nvPr/>
        </p:nvSpPr>
        <p:spPr>
          <a:xfrm>
            <a:off x="914400" y="4663440"/>
            <a:ext cx="9509760" cy="685800"/>
          </a:xfrm>
          <a:prstGeom prst="rect">
            <a:avLst/>
          </a:prstGeom>
          <a:noFill/>
          <a:ln/>
        </p:spPr>
        <p:txBody>
          <a:bodyPr wrap="square" lIns="635" tIns="635" rIns="635" bIns="635" rtlCol="0" anchor="t">
            <a:normAutofit/>
          </a:bodyPr>
          <a:lstStyle/>
          <a:p>
            <a:pPr algn="ctr" indent="0" marL="0">
              <a:lnSpc>
                <a:spcPct val="106000"/>
              </a:lnSpc>
              <a:buNone/>
            </a:pPr>
            <a:r>
              <a:rPr lang="en-US" sz="2700" b="1" dirty="0">
                <a:solidFill>
                  <a:srgbClr val="C00000"/>
                </a:solidFill>
                <a:latin typeface="Times New Roman" pitchFamily="34" charset="0"/>
                <a:ea typeface="Times New Roman" pitchFamily="34" charset="-122"/>
                <a:cs typeface="Times New Roman" pitchFamily="34" charset="-120"/>
              </a:rPr>
              <a:t>Remember: plan first, write a title, use paragraphs, and aim for about 100 words.</a:t>
            </a:r>
            <a:endParaRPr lang="en-US" sz="2700" dirty="0"/>
          </a:p>
        </p:txBody>
      </p:sp>
      <p:sp>
        <p:nvSpPr>
          <p:cNvPr id="11" name="Shape 8"/>
          <p:cNvSpPr/>
          <p:nvPr/>
        </p:nvSpPr>
        <p:spPr>
          <a:xfrm>
            <a:off x="640080" y="6053328"/>
            <a:ext cx="9281160" cy="0"/>
          </a:xfrm>
          <a:prstGeom prst="line">
            <a:avLst/>
          </a:prstGeom>
          <a:noFill/>
          <a:ln w="12700">
            <a:solidFill>
              <a:srgbClr val="E6E6E6"/>
            </a:solidFill>
            <a:prstDash val="solid"/>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Times New Roman"/>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imes New Roman"/>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ESOLish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Article Writing Lesson</dc:title>
  <dc:subject>ESB ESOL Skills for Life Entry 3 Article Writing</dc:subject>
  <dc:creator>ESOLish</dc:creator>
  <cp:lastModifiedBy>ESOLish</cp:lastModifiedBy>
  <cp:revision>1</cp:revision>
  <dcterms:created xsi:type="dcterms:W3CDTF">2026-09-11T20:09:15Z</dcterms:created>
  <dcterms:modified xsi:type="dcterms:W3CDTF">2026-09-11T20:09:15Z</dcterms:modified>
</cp:coreProperties>
</file>