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dictionary_pack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Image 1" descr="/mnt/data/wide_warm_clean_vector_illustration_scene_of_a_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0680" y="960120"/>
            <a:ext cx="6263640" cy="352044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896112" y="941832"/>
            <a:ext cx="4023360" cy="32004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Functional Skills English Entry 3</a:t>
            </a:r>
            <a:endParaRPr lang="en-US" sz="1500" dirty="0"/>
          </a:p>
        </p:txBody>
      </p:sp>
      <p:sp>
        <p:nvSpPr>
          <p:cNvPr id="5" name="Text 1"/>
          <p:cNvSpPr/>
          <p:nvPr/>
        </p:nvSpPr>
        <p:spPr>
          <a:xfrm>
            <a:off x="896112" y="1344168"/>
            <a:ext cx="4297680" cy="126187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43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Dictionary</a:t>
            </a:r>
            <a:endParaRPr lang="en-US" sz="4300" dirty="0"/>
          </a:p>
          <a:p>
            <a:pPr indent="0" marL="0">
              <a:buNone/>
            </a:pPr>
            <a:r>
              <a:rPr lang="en-US" sz="43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Skills</a:t>
            </a:r>
            <a:endParaRPr lang="en-US" sz="4300" dirty="0"/>
          </a:p>
        </p:txBody>
      </p:sp>
      <p:sp>
        <p:nvSpPr>
          <p:cNvPr id="6" name="Shape 2"/>
          <p:cNvSpPr/>
          <p:nvPr/>
        </p:nvSpPr>
        <p:spPr>
          <a:xfrm>
            <a:off x="896112" y="2761488"/>
            <a:ext cx="3794760" cy="457200"/>
          </a:xfrm>
          <a:prstGeom prst="roundRect">
            <a:avLst>
              <a:gd name="adj" fmla="val 12000"/>
            </a:avLst>
          </a:prstGeom>
          <a:solidFill>
            <a:srgbClr val="F59E0B"/>
          </a:solidFill>
          <a:ln w="12700">
            <a:solidFill>
              <a:srgbClr val="F59E0B">
                <a:alpha val="0"/>
              </a:srgbClr>
            </a:solidFill>
            <a:prstDash val="solid"/>
          </a:ln>
        </p:spPr>
      </p:sp>
      <p:sp>
        <p:nvSpPr>
          <p:cNvPr id="7" name="Text 3"/>
          <p:cNvSpPr/>
          <p:nvPr/>
        </p:nvSpPr>
        <p:spPr>
          <a:xfrm>
            <a:off x="969264" y="2834640"/>
            <a:ext cx="3648456" cy="310896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Look it up • Choose the right meaning • Check the sentence</a:t>
            </a:r>
            <a:endParaRPr lang="en-US" sz="1250" dirty="0"/>
          </a:p>
        </p:txBody>
      </p:sp>
      <p:sp>
        <p:nvSpPr>
          <p:cNvPr id="8" name="Shape 4"/>
          <p:cNvSpPr/>
          <p:nvPr/>
        </p:nvSpPr>
        <p:spPr>
          <a:xfrm>
            <a:off x="896112" y="3429000"/>
            <a:ext cx="4160520" cy="1051560"/>
          </a:xfrm>
          <a:prstGeom prst="roundRect">
            <a:avLst>
              <a:gd name="adj" fmla="val 6957"/>
            </a:avLst>
          </a:prstGeom>
          <a:solidFill>
            <a:srgbClr val="EAF4FF"/>
          </a:solidFill>
          <a:ln w="13970">
            <a:solidFill>
              <a:srgbClr val="6F41A7">
                <a:alpha val="85000"/>
              </a:srgbClr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1014984" y="3520440"/>
            <a:ext cx="3922776" cy="2286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Today’s big question</a:t>
            </a:r>
            <a:endParaRPr lang="en-US" sz="1600" dirty="0"/>
          </a:p>
        </p:txBody>
      </p:sp>
      <p:sp>
        <p:nvSpPr>
          <p:cNvPr id="10" name="Text 6"/>
          <p:cNvSpPr/>
          <p:nvPr/>
        </p:nvSpPr>
        <p:spPr>
          <a:xfrm>
            <a:off x="1051560" y="3822192"/>
            <a:ext cx="3849624" cy="60350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How can a dictionary help us understand a reading text and choose the correct meaning?</a:t>
            </a:r>
            <a:endParaRPr lang="en-US" sz="1400" dirty="0"/>
          </a:p>
        </p:txBody>
      </p:sp>
      <p:sp>
        <p:nvSpPr>
          <p:cNvPr id="11" name="Shape 7"/>
          <p:cNvSpPr/>
          <p:nvPr/>
        </p:nvSpPr>
        <p:spPr>
          <a:xfrm>
            <a:off x="896112" y="4663440"/>
            <a:ext cx="4160520" cy="685800"/>
          </a:xfrm>
          <a:prstGeom prst="roundRect">
            <a:avLst>
              <a:gd name="adj" fmla="val 10667"/>
            </a:avLst>
          </a:prstGeom>
          <a:solidFill>
            <a:srgbClr val="FFF3DC"/>
          </a:solidFill>
          <a:ln w="13970">
            <a:solidFill>
              <a:srgbClr val="6F41A7">
                <a:alpha val="85000"/>
              </a:srgbClr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1014984" y="4754880"/>
            <a:ext cx="3922776" cy="2286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 reminder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1051560" y="5056632"/>
            <a:ext cx="3849624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Dictionaries are allowed in the Reading exam, not in the Writing exam.</a:t>
            </a:r>
            <a:endParaRPr lang="en-US" sz="1350" dirty="0"/>
          </a:p>
        </p:txBody>
      </p:sp>
      <p:sp>
        <p:nvSpPr>
          <p:cNvPr id="14" name="Text 10"/>
          <p:cNvSpPr/>
          <p:nvPr/>
        </p:nvSpPr>
        <p:spPr>
          <a:xfrm>
            <a:off x="4297680" y="6547104"/>
            <a:ext cx="34747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77777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Dictionary Skills • Entry 3 • 1</a:t>
            </a:r>
            <a:endParaRPr lang="en-US" sz="8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dictionary_pack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8680" y="320040"/>
            <a:ext cx="9875520" cy="4114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Session aims</a:t>
            </a:r>
            <a:endParaRPr lang="en-US" sz="2400" dirty="0"/>
          </a:p>
        </p:txBody>
      </p:sp>
      <p:sp>
        <p:nvSpPr>
          <p:cNvPr id="4" name="Text 1"/>
          <p:cNvSpPr/>
          <p:nvPr/>
        </p:nvSpPr>
        <p:spPr>
          <a:xfrm>
            <a:off x="877824" y="749808"/>
            <a:ext cx="8961120" cy="25603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By the end of the lesson, learners will be able to use a dictionary more confidently.</a:t>
            </a:r>
            <a:endParaRPr lang="en-US" sz="1050" dirty="0"/>
          </a:p>
        </p:txBody>
      </p:sp>
      <p:sp>
        <p:nvSpPr>
          <p:cNvPr id="5" name="Shape 2"/>
          <p:cNvSpPr/>
          <p:nvPr/>
        </p:nvSpPr>
        <p:spPr>
          <a:xfrm>
            <a:off x="868680" y="1033272"/>
            <a:ext cx="10149840" cy="36576"/>
          </a:xfrm>
          <a:prstGeom prst="rect">
            <a:avLst/>
          </a:prstGeom>
          <a:solidFill>
            <a:srgbClr val="6F41A7"/>
          </a:solidFill>
          <a:ln w="12700">
            <a:solidFill>
              <a:srgbClr val="6F41A7">
                <a:alpha val="0"/>
              </a:srgbClr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868680" y="1325880"/>
            <a:ext cx="3429000" cy="4526280"/>
          </a:xfrm>
          <a:prstGeom prst="roundRect">
            <a:avLst>
              <a:gd name="adj" fmla="val 2133"/>
            </a:avLst>
          </a:prstGeom>
          <a:solidFill>
            <a:srgbClr val="F4EFFA"/>
          </a:solidFill>
          <a:ln w="13970">
            <a:solidFill>
              <a:srgbClr val="6F41A7">
                <a:alpha val="8500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987552" y="1417320"/>
            <a:ext cx="3191256" cy="2286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Today we will learn to...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1024128" y="1719072"/>
            <a:ext cx="3118104" cy="40782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find words using alphabetical order and guide words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recognise parts of a dictionary entry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choose the correct meaning for the sentence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use word type and examples to check understanding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apply dictionary skills to Pearson-style reading questions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4526280" y="1325880"/>
            <a:ext cx="3337560" cy="4526280"/>
          </a:xfrm>
          <a:prstGeom prst="roundRect">
            <a:avLst>
              <a:gd name="adj" fmla="val 2192"/>
            </a:avLst>
          </a:prstGeom>
          <a:solidFill>
            <a:srgbClr val="EAF4FF"/>
          </a:solidFill>
          <a:ln w="13970">
            <a:solidFill>
              <a:srgbClr val="6F41A7">
                <a:alpha val="8500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645152" y="1417320"/>
            <a:ext cx="3099816" cy="2286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Key vocabulary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4681728" y="1719072"/>
            <a:ext cx="3026664" cy="40782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headword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guide word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meaning / definition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word type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example sentence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context</a:t>
            </a:r>
            <a:endParaRPr lang="en-US" sz="1700" dirty="0"/>
          </a:p>
        </p:txBody>
      </p:sp>
      <p:sp>
        <p:nvSpPr>
          <p:cNvPr id="12" name="Shape 9"/>
          <p:cNvSpPr/>
          <p:nvPr/>
        </p:nvSpPr>
        <p:spPr>
          <a:xfrm>
            <a:off x="8092440" y="1325880"/>
            <a:ext cx="2971800" cy="4526280"/>
          </a:xfrm>
          <a:prstGeom prst="roundRect">
            <a:avLst>
              <a:gd name="adj" fmla="val 2462"/>
            </a:avLst>
          </a:prstGeom>
          <a:solidFill>
            <a:srgbClr val="EAF7EE"/>
          </a:solidFill>
          <a:ln w="13970">
            <a:solidFill>
              <a:srgbClr val="6F41A7">
                <a:alpha val="8500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211312" y="1417320"/>
            <a:ext cx="2734056" cy="2286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Why it matters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8247888" y="1719072"/>
            <a:ext cx="2660904" cy="40782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Dictionary questions help with unfamiliar words.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Choosing the wrong meaning can change the answer.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Good dictionary skills save time in the Reading exam.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4297680" y="6547104"/>
            <a:ext cx="34747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77777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Dictionary Skills • Entry 3 • 2</a:t>
            </a:r>
            <a:endParaRPr lang="en-US" sz="8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dictionary_pack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8680" y="320040"/>
            <a:ext cx="9875520" cy="4114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Starter: Which word comes first?</a:t>
            </a:r>
            <a:endParaRPr lang="en-US" sz="2400" dirty="0"/>
          </a:p>
        </p:txBody>
      </p:sp>
      <p:sp>
        <p:nvSpPr>
          <p:cNvPr id="4" name="Text 1"/>
          <p:cNvSpPr/>
          <p:nvPr/>
        </p:nvSpPr>
        <p:spPr>
          <a:xfrm>
            <a:off x="877824" y="749808"/>
            <a:ext cx="8961120" cy="25603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alphabetical order. Look carefully at the first, second and third letters.</a:t>
            </a:r>
            <a:endParaRPr lang="en-US" sz="1050" dirty="0"/>
          </a:p>
        </p:txBody>
      </p:sp>
      <p:sp>
        <p:nvSpPr>
          <p:cNvPr id="5" name="Shape 2"/>
          <p:cNvSpPr/>
          <p:nvPr/>
        </p:nvSpPr>
        <p:spPr>
          <a:xfrm>
            <a:off x="868680" y="1033272"/>
            <a:ext cx="10149840" cy="36576"/>
          </a:xfrm>
          <a:prstGeom prst="rect">
            <a:avLst/>
          </a:prstGeom>
          <a:solidFill>
            <a:srgbClr val="6F41A7"/>
          </a:solidFill>
          <a:ln w="12700">
            <a:solidFill>
              <a:srgbClr val="6F41A7">
                <a:alpha val="0"/>
              </a:srgbClr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868680" y="1325880"/>
            <a:ext cx="4892040" cy="4434840"/>
          </a:xfrm>
          <a:prstGeom prst="roundRect">
            <a:avLst>
              <a:gd name="adj" fmla="val 1649"/>
            </a:avLst>
          </a:prstGeom>
          <a:solidFill>
            <a:srgbClr val="FFF3DC"/>
          </a:solidFill>
          <a:ln w="13970">
            <a:solidFill>
              <a:srgbClr val="6F41A7">
                <a:alpha val="8500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987552" y="1417320"/>
            <a:ext cx="4654296" cy="2286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Put these words in order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1024128" y="1719072"/>
            <a:ext cx="4581144" cy="39867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21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purpose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particular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popular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position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possible</a:t>
            </a:r>
            <a:endParaRPr lang="en-US" sz="2100" dirty="0"/>
          </a:p>
        </p:txBody>
      </p:sp>
      <p:sp>
        <p:nvSpPr>
          <p:cNvPr id="9" name="Shape 6"/>
          <p:cNvSpPr/>
          <p:nvPr/>
        </p:nvSpPr>
        <p:spPr>
          <a:xfrm>
            <a:off x="6172200" y="1325880"/>
            <a:ext cx="4892040" cy="4434840"/>
          </a:xfrm>
          <a:prstGeom prst="roundRect">
            <a:avLst>
              <a:gd name="adj" fmla="val 1649"/>
            </a:avLst>
          </a:prstGeom>
          <a:solidFill>
            <a:srgbClr val="EAF4FF"/>
          </a:solidFill>
          <a:ln w="13970">
            <a:solidFill>
              <a:srgbClr val="6F41A7">
                <a:alpha val="8500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291072" y="1417320"/>
            <a:ext cx="4654296" cy="2286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Think about it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6327648" y="1719072"/>
            <a:ext cx="4581144" cy="39867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20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If the first letter is the same, check the next letter.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If the first two letters are the same, check the third letter.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Do not guess. Move letter by letter.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3840480" y="5989320"/>
            <a:ext cx="4206240" cy="347472"/>
          </a:xfrm>
          <a:prstGeom prst="roundRect">
            <a:avLst>
              <a:gd name="adj" fmla="val 15789"/>
            </a:avLst>
          </a:prstGeom>
          <a:solidFill>
            <a:srgbClr val="2E8B57"/>
          </a:solidFill>
          <a:ln w="12700">
            <a:solidFill>
              <a:srgbClr val="2E8B57">
                <a:alpha val="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3913632" y="6062472"/>
            <a:ext cx="4059936" cy="20116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Answer: particular, popular, position, possible, purpose</a:t>
            </a:r>
            <a:endParaRPr lang="en-US" sz="1250" dirty="0"/>
          </a:p>
        </p:txBody>
      </p:sp>
      <p:sp>
        <p:nvSpPr>
          <p:cNvPr id="14" name="Text 11"/>
          <p:cNvSpPr/>
          <p:nvPr/>
        </p:nvSpPr>
        <p:spPr>
          <a:xfrm>
            <a:off x="4297680" y="6547104"/>
            <a:ext cx="34747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77777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Dictionary Skills • Entry 3 • 3</a:t>
            </a:r>
            <a:endParaRPr lang="en-US" sz="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dictionary_pack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8680" y="320040"/>
            <a:ext cx="9875520" cy="4114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is a dictionary?</a:t>
            </a:r>
            <a:endParaRPr lang="en-US" sz="2400" dirty="0"/>
          </a:p>
        </p:txBody>
      </p:sp>
      <p:sp>
        <p:nvSpPr>
          <p:cNvPr id="4" name="Text 1"/>
          <p:cNvSpPr/>
          <p:nvPr/>
        </p:nvSpPr>
        <p:spPr>
          <a:xfrm>
            <a:off x="877824" y="749808"/>
            <a:ext cx="8961120" cy="25603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dictionary helps you understand and use words correctly.</a:t>
            </a:r>
            <a:endParaRPr lang="en-US" sz="1050" dirty="0"/>
          </a:p>
        </p:txBody>
      </p:sp>
      <p:sp>
        <p:nvSpPr>
          <p:cNvPr id="5" name="Shape 2"/>
          <p:cNvSpPr/>
          <p:nvPr/>
        </p:nvSpPr>
        <p:spPr>
          <a:xfrm>
            <a:off x="868680" y="1033272"/>
            <a:ext cx="10149840" cy="36576"/>
          </a:xfrm>
          <a:prstGeom prst="rect">
            <a:avLst/>
          </a:prstGeom>
          <a:solidFill>
            <a:srgbClr val="6F41A7"/>
          </a:solidFill>
          <a:ln w="12700">
            <a:solidFill>
              <a:srgbClr val="6F41A7">
                <a:alpha val="0"/>
              </a:srgbClr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868680" y="1234440"/>
            <a:ext cx="4892040" cy="1828800"/>
          </a:xfrm>
          <a:prstGeom prst="roundRect">
            <a:avLst>
              <a:gd name="adj" fmla="val 4000"/>
            </a:avLst>
          </a:prstGeom>
          <a:solidFill>
            <a:srgbClr val="F4EFFA"/>
          </a:solidFill>
          <a:ln w="13970">
            <a:solidFill>
              <a:srgbClr val="6F41A7">
                <a:alpha val="8500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987552" y="1325880"/>
            <a:ext cx="4654296" cy="2286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dictionary can help you find...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1024128" y="1627632"/>
            <a:ext cx="4581144" cy="1380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how to spell a word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what a word means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what type of word it is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how the word is used in a sentence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868680" y="3383280"/>
            <a:ext cx="4892040" cy="1965960"/>
          </a:xfrm>
          <a:prstGeom prst="roundRect">
            <a:avLst>
              <a:gd name="adj" fmla="val 3721"/>
            </a:avLst>
          </a:prstGeom>
          <a:solidFill>
            <a:srgbClr val="EAF7EE"/>
          </a:solidFill>
          <a:ln w="13970">
            <a:solidFill>
              <a:srgbClr val="6F41A7">
                <a:alpha val="8500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987552" y="3474720"/>
            <a:ext cx="4654296" cy="2286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Paper or online?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1024128" y="3776472"/>
            <a:ext cx="4581144" cy="151790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A paper dictionary uses alphabetical order and guide words.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An online dictionary uses a search box.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Both can show meanings, word type and examples.</a:t>
            </a:r>
            <a:endParaRPr lang="en-US" sz="1700" dirty="0"/>
          </a:p>
        </p:txBody>
      </p:sp>
      <p:sp>
        <p:nvSpPr>
          <p:cNvPr id="12" name="Shape 9"/>
          <p:cNvSpPr/>
          <p:nvPr/>
        </p:nvSpPr>
        <p:spPr>
          <a:xfrm>
            <a:off x="6172200" y="1234440"/>
            <a:ext cx="4892040" cy="4114800"/>
          </a:xfrm>
          <a:prstGeom prst="roundRect">
            <a:avLst>
              <a:gd name="adj" fmla="val 1778"/>
            </a:avLst>
          </a:prstGeom>
          <a:solidFill>
            <a:srgbClr val="FFF3DC"/>
          </a:solidFill>
          <a:ln w="13970">
            <a:solidFill>
              <a:srgbClr val="6F41A7">
                <a:alpha val="8500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291072" y="1325880"/>
            <a:ext cx="4654296" cy="2286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 reminder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6327648" y="1627632"/>
            <a:ext cx="4581144" cy="3666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20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In Pearson Entry 3 Reading, dictionaries are allowed.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In Writing, dictionaries are not allowed.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So practise using a dictionary quickly and correctly before the exam.</a:t>
            </a:r>
            <a:endParaRPr lang="en-US" sz="2000" dirty="0"/>
          </a:p>
        </p:txBody>
      </p:sp>
      <p:sp>
        <p:nvSpPr>
          <p:cNvPr id="15" name="Text 12"/>
          <p:cNvSpPr/>
          <p:nvPr/>
        </p:nvSpPr>
        <p:spPr>
          <a:xfrm>
            <a:off x="4297680" y="6547104"/>
            <a:ext cx="34747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77777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Dictionary Skills • Entry 3 • 4</a:t>
            </a:r>
            <a:endParaRPr lang="en-US" sz="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dictionary_pack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8680" y="320040"/>
            <a:ext cx="9875520" cy="4114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Step 1: Find the word quickly</a:t>
            </a:r>
            <a:endParaRPr lang="en-US" sz="2400" dirty="0"/>
          </a:p>
        </p:txBody>
      </p:sp>
      <p:sp>
        <p:nvSpPr>
          <p:cNvPr id="4" name="Text 1"/>
          <p:cNvSpPr/>
          <p:nvPr/>
        </p:nvSpPr>
        <p:spPr>
          <a:xfrm>
            <a:off x="877824" y="749808"/>
            <a:ext cx="8961120" cy="25603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alphabetical order and guide words.</a:t>
            </a:r>
            <a:endParaRPr lang="en-US" sz="1050" dirty="0"/>
          </a:p>
        </p:txBody>
      </p:sp>
      <p:sp>
        <p:nvSpPr>
          <p:cNvPr id="5" name="Shape 2"/>
          <p:cNvSpPr/>
          <p:nvPr/>
        </p:nvSpPr>
        <p:spPr>
          <a:xfrm>
            <a:off x="868680" y="1033272"/>
            <a:ext cx="10149840" cy="36576"/>
          </a:xfrm>
          <a:prstGeom prst="rect">
            <a:avLst/>
          </a:prstGeom>
          <a:solidFill>
            <a:srgbClr val="6F41A7"/>
          </a:solidFill>
          <a:ln w="12700">
            <a:solidFill>
              <a:srgbClr val="6F41A7">
                <a:alpha val="0"/>
              </a:srgbClr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868680" y="1234440"/>
            <a:ext cx="3337560" cy="4526280"/>
          </a:xfrm>
          <a:prstGeom prst="roundRect">
            <a:avLst>
              <a:gd name="adj" fmla="val 2192"/>
            </a:avLst>
          </a:prstGeom>
          <a:solidFill>
            <a:srgbClr val="F4EFFA"/>
          </a:solidFill>
          <a:ln w="13970">
            <a:solidFill>
              <a:srgbClr val="6F41A7">
                <a:alpha val="8500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987552" y="1325880"/>
            <a:ext cx="3099816" cy="2286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A-Z steps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1024128" y="1627632"/>
            <a:ext cx="3026664" cy="40782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Look at the first letter.</a:t>
            </a:r>
            <a:endParaRPr lang="en-US" sz="1550" dirty="0"/>
          </a:p>
          <a:p>
            <a:pPr indent="0" marL="0">
              <a:buNone/>
            </a:pPr>
            <a:r>
              <a:rPr lang="en-US" sz="15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Look at the second letter.</a:t>
            </a:r>
            <a:endParaRPr lang="en-US" sz="1550" dirty="0"/>
          </a:p>
          <a:p>
            <a:pPr indent="0" marL="0">
              <a:buNone/>
            </a:pPr>
            <a:r>
              <a:rPr lang="en-US" sz="15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Look at the third letter.</a:t>
            </a:r>
            <a:endParaRPr lang="en-US" sz="1550" dirty="0"/>
          </a:p>
          <a:p>
            <a:pPr indent="0" marL="0">
              <a:buNone/>
            </a:pPr>
            <a:r>
              <a:rPr lang="en-US" sz="15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Use guide words at the top of the page.</a:t>
            </a:r>
            <a:endParaRPr lang="en-US" sz="1550" dirty="0"/>
          </a:p>
          <a:p>
            <a:pPr indent="0" marL="0">
              <a:buNone/>
            </a:pPr>
            <a:r>
              <a:rPr lang="en-US" sz="15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Move forwards or backwards in the dictionary.</a:t>
            </a:r>
            <a:endParaRPr lang="en-US" sz="1550" dirty="0"/>
          </a:p>
        </p:txBody>
      </p:sp>
      <p:sp>
        <p:nvSpPr>
          <p:cNvPr id="9" name="Shape 6"/>
          <p:cNvSpPr/>
          <p:nvPr/>
        </p:nvSpPr>
        <p:spPr>
          <a:xfrm>
            <a:off x="4434840" y="1234440"/>
            <a:ext cx="3474720" cy="4526280"/>
          </a:xfrm>
          <a:prstGeom prst="roundRect">
            <a:avLst>
              <a:gd name="adj" fmla="val 2105"/>
            </a:avLst>
          </a:prstGeom>
          <a:solidFill>
            <a:srgbClr val="EAF4FF"/>
          </a:solidFill>
          <a:ln w="13970">
            <a:solidFill>
              <a:srgbClr val="6F41A7">
                <a:alpha val="8500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553712" y="1325880"/>
            <a:ext cx="3236976" cy="2286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Guide words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4590288" y="1627632"/>
            <a:ext cx="3163824" cy="40782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6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Guide words show the first and last word on a dictionary page.</a:t>
            </a:r>
            <a:endParaRPr lang="en-US" sz="1650" dirty="0"/>
          </a:p>
          <a:p>
            <a:pPr indent="0" marL="0">
              <a:buNone/>
            </a:pPr>
            <a:r>
              <a:rPr lang="en-US" sz="16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If your word comes between the guide words, you are on the right page.</a:t>
            </a:r>
            <a:endParaRPr lang="en-US" sz="1650" dirty="0"/>
          </a:p>
        </p:txBody>
      </p:sp>
      <p:sp>
        <p:nvSpPr>
          <p:cNvPr id="12" name="Shape 9"/>
          <p:cNvSpPr/>
          <p:nvPr/>
        </p:nvSpPr>
        <p:spPr>
          <a:xfrm>
            <a:off x="8138160" y="1234440"/>
            <a:ext cx="2926080" cy="4526280"/>
          </a:xfrm>
          <a:prstGeom prst="roundRect">
            <a:avLst>
              <a:gd name="adj" fmla="val 2500"/>
            </a:avLst>
          </a:prstGeom>
          <a:solidFill>
            <a:srgbClr val="FFF3DC"/>
          </a:solidFill>
          <a:ln w="13970">
            <a:solidFill>
              <a:srgbClr val="6F41A7">
                <a:alpha val="8500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257032" y="1325880"/>
            <a:ext cx="2688336" cy="2286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Example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8293608" y="1627632"/>
            <a:ext cx="2615184" cy="40782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7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Guide words: receive - regular</a:t>
            </a:r>
            <a:endParaRPr lang="en-US" sz="1750" dirty="0"/>
          </a:p>
          <a:p>
            <a:pPr indent="0" marL="0">
              <a:buNone/>
            </a:pPr>
            <a:r>
              <a:rPr lang="en-US" sz="17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Word: recent</a:t>
            </a:r>
            <a:endParaRPr lang="en-US" sz="1750" dirty="0"/>
          </a:p>
          <a:p>
            <a:pPr indent="0" marL="0">
              <a:buNone/>
            </a:pPr>
            <a:r>
              <a:rPr lang="en-US" sz="17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Recent comes between receive and regular, so this page can help.</a:t>
            </a:r>
            <a:endParaRPr lang="en-US" sz="1750" dirty="0"/>
          </a:p>
        </p:txBody>
      </p:sp>
      <p:sp>
        <p:nvSpPr>
          <p:cNvPr id="15" name="Text 12"/>
          <p:cNvSpPr/>
          <p:nvPr/>
        </p:nvSpPr>
        <p:spPr>
          <a:xfrm>
            <a:off x="4297680" y="6547104"/>
            <a:ext cx="34747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77777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Dictionary Skills • Entry 3 • 5</a:t>
            </a:r>
            <a:endParaRPr lang="en-US" sz="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dictionary_pack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8680" y="320040"/>
            <a:ext cx="9875520" cy="4114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Step 2: Read the dictionary entry</a:t>
            </a:r>
            <a:endParaRPr lang="en-US" sz="2400" dirty="0"/>
          </a:p>
        </p:txBody>
      </p:sp>
      <p:sp>
        <p:nvSpPr>
          <p:cNvPr id="4" name="Text 1"/>
          <p:cNvSpPr/>
          <p:nvPr/>
        </p:nvSpPr>
        <p:spPr>
          <a:xfrm>
            <a:off x="877824" y="749808"/>
            <a:ext cx="8961120" cy="25603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 not stop at the first meaning. Read the whole entry.</a:t>
            </a:r>
            <a:endParaRPr lang="en-US" sz="1050" dirty="0"/>
          </a:p>
        </p:txBody>
      </p:sp>
      <p:sp>
        <p:nvSpPr>
          <p:cNvPr id="5" name="Shape 2"/>
          <p:cNvSpPr/>
          <p:nvPr/>
        </p:nvSpPr>
        <p:spPr>
          <a:xfrm>
            <a:off x="868680" y="1033272"/>
            <a:ext cx="10149840" cy="36576"/>
          </a:xfrm>
          <a:prstGeom prst="rect">
            <a:avLst/>
          </a:prstGeom>
          <a:solidFill>
            <a:srgbClr val="6F41A7"/>
          </a:solidFill>
          <a:ln w="12700">
            <a:solidFill>
              <a:srgbClr val="6F41A7">
                <a:alpha val="0"/>
              </a:srgbClr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868680" y="1234440"/>
            <a:ext cx="4983480" cy="4526280"/>
          </a:xfrm>
          <a:prstGeom prst="roundRect">
            <a:avLst>
              <a:gd name="adj" fmla="val 1010"/>
            </a:avLst>
          </a:prstGeom>
          <a:solidFill>
            <a:srgbClr val="FFFFFF"/>
          </a:solidFill>
          <a:ln w="12700">
            <a:solidFill>
              <a:srgbClr val="0EA5E9">
                <a:alpha val="7500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978408" y="1316736"/>
            <a:ext cx="1143000" cy="20116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05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DICTIONARY ENTRY</a:t>
            </a:r>
            <a:endParaRPr lang="en-US" sz="1050" dirty="0"/>
          </a:p>
        </p:txBody>
      </p:sp>
      <p:sp>
        <p:nvSpPr>
          <p:cNvPr id="8" name="Text 5"/>
          <p:cNvSpPr/>
          <p:nvPr/>
        </p:nvSpPr>
        <p:spPr>
          <a:xfrm>
            <a:off x="978408" y="1545336"/>
            <a:ext cx="4764024" cy="414223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support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verb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 to help someone or something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 to agree with an idea or person</a:t>
            </a:r>
            <a:endParaRPr lang="en-US" sz="1700" dirty="0"/>
          </a:p>
          <a:p>
            <a:pPr indent="0" marL="0">
              <a:buNone/>
            </a:pP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Example: My tutor supports me with my English.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6172200" y="1234440"/>
            <a:ext cx="4892040" cy="4526280"/>
          </a:xfrm>
          <a:prstGeom prst="roundRect">
            <a:avLst>
              <a:gd name="adj" fmla="val 1616"/>
            </a:avLst>
          </a:prstGeom>
          <a:solidFill>
            <a:srgbClr val="EAF7EE"/>
          </a:solidFill>
          <a:ln w="13970">
            <a:solidFill>
              <a:srgbClr val="6F41A7">
                <a:alpha val="8500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291072" y="1325880"/>
            <a:ext cx="4654296" cy="2286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Look for these parts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6327648" y="1627632"/>
            <a:ext cx="4581144" cy="40782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headword: the word you look up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word type: noun, verb, adjective, etc.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meaning: what the word means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example: how the word is used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more than one meaning: choose the meaning that fits the sentence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4297680" y="6547104"/>
            <a:ext cx="34747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77777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Dictionary Skills • Entry 3 • 6</a:t>
            </a:r>
            <a:endParaRPr lang="en-US" sz="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dictionary_pack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8680" y="320040"/>
            <a:ext cx="9875520" cy="4114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Step 3: Choose the correct meaning</a:t>
            </a:r>
            <a:endParaRPr lang="en-US" sz="2400" dirty="0"/>
          </a:p>
        </p:txBody>
      </p:sp>
      <p:sp>
        <p:nvSpPr>
          <p:cNvPr id="4" name="Text 1"/>
          <p:cNvSpPr/>
          <p:nvPr/>
        </p:nvSpPr>
        <p:spPr>
          <a:xfrm>
            <a:off x="877824" y="749808"/>
            <a:ext cx="8961120" cy="25603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Some words have more than one meaning. Context helps you choose.</a:t>
            </a:r>
            <a:endParaRPr lang="en-US" sz="1050" dirty="0"/>
          </a:p>
        </p:txBody>
      </p:sp>
      <p:sp>
        <p:nvSpPr>
          <p:cNvPr id="5" name="Shape 2"/>
          <p:cNvSpPr/>
          <p:nvPr/>
        </p:nvSpPr>
        <p:spPr>
          <a:xfrm>
            <a:off x="868680" y="1033272"/>
            <a:ext cx="10149840" cy="36576"/>
          </a:xfrm>
          <a:prstGeom prst="rect">
            <a:avLst/>
          </a:prstGeom>
          <a:solidFill>
            <a:srgbClr val="6F41A7"/>
          </a:solidFill>
          <a:ln w="12700">
            <a:solidFill>
              <a:srgbClr val="6F41A7">
                <a:alpha val="0"/>
              </a:srgbClr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868680" y="1234440"/>
            <a:ext cx="4892040" cy="2148840"/>
          </a:xfrm>
          <a:prstGeom prst="roundRect">
            <a:avLst>
              <a:gd name="adj" fmla="val 3404"/>
            </a:avLst>
          </a:prstGeom>
          <a:solidFill>
            <a:srgbClr val="F4EFFA"/>
          </a:solidFill>
          <a:ln w="13970">
            <a:solidFill>
              <a:srgbClr val="6F41A7">
                <a:alpha val="8500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987552" y="1325880"/>
            <a:ext cx="4654296" cy="2286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Word: change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1024128" y="1627632"/>
            <a:ext cx="4581144" cy="17007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6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Meaning 1: to make or become different</a:t>
            </a:r>
            <a:endParaRPr lang="en-US" sz="1650" dirty="0"/>
          </a:p>
          <a:p>
            <a:pPr indent="0" marL="0">
              <a:buNone/>
            </a:pPr>
            <a:r>
              <a:rPr lang="en-US" sz="16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Meaning 2: money returned after paying</a:t>
            </a:r>
            <a:endParaRPr lang="en-US" sz="1650" dirty="0"/>
          </a:p>
          <a:p>
            <a:pPr indent="0" marL="0">
              <a:buNone/>
            </a:pPr>
            <a:r>
              <a:rPr lang="en-US" sz="16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Meaning 3: coins, not notes</a:t>
            </a:r>
            <a:endParaRPr lang="en-US" sz="1650" dirty="0"/>
          </a:p>
        </p:txBody>
      </p:sp>
      <p:sp>
        <p:nvSpPr>
          <p:cNvPr id="9" name="Shape 6"/>
          <p:cNvSpPr/>
          <p:nvPr/>
        </p:nvSpPr>
        <p:spPr>
          <a:xfrm>
            <a:off x="6172200" y="1234440"/>
            <a:ext cx="4892040" cy="2148840"/>
          </a:xfrm>
          <a:prstGeom prst="roundRect">
            <a:avLst>
              <a:gd name="adj" fmla="val 3404"/>
            </a:avLst>
          </a:prstGeom>
          <a:solidFill>
            <a:srgbClr val="EAF4FF"/>
          </a:solidFill>
          <a:ln w="13970">
            <a:solidFill>
              <a:srgbClr val="6F41A7">
                <a:alpha val="8500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291072" y="1325880"/>
            <a:ext cx="4654296" cy="2286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Which meaning fits?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6327648" y="1627632"/>
            <a:ext cx="4581144" cy="17007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Sentence: Please bring the correct change for the bus fare.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The best meaning is: coins / money.</a:t>
            </a:r>
            <a:endParaRPr lang="en-US" sz="1800" dirty="0"/>
          </a:p>
        </p:txBody>
      </p:sp>
      <p:sp>
        <p:nvSpPr>
          <p:cNvPr id="12" name="Shape 9"/>
          <p:cNvSpPr/>
          <p:nvPr/>
        </p:nvSpPr>
        <p:spPr>
          <a:xfrm>
            <a:off x="868680" y="3794760"/>
            <a:ext cx="4892040" cy="1600200"/>
          </a:xfrm>
          <a:prstGeom prst="roundRect">
            <a:avLst>
              <a:gd name="adj" fmla="val 4571"/>
            </a:avLst>
          </a:prstGeom>
          <a:solidFill>
            <a:srgbClr val="FFF3DC"/>
          </a:solidFill>
          <a:ln w="13970">
            <a:solidFill>
              <a:srgbClr val="6F41A7">
                <a:alpha val="8500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987552" y="3886200"/>
            <a:ext cx="4654296" cy="2286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 tip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1024128" y="4187952"/>
            <a:ext cx="4581144" cy="11521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Read the sentence before and after the word. Ask: Which meaning makes sense here?</a:t>
            </a:r>
            <a:endParaRPr lang="en-US" sz="1800" dirty="0"/>
          </a:p>
        </p:txBody>
      </p:sp>
      <p:sp>
        <p:nvSpPr>
          <p:cNvPr id="15" name="Shape 12"/>
          <p:cNvSpPr/>
          <p:nvPr/>
        </p:nvSpPr>
        <p:spPr>
          <a:xfrm>
            <a:off x="6172200" y="3794760"/>
            <a:ext cx="4892040" cy="1600200"/>
          </a:xfrm>
          <a:prstGeom prst="roundRect">
            <a:avLst>
              <a:gd name="adj" fmla="val 4571"/>
            </a:avLst>
          </a:prstGeom>
          <a:solidFill>
            <a:srgbClr val="EAF7EE"/>
          </a:solidFill>
          <a:ln w="13970">
            <a:solidFill>
              <a:srgbClr val="6F41A7">
                <a:alpha val="85000"/>
              </a:srgbClr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6291072" y="3886200"/>
            <a:ext cx="4654296" cy="2286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Try another word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6327648" y="4187952"/>
            <a:ext cx="4581144" cy="11521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“The position is available now.” Does position mean a place, a job, or an opinion?</a:t>
            </a: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4297680" y="6547104"/>
            <a:ext cx="34747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77777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Dictionary Skills • Entry 3 • 7</a:t>
            </a:r>
            <a:endParaRPr lang="en-US" sz="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dictionary_pack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8680" y="320040"/>
            <a:ext cx="9875520" cy="4114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Step 4: Check the word type</a:t>
            </a:r>
            <a:endParaRPr lang="en-US" sz="2400" dirty="0"/>
          </a:p>
        </p:txBody>
      </p:sp>
      <p:sp>
        <p:nvSpPr>
          <p:cNvPr id="4" name="Text 1"/>
          <p:cNvSpPr/>
          <p:nvPr/>
        </p:nvSpPr>
        <p:spPr>
          <a:xfrm>
            <a:off x="877824" y="749808"/>
            <a:ext cx="8961120" cy="25603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Word type can help you choose the correct meaning.</a:t>
            </a:r>
            <a:endParaRPr lang="en-US" sz="1050" dirty="0"/>
          </a:p>
        </p:txBody>
      </p:sp>
      <p:sp>
        <p:nvSpPr>
          <p:cNvPr id="5" name="Shape 2"/>
          <p:cNvSpPr/>
          <p:nvPr/>
        </p:nvSpPr>
        <p:spPr>
          <a:xfrm>
            <a:off x="868680" y="1033272"/>
            <a:ext cx="10149840" cy="36576"/>
          </a:xfrm>
          <a:prstGeom prst="rect">
            <a:avLst/>
          </a:prstGeom>
          <a:solidFill>
            <a:srgbClr val="6F41A7"/>
          </a:solidFill>
          <a:ln w="12700">
            <a:solidFill>
              <a:srgbClr val="6F41A7">
                <a:alpha val="0"/>
              </a:srgbClr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868680" y="1234440"/>
            <a:ext cx="4892040" cy="4526280"/>
          </a:xfrm>
          <a:prstGeom prst="roundRect">
            <a:avLst>
              <a:gd name="adj" fmla="val 1616"/>
            </a:avLst>
          </a:prstGeom>
          <a:solidFill>
            <a:srgbClr val="F4EFFA"/>
          </a:solidFill>
          <a:ln w="13970">
            <a:solidFill>
              <a:srgbClr val="6F41A7">
                <a:alpha val="8500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987552" y="1325880"/>
            <a:ext cx="4654296" cy="2286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Common word types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1024128" y="1627632"/>
            <a:ext cx="4581144" cy="40782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noun: a person, place, thing or idea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verb: an action or state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adjective: describes a noun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adverb: describes how, when or where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6172200" y="1234440"/>
            <a:ext cx="4892040" cy="1874520"/>
          </a:xfrm>
          <a:prstGeom prst="roundRect">
            <a:avLst>
              <a:gd name="adj" fmla="val 2439"/>
            </a:avLst>
          </a:prstGeom>
          <a:solidFill>
            <a:srgbClr val="FFFFFF"/>
          </a:solidFill>
          <a:ln w="12700">
            <a:solidFill>
              <a:srgbClr val="0EA5E9">
                <a:alpha val="7500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281928" y="1316736"/>
            <a:ext cx="1143000" cy="20116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05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NOUN</a:t>
            </a:r>
            <a:endParaRPr lang="en-US" sz="1050" dirty="0"/>
          </a:p>
        </p:txBody>
      </p:sp>
      <p:sp>
        <p:nvSpPr>
          <p:cNvPr id="11" name="Text 8"/>
          <p:cNvSpPr/>
          <p:nvPr/>
        </p:nvSpPr>
        <p:spPr>
          <a:xfrm>
            <a:off x="6281928" y="1545336"/>
            <a:ext cx="4672584" cy="149047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college record shows my attendance.</a:t>
            </a:r>
            <a:endParaRPr lang="en-US" sz="1800" dirty="0"/>
          </a:p>
        </p:txBody>
      </p:sp>
      <p:sp>
        <p:nvSpPr>
          <p:cNvPr id="12" name="Shape 9"/>
          <p:cNvSpPr/>
          <p:nvPr/>
        </p:nvSpPr>
        <p:spPr>
          <a:xfrm>
            <a:off x="6172200" y="3429000"/>
            <a:ext cx="4892040" cy="1874520"/>
          </a:xfrm>
          <a:prstGeom prst="roundRect">
            <a:avLst>
              <a:gd name="adj" fmla="val 2439"/>
            </a:avLst>
          </a:prstGeom>
          <a:solidFill>
            <a:srgbClr val="FFFFFF"/>
          </a:solidFill>
          <a:ln w="12700">
            <a:solidFill>
              <a:srgbClr val="0EA5E9">
                <a:alpha val="7500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281928" y="3511296"/>
            <a:ext cx="1143000" cy="20116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05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VERB</a:t>
            </a:r>
            <a:endParaRPr lang="en-US" sz="1050" dirty="0"/>
          </a:p>
        </p:txBody>
      </p:sp>
      <p:sp>
        <p:nvSpPr>
          <p:cNvPr id="14" name="Text 11"/>
          <p:cNvSpPr/>
          <p:nvPr/>
        </p:nvSpPr>
        <p:spPr>
          <a:xfrm>
            <a:off x="6281928" y="3739896"/>
            <a:ext cx="4672584" cy="149047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Please record your answer on the form.</a:t>
            </a:r>
            <a:endParaRPr lang="en-US" sz="1800" dirty="0"/>
          </a:p>
        </p:txBody>
      </p:sp>
      <p:sp>
        <p:nvSpPr>
          <p:cNvPr id="15" name="Shape 12"/>
          <p:cNvSpPr/>
          <p:nvPr/>
        </p:nvSpPr>
        <p:spPr>
          <a:xfrm>
            <a:off x="6812280" y="5623560"/>
            <a:ext cx="3566160" cy="384048"/>
          </a:xfrm>
          <a:prstGeom prst="roundRect">
            <a:avLst>
              <a:gd name="adj" fmla="val 14286"/>
            </a:avLst>
          </a:prstGeom>
          <a:solidFill>
            <a:srgbClr val="F59E0B"/>
          </a:solidFill>
          <a:ln w="12700">
            <a:solidFill>
              <a:srgbClr val="F59E0B">
                <a:alpha val="0"/>
              </a:srgbClr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6885432" y="5696712"/>
            <a:ext cx="3419856" cy="23774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Same spelling, different job!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4297680" y="6547104"/>
            <a:ext cx="34747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77777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Dictionary Skills • Entry 3 • 8</a:t>
            </a:r>
            <a:endParaRPr lang="en-US" sz="8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dictionary_pack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8680" y="320040"/>
            <a:ext cx="9875520" cy="4114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 strategy: 5 quick steps</a:t>
            </a:r>
            <a:endParaRPr lang="en-US" sz="2400" dirty="0"/>
          </a:p>
        </p:txBody>
      </p:sp>
      <p:sp>
        <p:nvSpPr>
          <p:cNvPr id="4" name="Text 1"/>
          <p:cNvSpPr/>
          <p:nvPr/>
        </p:nvSpPr>
        <p:spPr>
          <a:xfrm>
            <a:off x="877824" y="749808"/>
            <a:ext cx="8961120" cy="25603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this method when you see an unfamiliar word.</a:t>
            </a:r>
            <a:endParaRPr lang="en-US" sz="1050" dirty="0"/>
          </a:p>
        </p:txBody>
      </p:sp>
      <p:sp>
        <p:nvSpPr>
          <p:cNvPr id="5" name="Shape 2"/>
          <p:cNvSpPr/>
          <p:nvPr/>
        </p:nvSpPr>
        <p:spPr>
          <a:xfrm>
            <a:off x="868680" y="1033272"/>
            <a:ext cx="10149840" cy="36576"/>
          </a:xfrm>
          <a:prstGeom prst="rect">
            <a:avLst/>
          </a:prstGeom>
          <a:solidFill>
            <a:srgbClr val="6F41A7"/>
          </a:solidFill>
          <a:ln w="12700">
            <a:solidFill>
              <a:srgbClr val="6F41A7">
                <a:alpha val="0"/>
              </a:srgbClr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868680" y="1143000"/>
            <a:ext cx="3154680" cy="4526280"/>
          </a:xfrm>
          <a:prstGeom prst="roundRect">
            <a:avLst>
              <a:gd name="adj" fmla="val 2319"/>
            </a:avLst>
          </a:prstGeom>
          <a:solidFill>
            <a:srgbClr val="EAF4FF"/>
          </a:solidFill>
          <a:ln w="13970">
            <a:solidFill>
              <a:srgbClr val="6F41A7">
                <a:alpha val="8500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987552" y="1234440"/>
            <a:ext cx="2916936" cy="2286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1-2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1024128" y="1536192"/>
            <a:ext cx="2843784" cy="40782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Read the whole sentence.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Underline the word and key clue words around it.</a:t>
            </a:r>
            <a:endParaRPr lang="en-US" sz="1900" dirty="0"/>
          </a:p>
        </p:txBody>
      </p:sp>
      <p:sp>
        <p:nvSpPr>
          <p:cNvPr id="9" name="Shape 6"/>
          <p:cNvSpPr/>
          <p:nvPr/>
        </p:nvSpPr>
        <p:spPr>
          <a:xfrm>
            <a:off x="4434840" y="1143000"/>
            <a:ext cx="3154680" cy="4526280"/>
          </a:xfrm>
          <a:prstGeom prst="roundRect">
            <a:avLst>
              <a:gd name="adj" fmla="val 2319"/>
            </a:avLst>
          </a:prstGeom>
          <a:solidFill>
            <a:srgbClr val="F4EFFA"/>
          </a:solidFill>
          <a:ln w="13970">
            <a:solidFill>
              <a:srgbClr val="6F41A7">
                <a:alpha val="8500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553712" y="1234440"/>
            <a:ext cx="2916936" cy="2286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3-4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4590288" y="1536192"/>
            <a:ext cx="2843784" cy="40782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Look up the root word in the dictionary.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Check the word type and all meanings.</a:t>
            </a:r>
            <a:endParaRPr lang="en-US" sz="1900" dirty="0"/>
          </a:p>
        </p:txBody>
      </p:sp>
      <p:sp>
        <p:nvSpPr>
          <p:cNvPr id="12" name="Shape 9"/>
          <p:cNvSpPr/>
          <p:nvPr/>
        </p:nvSpPr>
        <p:spPr>
          <a:xfrm>
            <a:off x="8001000" y="1143000"/>
            <a:ext cx="3154680" cy="4526280"/>
          </a:xfrm>
          <a:prstGeom prst="roundRect">
            <a:avLst>
              <a:gd name="adj" fmla="val 2319"/>
            </a:avLst>
          </a:prstGeom>
          <a:solidFill>
            <a:srgbClr val="EAF7EE"/>
          </a:solidFill>
          <a:ln w="13970">
            <a:solidFill>
              <a:srgbClr val="6F41A7">
                <a:alpha val="8500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119872" y="1234440"/>
            <a:ext cx="2916936" cy="2286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8156448" y="1536192"/>
            <a:ext cx="2843784" cy="40782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Choose the meaning that makes sense in the sentence.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Read the sentence again to check.</a:t>
            </a:r>
            <a:endParaRPr lang="en-US" sz="1900" dirty="0"/>
          </a:p>
        </p:txBody>
      </p:sp>
      <p:sp>
        <p:nvSpPr>
          <p:cNvPr id="15" name="Shape 12"/>
          <p:cNvSpPr/>
          <p:nvPr/>
        </p:nvSpPr>
        <p:spPr>
          <a:xfrm>
            <a:off x="3611880" y="5943600"/>
            <a:ext cx="4846320" cy="384048"/>
          </a:xfrm>
          <a:prstGeom prst="roundRect">
            <a:avLst>
              <a:gd name="adj" fmla="val 14286"/>
            </a:avLst>
          </a:prstGeom>
          <a:solidFill>
            <a:srgbClr val="6F41A7"/>
          </a:solidFill>
          <a:ln w="12700">
            <a:solidFill>
              <a:srgbClr val="6F41A7">
                <a:alpha val="0"/>
              </a:srgbClr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685032" y="6016752"/>
            <a:ext cx="4700016" cy="23774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 not copy a dictionary meaning if it does not fit the text.</a:t>
            </a:r>
            <a:endParaRPr lang="en-US" sz="1350" dirty="0"/>
          </a:p>
        </p:txBody>
      </p:sp>
      <p:sp>
        <p:nvSpPr>
          <p:cNvPr id="17" name="Text 14"/>
          <p:cNvSpPr/>
          <p:nvPr/>
        </p:nvSpPr>
        <p:spPr>
          <a:xfrm>
            <a:off x="4297680" y="6547104"/>
            <a:ext cx="34747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77777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Dictionary Skills • Entry 3 • 9</a:t>
            </a:r>
            <a:endParaRPr lang="en-US" sz="8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dictionary_pack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8680" y="320040"/>
            <a:ext cx="9875520" cy="4114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Quick Test 1: Which meaning fits?</a:t>
            </a:r>
            <a:endParaRPr lang="en-US" sz="2400" dirty="0"/>
          </a:p>
        </p:txBody>
      </p:sp>
      <p:sp>
        <p:nvSpPr>
          <p:cNvPr id="4" name="Text 1"/>
          <p:cNvSpPr/>
          <p:nvPr/>
        </p:nvSpPr>
        <p:spPr>
          <a:xfrm>
            <a:off x="877824" y="749808"/>
            <a:ext cx="8961120" cy="25603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Discuss with a partner first. Then choose A, B or C.</a:t>
            </a:r>
            <a:endParaRPr lang="en-US" sz="1050" dirty="0"/>
          </a:p>
        </p:txBody>
      </p:sp>
      <p:sp>
        <p:nvSpPr>
          <p:cNvPr id="5" name="Shape 2"/>
          <p:cNvSpPr/>
          <p:nvPr/>
        </p:nvSpPr>
        <p:spPr>
          <a:xfrm>
            <a:off x="868680" y="1033272"/>
            <a:ext cx="10149840" cy="36576"/>
          </a:xfrm>
          <a:prstGeom prst="rect">
            <a:avLst/>
          </a:prstGeom>
          <a:solidFill>
            <a:srgbClr val="6F41A7"/>
          </a:solidFill>
          <a:ln w="12700">
            <a:solidFill>
              <a:srgbClr val="6F41A7">
                <a:alpha val="0"/>
              </a:srgbClr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868680" y="1115568"/>
            <a:ext cx="10149840" cy="1051560"/>
          </a:xfrm>
          <a:prstGeom prst="roundRect">
            <a:avLst>
              <a:gd name="adj" fmla="val 6957"/>
            </a:avLst>
          </a:prstGeom>
          <a:solidFill>
            <a:srgbClr val="EAF4FF"/>
          </a:solidFill>
          <a:ln w="13970">
            <a:solidFill>
              <a:srgbClr val="6F41A7">
                <a:alpha val="8500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987552" y="1207008"/>
            <a:ext cx="9912096" cy="2286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 The bus service is regular, so it arrives every 10 minutes.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1024128" y="1508760"/>
            <a:ext cx="9838944" cy="60350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A. normal and repeated  B. not special  C. a customer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868680" y="2395728"/>
            <a:ext cx="10149840" cy="1051560"/>
          </a:xfrm>
          <a:prstGeom prst="roundRect">
            <a:avLst>
              <a:gd name="adj" fmla="val 6957"/>
            </a:avLst>
          </a:prstGeom>
          <a:solidFill>
            <a:srgbClr val="F4EFFA"/>
          </a:solidFill>
          <a:ln w="13970">
            <a:solidFill>
              <a:srgbClr val="6F41A7">
                <a:alpha val="8500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987552" y="2487168"/>
            <a:ext cx="9912096" cy="2286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 Measure the window before you buy the curtains.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1024128" y="2788920"/>
            <a:ext cx="9838944" cy="60350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A. a size  B. to find the size  C. a rule made by government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868680" y="3675888"/>
            <a:ext cx="10149840" cy="1051560"/>
          </a:xfrm>
          <a:prstGeom prst="roundRect">
            <a:avLst>
              <a:gd name="adj" fmla="val 6957"/>
            </a:avLst>
          </a:prstGeom>
          <a:solidFill>
            <a:srgbClr val="EAF7EE"/>
          </a:solidFill>
          <a:ln w="13970">
            <a:solidFill>
              <a:srgbClr val="6F41A7">
                <a:alpha val="8500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987552" y="3767328"/>
            <a:ext cx="9912096" cy="2286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 The purpose of the notice is to warn visitors.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1024128" y="4069080"/>
            <a:ext cx="9838944" cy="60350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A. reason  B. place  C. problem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868680" y="4956048"/>
            <a:ext cx="10149840" cy="868680"/>
          </a:xfrm>
          <a:prstGeom prst="roundRect">
            <a:avLst>
              <a:gd name="adj" fmla="val 8421"/>
            </a:avLst>
          </a:prstGeom>
          <a:solidFill>
            <a:srgbClr val="FFF3DC"/>
          </a:solidFill>
          <a:ln w="13970">
            <a:solidFill>
              <a:srgbClr val="6F41A7">
                <a:alpha val="85000"/>
              </a:srgbClr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987552" y="5047488"/>
            <a:ext cx="9912096" cy="2286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Challenge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1024128" y="5349240"/>
            <a:ext cx="9838944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Which clue words helped you choose your answer?</a:t>
            </a: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4297680" y="6547104"/>
            <a:ext cx="34747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77777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Dictionary Skills • Entry 3 • 10</a:t>
            </a:r>
            <a:endParaRPr lang="en-US" sz="8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dictionary_pack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8680" y="320040"/>
            <a:ext cx="9875520" cy="4114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Quick Test 1: Answers</a:t>
            </a:r>
            <a:endParaRPr lang="en-US" sz="2400" dirty="0"/>
          </a:p>
        </p:txBody>
      </p:sp>
      <p:sp>
        <p:nvSpPr>
          <p:cNvPr id="4" name="Text 1"/>
          <p:cNvSpPr/>
          <p:nvPr/>
        </p:nvSpPr>
        <p:spPr>
          <a:xfrm>
            <a:off x="877824" y="749808"/>
            <a:ext cx="8961120" cy="25603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 the clue words.</a:t>
            </a:r>
            <a:endParaRPr lang="en-US" sz="1050" dirty="0"/>
          </a:p>
        </p:txBody>
      </p:sp>
      <p:sp>
        <p:nvSpPr>
          <p:cNvPr id="5" name="Shape 2"/>
          <p:cNvSpPr/>
          <p:nvPr/>
        </p:nvSpPr>
        <p:spPr>
          <a:xfrm>
            <a:off x="868680" y="1033272"/>
            <a:ext cx="10149840" cy="36576"/>
          </a:xfrm>
          <a:prstGeom prst="rect">
            <a:avLst/>
          </a:prstGeom>
          <a:solidFill>
            <a:srgbClr val="6F41A7"/>
          </a:solidFill>
          <a:ln w="12700">
            <a:solidFill>
              <a:srgbClr val="6F41A7">
                <a:alpha val="0"/>
              </a:srgbClr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868680" y="1188720"/>
            <a:ext cx="3154680" cy="4343400"/>
          </a:xfrm>
          <a:prstGeom prst="roundRect">
            <a:avLst>
              <a:gd name="adj" fmla="val 2319"/>
            </a:avLst>
          </a:prstGeom>
          <a:solidFill>
            <a:srgbClr val="EAF4FF"/>
          </a:solidFill>
          <a:ln w="13970">
            <a:solidFill>
              <a:srgbClr val="6F41A7">
                <a:alpha val="8500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987552" y="1280160"/>
            <a:ext cx="2916936" cy="2286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 regular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1024128" y="1581912"/>
            <a:ext cx="2843784" cy="38953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Answer: A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Clue: “every 10 minutes”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Meaning: normal and repeated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4434840" y="1188720"/>
            <a:ext cx="3154680" cy="4343400"/>
          </a:xfrm>
          <a:prstGeom prst="roundRect">
            <a:avLst>
              <a:gd name="adj" fmla="val 2319"/>
            </a:avLst>
          </a:prstGeom>
          <a:solidFill>
            <a:srgbClr val="F4EFFA"/>
          </a:solidFill>
          <a:ln w="13970">
            <a:solidFill>
              <a:srgbClr val="6F41A7">
                <a:alpha val="8500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553712" y="1280160"/>
            <a:ext cx="2916936" cy="2286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 measure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4590288" y="1581912"/>
            <a:ext cx="2843784" cy="38953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Answer: B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Clue: “before you buy the curtains”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Meaning: to find the size</a:t>
            </a:r>
            <a:endParaRPr lang="en-US" sz="1800" dirty="0"/>
          </a:p>
        </p:txBody>
      </p:sp>
      <p:sp>
        <p:nvSpPr>
          <p:cNvPr id="12" name="Shape 9"/>
          <p:cNvSpPr/>
          <p:nvPr/>
        </p:nvSpPr>
        <p:spPr>
          <a:xfrm>
            <a:off x="8001000" y="1188720"/>
            <a:ext cx="3154680" cy="4343400"/>
          </a:xfrm>
          <a:prstGeom prst="roundRect">
            <a:avLst>
              <a:gd name="adj" fmla="val 2319"/>
            </a:avLst>
          </a:prstGeom>
          <a:solidFill>
            <a:srgbClr val="EAF7EE"/>
          </a:solidFill>
          <a:ln w="13970">
            <a:solidFill>
              <a:srgbClr val="6F41A7">
                <a:alpha val="8500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119872" y="1280160"/>
            <a:ext cx="2916936" cy="2286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 purpose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8156448" y="1581912"/>
            <a:ext cx="2843784" cy="38953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Answer: A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Clue: “of the notice”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Meaning: reason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4297680" y="6547104"/>
            <a:ext cx="34747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77777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Dictionary Skills • Entry 3 • 11</a:t>
            </a:r>
            <a:endParaRPr lang="en-US" sz="8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dictionary_pack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8680" y="320040"/>
            <a:ext cx="9875520" cy="4114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Quick Test 2: Exam-style reading</a:t>
            </a:r>
            <a:endParaRPr lang="en-US" sz="2400" dirty="0"/>
          </a:p>
        </p:txBody>
      </p:sp>
      <p:sp>
        <p:nvSpPr>
          <p:cNvPr id="4" name="Text 1"/>
          <p:cNvSpPr/>
          <p:nvPr/>
        </p:nvSpPr>
        <p:spPr>
          <a:xfrm>
            <a:off x="877824" y="749808"/>
            <a:ext cx="8961120" cy="25603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Read the text and answer the questions.</a:t>
            </a:r>
            <a:endParaRPr lang="en-US" sz="1050" dirty="0"/>
          </a:p>
        </p:txBody>
      </p:sp>
      <p:sp>
        <p:nvSpPr>
          <p:cNvPr id="5" name="Shape 2"/>
          <p:cNvSpPr/>
          <p:nvPr/>
        </p:nvSpPr>
        <p:spPr>
          <a:xfrm>
            <a:off x="868680" y="1033272"/>
            <a:ext cx="10149840" cy="36576"/>
          </a:xfrm>
          <a:prstGeom prst="rect">
            <a:avLst/>
          </a:prstGeom>
          <a:solidFill>
            <a:srgbClr val="6F41A7"/>
          </a:solidFill>
          <a:ln w="12700">
            <a:solidFill>
              <a:srgbClr val="6F41A7">
                <a:alpha val="0"/>
              </a:srgbClr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868680" y="1143000"/>
            <a:ext cx="5120640" cy="4526280"/>
          </a:xfrm>
          <a:prstGeom prst="roundRect">
            <a:avLst>
              <a:gd name="adj" fmla="val 1616"/>
            </a:avLst>
          </a:prstGeom>
          <a:solidFill>
            <a:srgbClr val="FFF3DC"/>
          </a:solidFill>
          <a:ln w="13970">
            <a:solidFill>
              <a:srgbClr val="6F41A7">
                <a:alpha val="8500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987552" y="1234440"/>
            <a:ext cx="4882896" cy="2286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Community Centre Notice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1024128" y="1536192"/>
            <a:ext cx="4809744" cy="40782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The centre is temporarily closed while builders complete essential repairs. All evening classes are postponed until Monday. Learners should check the website for recent updates before travelling.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6263640" y="1143000"/>
            <a:ext cx="4754880" cy="4526280"/>
          </a:xfrm>
          <a:prstGeom prst="roundRect">
            <a:avLst>
              <a:gd name="adj" fmla="val 1616"/>
            </a:avLst>
          </a:prstGeom>
          <a:solidFill>
            <a:srgbClr val="EAF4FF"/>
          </a:solidFill>
          <a:ln w="13970">
            <a:solidFill>
              <a:srgbClr val="6F41A7">
                <a:alpha val="8500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382512" y="1234440"/>
            <a:ext cx="4517136" cy="2286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Questions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6419088" y="1536192"/>
            <a:ext cx="4443984" cy="40782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1. What does temporarily mean?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A. for a short time  B. forever  C. very quickly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2. Which word in the text means delayed?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3. Why should learners check the website?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4297680" y="6547104"/>
            <a:ext cx="34747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77777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Dictionary Skills • Entry 3 • 12</a:t>
            </a:r>
            <a:endParaRPr lang="en-US" sz="8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dictionary_pack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8680" y="320040"/>
            <a:ext cx="9875520" cy="4114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Quick Test 2: Answers</a:t>
            </a:r>
            <a:endParaRPr lang="en-US" sz="2400" dirty="0"/>
          </a:p>
        </p:txBody>
      </p:sp>
      <p:sp>
        <p:nvSpPr>
          <p:cNvPr id="4" name="Text 1"/>
          <p:cNvSpPr/>
          <p:nvPr/>
        </p:nvSpPr>
        <p:spPr>
          <a:xfrm>
            <a:off x="877824" y="749808"/>
            <a:ext cx="8961120" cy="25603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context + dictionary skills together.</a:t>
            </a:r>
            <a:endParaRPr lang="en-US" sz="1050" dirty="0"/>
          </a:p>
        </p:txBody>
      </p:sp>
      <p:sp>
        <p:nvSpPr>
          <p:cNvPr id="5" name="Shape 2"/>
          <p:cNvSpPr/>
          <p:nvPr/>
        </p:nvSpPr>
        <p:spPr>
          <a:xfrm>
            <a:off x="868680" y="1033272"/>
            <a:ext cx="10149840" cy="36576"/>
          </a:xfrm>
          <a:prstGeom prst="rect">
            <a:avLst/>
          </a:prstGeom>
          <a:solidFill>
            <a:srgbClr val="6F41A7"/>
          </a:solidFill>
          <a:ln w="12700">
            <a:solidFill>
              <a:srgbClr val="6F41A7">
                <a:alpha val="0"/>
              </a:srgbClr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868680" y="1234440"/>
            <a:ext cx="3246120" cy="4343400"/>
          </a:xfrm>
          <a:prstGeom prst="roundRect">
            <a:avLst>
              <a:gd name="adj" fmla="val 2254"/>
            </a:avLst>
          </a:prstGeom>
          <a:solidFill>
            <a:srgbClr val="EAF4FF"/>
          </a:solidFill>
          <a:ln w="13970">
            <a:solidFill>
              <a:srgbClr val="6F41A7">
                <a:alpha val="8500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987552" y="1325880"/>
            <a:ext cx="3008376" cy="2286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 temporarily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1024128" y="1627632"/>
            <a:ext cx="2935224" cy="38953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Answer: A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for a short time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Clue: “until Monday”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4480560" y="1234440"/>
            <a:ext cx="3246120" cy="4343400"/>
          </a:xfrm>
          <a:prstGeom prst="roundRect">
            <a:avLst>
              <a:gd name="adj" fmla="val 2254"/>
            </a:avLst>
          </a:prstGeom>
          <a:solidFill>
            <a:srgbClr val="F4EFFA"/>
          </a:solidFill>
          <a:ln w="13970">
            <a:solidFill>
              <a:srgbClr val="6F41A7">
                <a:alpha val="8500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599432" y="1325880"/>
            <a:ext cx="3008376" cy="2286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 delayed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4636008" y="1627632"/>
            <a:ext cx="2935224" cy="38953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Answer: postponed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Meaning: moved to a later time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Clue: “until Monday”</a:t>
            </a:r>
            <a:endParaRPr lang="en-US" sz="1800" dirty="0"/>
          </a:p>
        </p:txBody>
      </p:sp>
      <p:sp>
        <p:nvSpPr>
          <p:cNvPr id="12" name="Shape 9"/>
          <p:cNvSpPr/>
          <p:nvPr/>
        </p:nvSpPr>
        <p:spPr>
          <a:xfrm>
            <a:off x="8092440" y="1234440"/>
            <a:ext cx="2926080" cy="4343400"/>
          </a:xfrm>
          <a:prstGeom prst="roundRect">
            <a:avLst>
              <a:gd name="adj" fmla="val 2500"/>
            </a:avLst>
          </a:prstGeom>
          <a:solidFill>
            <a:srgbClr val="EAF7EE"/>
          </a:solidFill>
          <a:ln w="13970">
            <a:solidFill>
              <a:srgbClr val="6F41A7">
                <a:alpha val="8500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211312" y="1325880"/>
            <a:ext cx="2688336" cy="2286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 website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8247888" y="1627632"/>
            <a:ext cx="2615184" cy="38953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To find recent updates before travelling.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This answer uses details from the text.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4297680" y="6547104"/>
            <a:ext cx="34747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77777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Dictionary Skills • Entry 3 • 13</a:t>
            </a:r>
            <a:endParaRPr lang="en-US" sz="8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dictionary_pack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8680" y="320040"/>
            <a:ext cx="9875520" cy="4114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Worksheet practice</a:t>
            </a:r>
            <a:endParaRPr lang="en-US" sz="2400" dirty="0"/>
          </a:p>
        </p:txBody>
      </p:sp>
      <p:sp>
        <p:nvSpPr>
          <p:cNvPr id="4" name="Text 1"/>
          <p:cNvSpPr/>
          <p:nvPr/>
        </p:nvSpPr>
        <p:spPr>
          <a:xfrm>
            <a:off x="877824" y="749808"/>
            <a:ext cx="8961120" cy="25603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the handout to help you. Work independently, then check with a partner.</a:t>
            </a:r>
            <a:endParaRPr lang="en-US" sz="1050" dirty="0"/>
          </a:p>
        </p:txBody>
      </p:sp>
      <p:sp>
        <p:nvSpPr>
          <p:cNvPr id="5" name="Shape 2"/>
          <p:cNvSpPr/>
          <p:nvPr/>
        </p:nvSpPr>
        <p:spPr>
          <a:xfrm>
            <a:off x="868680" y="1033272"/>
            <a:ext cx="10149840" cy="36576"/>
          </a:xfrm>
          <a:prstGeom prst="rect">
            <a:avLst/>
          </a:prstGeom>
          <a:solidFill>
            <a:srgbClr val="6F41A7"/>
          </a:solidFill>
          <a:ln w="12700">
            <a:solidFill>
              <a:srgbClr val="6F41A7">
                <a:alpha val="0"/>
              </a:srgbClr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868680" y="1234440"/>
            <a:ext cx="3246120" cy="4526280"/>
          </a:xfrm>
          <a:prstGeom prst="roundRect">
            <a:avLst>
              <a:gd name="adj" fmla="val 2254"/>
            </a:avLst>
          </a:prstGeom>
          <a:solidFill>
            <a:srgbClr val="F4EFFA"/>
          </a:solidFill>
          <a:ln w="13970">
            <a:solidFill>
              <a:srgbClr val="6F41A7">
                <a:alpha val="8500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987552" y="1325880"/>
            <a:ext cx="3008376" cy="2286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Task A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1024128" y="1627632"/>
            <a:ext cx="2935224" cy="40782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Alphabetical order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guide words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quick search practice</a:t>
            </a:r>
            <a:endParaRPr lang="en-US" sz="1900" dirty="0"/>
          </a:p>
        </p:txBody>
      </p:sp>
      <p:sp>
        <p:nvSpPr>
          <p:cNvPr id="9" name="Shape 6"/>
          <p:cNvSpPr/>
          <p:nvPr/>
        </p:nvSpPr>
        <p:spPr>
          <a:xfrm>
            <a:off x="4480560" y="1234440"/>
            <a:ext cx="3246120" cy="4526280"/>
          </a:xfrm>
          <a:prstGeom prst="roundRect">
            <a:avLst>
              <a:gd name="adj" fmla="val 2254"/>
            </a:avLst>
          </a:prstGeom>
          <a:solidFill>
            <a:srgbClr val="EAF4FF"/>
          </a:solidFill>
          <a:ln w="13970">
            <a:solidFill>
              <a:srgbClr val="6F41A7">
                <a:alpha val="8500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599432" y="1325880"/>
            <a:ext cx="3008376" cy="2286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Task B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4636008" y="1627632"/>
            <a:ext cx="2935224" cy="40782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Dictionary entry parts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word type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meaning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example sentence</a:t>
            </a:r>
            <a:endParaRPr lang="en-US" sz="1900" dirty="0"/>
          </a:p>
        </p:txBody>
      </p:sp>
      <p:sp>
        <p:nvSpPr>
          <p:cNvPr id="12" name="Shape 9"/>
          <p:cNvSpPr/>
          <p:nvPr/>
        </p:nvSpPr>
        <p:spPr>
          <a:xfrm>
            <a:off x="8092440" y="1234440"/>
            <a:ext cx="2926080" cy="4526280"/>
          </a:xfrm>
          <a:prstGeom prst="roundRect">
            <a:avLst>
              <a:gd name="adj" fmla="val 2500"/>
            </a:avLst>
          </a:prstGeom>
          <a:solidFill>
            <a:srgbClr val="EAF7EE"/>
          </a:solidFill>
          <a:ln w="13970">
            <a:solidFill>
              <a:srgbClr val="6F41A7">
                <a:alpha val="8500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211312" y="1325880"/>
            <a:ext cx="2688336" cy="2286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Task C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8247888" y="1627632"/>
            <a:ext cx="2615184" cy="40782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Exam-style reading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choose the correct meaning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explain your evidence</a:t>
            </a:r>
            <a:endParaRPr lang="en-US" sz="1900" dirty="0"/>
          </a:p>
        </p:txBody>
      </p:sp>
      <p:sp>
        <p:nvSpPr>
          <p:cNvPr id="15" name="Text 12"/>
          <p:cNvSpPr/>
          <p:nvPr/>
        </p:nvSpPr>
        <p:spPr>
          <a:xfrm>
            <a:off x="4297680" y="6547104"/>
            <a:ext cx="34747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77777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Dictionary Skills • Entry 3 • 14</a:t>
            </a:r>
            <a:endParaRPr lang="en-US" sz="8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dictionary_pack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8680" y="320040"/>
            <a:ext cx="9875520" cy="4114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Speaking &amp; Listening link</a:t>
            </a:r>
            <a:endParaRPr lang="en-US" sz="2400" dirty="0"/>
          </a:p>
        </p:txBody>
      </p:sp>
      <p:sp>
        <p:nvSpPr>
          <p:cNvPr id="4" name="Text 1"/>
          <p:cNvSpPr/>
          <p:nvPr/>
        </p:nvSpPr>
        <p:spPr>
          <a:xfrm>
            <a:off x="877824" y="749808"/>
            <a:ext cx="8961120" cy="25603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Dictionary skills can also become a short explanation task.</a:t>
            </a:r>
            <a:endParaRPr lang="en-US" sz="1050" dirty="0"/>
          </a:p>
        </p:txBody>
      </p:sp>
      <p:sp>
        <p:nvSpPr>
          <p:cNvPr id="5" name="Shape 2"/>
          <p:cNvSpPr/>
          <p:nvPr/>
        </p:nvSpPr>
        <p:spPr>
          <a:xfrm>
            <a:off x="868680" y="1033272"/>
            <a:ext cx="10149840" cy="36576"/>
          </a:xfrm>
          <a:prstGeom prst="rect">
            <a:avLst/>
          </a:prstGeom>
          <a:solidFill>
            <a:srgbClr val="6F41A7"/>
          </a:solidFill>
          <a:ln w="12700">
            <a:solidFill>
              <a:srgbClr val="6F41A7">
                <a:alpha val="0"/>
              </a:srgbClr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868680" y="1234440"/>
            <a:ext cx="4892040" cy="4526280"/>
          </a:xfrm>
          <a:prstGeom prst="roundRect">
            <a:avLst>
              <a:gd name="adj" fmla="val 1616"/>
            </a:avLst>
          </a:prstGeom>
          <a:solidFill>
            <a:srgbClr val="EAF4FF"/>
          </a:solidFill>
          <a:ln w="13970">
            <a:solidFill>
              <a:srgbClr val="6F41A7">
                <a:alpha val="8500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987552" y="1325880"/>
            <a:ext cx="4654296" cy="2286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Task 1 pair work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1024128" y="1627632"/>
            <a:ext cx="4581144" cy="40782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Explain how to find the meaning of an unfamiliar word.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Your partner listens and asks one follow-up question.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Then swap roles.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6172200" y="1234440"/>
            <a:ext cx="4892040" cy="4526280"/>
          </a:xfrm>
          <a:prstGeom prst="roundRect">
            <a:avLst>
              <a:gd name="adj" fmla="val 1616"/>
            </a:avLst>
          </a:prstGeom>
          <a:solidFill>
            <a:srgbClr val="FFF3DC"/>
          </a:solidFill>
          <a:ln w="13970">
            <a:solidFill>
              <a:srgbClr val="6F41A7">
                <a:alpha val="8500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291072" y="1325880"/>
            <a:ext cx="4654296" cy="2286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Useful phrases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6327648" y="1627632"/>
            <a:ext cx="4581144" cy="40782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First, I look at...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Then, I check...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The guide words help because...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I choose the meaning that...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Can you explain that again?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4297680" y="6547104"/>
            <a:ext cx="34747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77777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Dictionary Skills • Entry 3 • 15</a:t>
            </a:r>
            <a:endParaRPr lang="en-US" sz="8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dictionary_pack/template_render/ESOLISH PPT TEMPLATE BLANK(3)/pag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8680" y="320040"/>
            <a:ext cx="9875520" cy="4114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Plenary: Did you get it?</a:t>
            </a:r>
            <a:endParaRPr lang="en-US" sz="2400" dirty="0"/>
          </a:p>
        </p:txBody>
      </p:sp>
      <p:sp>
        <p:nvSpPr>
          <p:cNvPr id="4" name="Text 1"/>
          <p:cNvSpPr/>
          <p:nvPr/>
        </p:nvSpPr>
        <p:spPr>
          <a:xfrm>
            <a:off x="877824" y="749808"/>
            <a:ext cx="8961120" cy="25603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Complete the exit check before you leave.</a:t>
            </a:r>
            <a:endParaRPr lang="en-US" sz="1050" dirty="0"/>
          </a:p>
        </p:txBody>
      </p:sp>
      <p:sp>
        <p:nvSpPr>
          <p:cNvPr id="5" name="Shape 2"/>
          <p:cNvSpPr/>
          <p:nvPr/>
        </p:nvSpPr>
        <p:spPr>
          <a:xfrm>
            <a:off x="868680" y="1033272"/>
            <a:ext cx="10149840" cy="36576"/>
          </a:xfrm>
          <a:prstGeom prst="rect">
            <a:avLst/>
          </a:prstGeom>
          <a:solidFill>
            <a:srgbClr val="6F41A7"/>
          </a:solidFill>
          <a:ln w="12700">
            <a:solidFill>
              <a:srgbClr val="6F41A7">
                <a:alpha val="0"/>
              </a:srgbClr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868680" y="1234440"/>
            <a:ext cx="3246120" cy="4526280"/>
          </a:xfrm>
          <a:prstGeom prst="roundRect">
            <a:avLst>
              <a:gd name="adj" fmla="val 2254"/>
            </a:avLst>
          </a:prstGeom>
          <a:solidFill>
            <a:srgbClr val="EAF7EE"/>
          </a:solidFill>
          <a:ln w="13970">
            <a:solidFill>
              <a:srgbClr val="6F41A7">
                <a:alpha val="8500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987552" y="1325880"/>
            <a:ext cx="3008376" cy="2286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 can...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1024128" y="1627632"/>
            <a:ext cx="2935224" cy="40782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find a word quickly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use guide words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read a dictionary entry</a:t>
            </a:r>
            <a:endParaRPr lang="en-US" sz="1900" dirty="0"/>
          </a:p>
        </p:txBody>
      </p:sp>
      <p:sp>
        <p:nvSpPr>
          <p:cNvPr id="9" name="Shape 6"/>
          <p:cNvSpPr/>
          <p:nvPr/>
        </p:nvSpPr>
        <p:spPr>
          <a:xfrm>
            <a:off x="4480560" y="1234440"/>
            <a:ext cx="3246120" cy="4526280"/>
          </a:xfrm>
          <a:prstGeom prst="roundRect">
            <a:avLst>
              <a:gd name="adj" fmla="val 2254"/>
            </a:avLst>
          </a:prstGeom>
          <a:solidFill>
            <a:srgbClr val="F4EFFA"/>
          </a:solidFill>
          <a:ln w="13970">
            <a:solidFill>
              <a:srgbClr val="6F41A7">
                <a:alpha val="8500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599432" y="1325880"/>
            <a:ext cx="3008376" cy="2286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 can...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4636008" y="1627632"/>
            <a:ext cx="2935224" cy="40782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choose the correct meaning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check word type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use context clues</a:t>
            </a:r>
            <a:endParaRPr lang="en-US" sz="1900" dirty="0"/>
          </a:p>
        </p:txBody>
      </p:sp>
      <p:sp>
        <p:nvSpPr>
          <p:cNvPr id="12" name="Shape 9"/>
          <p:cNvSpPr/>
          <p:nvPr/>
        </p:nvSpPr>
        <p:spPr>
          <a:xfrm>
            <a:off x="8092440" y="1234440"/>
            <a:ext cx="2926080" cy="4526280"/>
          </a:xfrm>
          <a:prstGeom prst="roundRect">
            <a:avLst>
              <a:gd name="adj" fmla="val 2500"/>
            </a:avLst>
          </a:prstGeom>
          <a:solidFill>
            <a:srgbClr val="EAF4FF"/>
          </a:solidFill>
          <a:ln w="13970">
            <a:solidFill>
              <a:srgbClr val="6F41A7">
                <a:alpha val="8500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211312" y="1325880"/>
            <a:ext cx="2688336" cy="2286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6F41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Homework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8247888" y="1627632"/>
            <a:ext cx="2615184" cy="40782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Find three new words this week.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1C34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Write the meaning and one example sentence.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4297680" y="6547104"/>
            <a:ext cx="34747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77777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Dictionary Skills • Entry 3 • 16</a:t>
            </a:r>
            <a:endParaRPr lang="en-US" sz="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OpenAI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Dictionary Skills</dc:title>
  <dc:subject>Functional Skills English Entry 3 dictionary skills lesson</dc:subject>
  <dc:creator>OpenAI</dc:creator>
  <cp:lastModifiedBy>OpenAI</cp:lastModifiedBy>
  <cp:revision>1</cp:revision>
  <dcterms:created xsi:type="dcterms:W3CDTF">2026-09-19T17:25:35Z</dcterms:created>
  <dcterms:modified xsi:type="dcterms:W3CDTF">2026-09-19T17:25:35Z</dcterms:modified>
</cp:coreProperties>
</file>