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/mnt/data/a_bright_colorful_friendly_classroom_learning_sc.png">    </p:cNvPr>
          <p:cNvPicPr>
            <a:picLocks noChangeAspect="1"/>
          </p:cNvPicPr>
          <p:nvPr/>
        </p:nvPicPr>
        <p:blipFill>
          <a:blip r:embed="rId2"/>
          <a:srcRect l="20810" r="20810" t="0" b="0"/>
          <a:stretch/>
        </p:blipFill>
        <p:spPr>
          <a:xfrm>
            <a:off x="5257800" y="228600"/>
            <a:ext cx="6355080" cy="612648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685800" y="1051560"/>
            <a:ext cx="4297680" cy="4389120"/>
          </a:xfrm>
          <a:prstGeom prst="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005B96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960120" y="1325880"/>
            <a:ext cx="3977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05B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Correct Tense</a:t>
            </a:r>
            <a:endParaRPr lang="en-US" sz="3400" dirty="0"/>
          </a:p>
        </p:txBody>
      </p:sp>
      <p:sp>
        <p:nvSpPr>
          <p:cNvPr id="6" name="Text 2"/>
          <p:cNvSpPr/>
          <p:nvPr/>
        </p:nvSpPr>
        <p:spPr>
          <a:xfrm>
            <a:off x="960120" y="214884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 • Present • Future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960120" y="2624328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Entry 3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960120" y="3246120"/>
            <a:ext cx="3840480" cy="1280160"/>
          </a:xfrm>
          <a:prstGeom prst="roundRect">
            <a:avLst>
              <a:gd name="adj" fmla="val 7143"/>
            </a:avLst>
          </a:prstGeom>
          <a:solidFill>
            <a:srgbClr val="FFF4D8"/>
          </a:solidFill>
          <a:ln w="13970">
            <a:solidFill>
              <a:srgbClr val="005B96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05B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big idea
</a:t>
            </a:r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verb must show the correct time.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Yesterday = past • Now = present • Tomorrow = future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914400" y="6510528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| Functional Skills English Entry 3 | 1</a:t>
            </a:r>
            <a:endParaRPr lang="en-US" sz="850" dirty="0"/>
          </a:p>
        </p:txBody>
      </p:sp>
      <p:sp>
        <p:nvSpPr>
          <p:cNvPr id="10" name="Shape 6"/>
          <p:cNvSpPr/>
          <p:nvPr/>
        </p:nvSpPr>
        <p:spPr>
          <a:xfrm>
            <a:off x="1005840" y="6382512"/>
            <a:ext cx="9966960" cy="0"/>
          </a:xfrm>
          <a:prstGeom prst="line">
            <a:avLst/>
          </a:prstGeom>
          <a:noFill/>
          <a:ln w="7620">
            <a:solidFill>
              <a:srgbClr val="005B96">
                <a:alpha val="6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43891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05B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Session aims</a:t>
            </a:r>
            <a:endParaRPr lang="en-US" sz="2500" dirty="0"/>
          </a:p>
        </p:txBody>
      </p:sp>
      <p:sp>
        <p:nvSpPr>
          <p:cNvPr id="4" name="Shape 1"/>
          <p:cNvSpPr/>
          <p:nvPr/>
        </p:nvSpPr>
        <p:spPr>
          <a:xfrm>
            <a:off x="1051560" y="932688"/>
            <a:ext cx="9418320" cy="0"/>
          </a:xfrm>
          <a:prstGeom prst="line">
            <a:avLst/>
          </a:prstGeom>
          <a:noFill/>
          <a:ln w="27940">
            <a:solidFill>
              <a:srgbClr val="005B9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138160" y="5029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Entry 3 Grammar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9052560" y="1133856"/>
            <a:ext cx="1005840" cy="320040"/>
          </a:xfrm>
          <a:prstGeom prst="roundRect">
            <a:avLst>
              <a:gd name="adj" fmla="val 22857"/>
            </a:avLst>
          </a:prstGeom>
          <a:solidFill>
            <a:srgbClr val="005B96"/>
          </a:solidFill>
          <a:ln>
            <a:solidFill>
              <a:srgbClr val="005B96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AIMS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097280" y="1554480"/>
            <a:ext cx="4023360" cy="4343400"/>
          </a:xfrm>
          <a:prstGeom prst="roundRect">
            <a:avLst>
              <a:gd name="adj" fmla="val 2273"/>
            </a:avLst>
          </a:prstGeom>
          <a:solidFill>
            <a:srgbClr val="F1E8FA"/>
          </a:solidFill>
          <a:ln w="13970">
            <a:solidFill>
              <a:srgbClr val="005B96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05B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end of the lesson, you will be able to…
</a:t>
            </a:r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what tense means.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recognise past, present and future sentences.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correct verb tense in short texts.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the tense the same when writing.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and correct simple tense mistakes.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5715000" y="1554480"/>
            <a:ext cx="4023360" cy="4343400"/>
          </a:xfrm>
          <a:prstGeom prst="roundRect">
            <a:avLst>
              <a:gd name="adj" fmla="val 2273"/>
            </a:avLst>
          </a:prstGeom>
          <a:solidFill>
            <a:srgbClr val="EAF4FB"/>
          </a:solidFill>
          <a:ln w="13970">
            <a:solidFill>
              <a:srgbClr val="005B96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05B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link
</a:t>
            </a:r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Entry 3 writing, you need mostly correct grammar.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helps your writing make sense.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may need to write about what happened, what happens now or what will happen.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914400" y="6510528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| Functional Skills English Entry 3 | 2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1005840" y="6382512"/>
            <a:ext cx="9966960" cy="0"/>
          </a:xfrm>
          <a:prstGeom prst="line">
            <a:avLst/>
          </a:prstGeom>
          <a:noFill/>
          <a:ln w="7620">
            <a:solidFill>
              <a:srgbClr val="005B96">
                <a:alpha val="6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43891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05B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tense?</a:t>
            </a:r>
            <a:endParaRPr lang="en-US" sz="2500" dirty="0"/>
          </a:p>
        </p:txBody>
      </p:sp>
      <p:sp>
        <p:nvSpPr>
          <p:cNvPr id="4" name="Shape 1"/>
          <p:cNvSpPr/>
          <p:nvPr/>
        </p:nvSpPr>
        <p:spPr>
          <a:xfrm>
            <a:off x="1051560" y="932688"/>
            <a:ext cx="9418320" cy="0"/>
          </a:xfrm>
          <a:prstGeom prst="line">
            <a:avLst/>
          </a:prstGeom>
          <a:noFill/>
          <a:ln w="27940">
            <a:solidFill>
              <a:srgbClr val="005B9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778240" y="1133856"/>
            <a:ext cx="1280160" cy="320040"/>
          </a:xfrm>
          <a:prstGeom prst="roundRect">
            <a:avLst>
              <a:gd name="adj" fmla="val 22857"/>
            </a:avLst>
          </a:prstGeom>
          <a:solidFill>
            <a:srgbClr val="005B96"/>
          </a:solidFill>
          <a:ln>
            <a:solidFill>
              <a:srgbClr val="005B96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GRAMMAR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097280" y="1554480"/>
            <a:ext cx="8961120" cy="1005840"/>
          </a:xfrm>
          <a:prstGeom prst="roundRect">
            <a:avLst>
              <a:gd name="adj" fmla="val 9091"/>
            </a:avLst>
          </a:prstGeom>
          <a:solidFill>
            <a:srgbClr val="FFF4D8"/>
          </a:solidFill>
          <a:ln w="13970">
            <a:solidFill>
              <a:srgbClr val="005B96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05B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Tense tells us WHEN something happens.
</a:t>
            </a:r>
            <a:pPr indent="0" marL="0">
              <a:buNone/>
            </a:pPr>
            <a:r>
              <a:rPr lang="en-US" sz="20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verb can show past, present or future time.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097280" y="2880360"/>
            <a:ext cx="2743200" cy="1828800"/>
          </a:xfrm>
          <a:prstGeom prst="roundRect">
            <a:avLst>
              <a:gd name="adj" fmla="val 5000"/>
            </a:avLst>
          </a:prstGeom>
          <a:solidFill>
            <a:srgbClr val="E4F0FF"/>
          </a:solidFill>
          <a:ln w="13970">
            <a:solidFill>
              <a:srgbClr val="2869B0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2869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
</a:t>
            </a:r>
            <a:pPr indent="0" marL="0">
              <a:buNone/>
            </a:pPr>
            <a:r>
              <a:rPr lang="en-US" sz="17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now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Yesterday I walked.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160520" y="2880360"/>
            <a:ext cx="2743200" cy="1828800"/>
          </a:xfrm>
          <a:prstGeom prst="roundRect">
            <a:avLst>
              <a:gd name="adj" fmla="val 5000"/>
            </a:avLst>
          </a:prstGeom>
          <a:solidFill>
            <a:srgbClr val="E9F8ED"/>
          </a:solidFill>
          <a:ln w="13970">
            <a:solidFill>
              <a:srgbClr val="2F9E44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2F9E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
</a:t>
            </a:r>
            <a:pPr indent="0" marL="0">
              <a:buNone/>
            </a:pPr>
            <a:r>
              <a:rPr lang="en-US" sz="17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 / every day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walk every day.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223760" y="2880360"/>
            <a:ext cx="2743200" cy="1828800"/>
          </a:xfrm>
          <a:prstGeom prst="roundRect">
            <a:avLst>
              <a:gd name="adj" fmla="val 5000"/>
            </a:avLst>
          </a:prstGeom>
          <a:solidFill>
            <a:srgbClr val="FFF0DE"/>
          </a:solidFill>
          <a:ln w="13970">
            <a:solidFill>
              <a:srgbClr val="F4A000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A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
</a:t>
            </a:r>
            <a:pPr indent="0" marL="0">
              <a:buNone/>
            </a:pPr>
            <a:r>
              <a:rPr lang="en-US" sz="17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 now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Tomorrow I will walk.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371600" y="5074920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Tip: Look for time words first.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914400" y="6510528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| Functional Skills English Entry 3 | 3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1005840" y="6382512"/>
            <a:ext cx="9966960" cy="0"/>
          </a:xfrm>
          <a:prstGeom prst="line">
            <a:avLst/>
          </a:prstGeom>
          <a:noFill/>
          <a:ln w="7620">
            <a:solidFill>
              <a:srgbClr val="005B96">
                <a:alpha val="6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43891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05B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Present tense: now or usually</a:t>
            </a:r>
            <a:endParaRPr lang="en-US" sz="2500" dirty="0"/>
          </a:p>
        </p:txBody>
      </p:sp>
      <p:sp>
        <p:nvSpPr>
          <p:cNvPr id="4" name="Shape 1"/>
          <p:cNvSpPr/>
          <p:nvPr/>
        </p:nvSpPr>
        <p:spPr>
          <a:xfrm>
            <a:off x="1051560" y="932688"/>
            <a:ext cx="9418320" cy="0"/>
          </a:xfrm>
          <a:prstGeom prst="line">
            <a:avLst/>
          </a:prstGeom>
          <a:noFill/>
          <a:ln w="27940">
            <a:solidFill>
              <a:srgbClr val="005B9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778240" y="1133856"/>
            <a:ext cx="1280160" cy="320040"/>
          </a:xfrm>
          <a:prstGeom prst="roundRect">
            <a:avLst>
              <a:gd name="adj" fmla="val 22857"/>
            </a:avLst>
          </a:prstGeom>
          <a:solidFill>
            <a:srgbClr val="2F9E44"/>
          </a:solidFill>
          <a:ln>
            <a:solidFill>
              <a:srgbClr val="2F9E44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097280" y="1554480"/>
            <a:ext cx="4480560" cy="4206240"/>
          </a:xfrm>
          <a:prstGeom prst="roundRect">
            <a:avLst>
              <a:gd name="adj" fmla="val 2174"/>
            </a:avLst>
          </a:prstGeom>
          <a:solidFill>
            <a:srgbClr val="EAF8EC"/>
          </a:solidFill>
          <a:ln w="13970">
            <a:solidFill>
              <a:srgbClr val="2F9E44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2F9E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present tense for…
</a:t>
            </a:r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things happening now: She is cooking now.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routines: I study on Mondays.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facts: The bus arrives at 9 am.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5806440" y="1554480"/>
            <a:ext cx="4434840" cy="4206240"/>
          </a:xfrm>
          <a:prstGeom prst="roundRect">
            <a:avLst>
              <a:gd name="adj" fmla="val 2174"/>
            </a:avLst>
          </a:prstGeom>
          <a:solidFill>
            <a:srgbClr val="EAF4FB"/>
          </a:solidFill>
          <a:ln w="13970">
            <a:solidFill>
              <a:srgbClr val="005B96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05B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Simple present pattern
</a:t>
            </a:r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/ you / we / they + verb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work in a shop.</a:t>
            </a: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
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/ she / it + verb + s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 works in a shop.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14400" y="6510528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| Functional Skills English Entry 3 | 4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1005840" y="6382512"/>
            <a:ext cx="9966960" cy="0"/>
          </a:xfrm>
          <a:prstGeom prst="line">
            <a:avLst/>
          </a:prstGeom>
          <a:noFill/>
          <a:ln w="7620">
            <a:solidFill>
              <a:srgbClr val="005B96">
                <a:alpha val="6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43891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05B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Past tense: finished actions</a:t>
            </a:r>
            <a:endParaRPr lang="en-US" sz="2500" dirty="0"/>
          </a:p>
        </p:txBody>
      </p:sp>
      <p:sp>
        <p:nvSpPr>
          <p:cNvPr id="4" name="Shape 1"/>
          <p:cNvSpPr/>
          <p:nvPr/>
        </p:nvSpPr>
        <p:spPr>
          <a:xfrm>
            <a:off x="1051560" y="932688"/>
            <a:ext cx="9418320" cy="0"/>
          </a:xfrm>
          <a:prstGeom prst="line">
            <a:avLst/>
          </a:prstGeom>
          <a:noFill/>
          <a:ln w="27940">
            <a:solidFill>
              <a:srgbClr val="005B9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961120" y="1133856"/>
            <a:ext cx="1005840" cy="320040"/>
          </a:xfrm>
          <a:prstGeom prst="roundRect">
            <a:avLst>
              <a:gd name="adj" fmla="val 22857"/>
            </a:avLst>
          </a:prstGeom>
          <a:solidFill>
            <a:srgbClr val="2869B0"/>
          </a:solidFill>
          <a:ln>
            <a:solidFill>
              <a:srgbClr val="2869B0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097280" y="1554480"/>
            <a:ext cx="4480560" cy="4297680"/>
          </a:xfrm>
          <a:prstGeom prst="roundRect">
            <a:avLst>
              <a:gd name="adj" fmla="val 2128"/>
            </a:avLst>
          </a:prstGeom>
          <a:solidFill>
            <a:srgbClr val="E4F0FF"/>
          </a:solidFill>
          <a:ln w="13970">
            <a:solidFill>
              <a:srgbClr val="2869B0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2869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Regular verbs usually add -ed
</a:t>
            </a:r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walk → walked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clean → cleaned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→ started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Yesterday, I cleaned the kitchen.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5806440" y="1554480"/>
            <a:ext cx="4434840" cy="4297680"/>
          </a:xfrm>
          <a:prstGeom prst="roundRect">
            <a:avLst>
              <a:gd name="adj" fmla="val 2128"/>
            </a:avLst>
          </a:prstGeom>
          <a:solidFill>
            <a:srgbClr val="FFF4D8"/>
          </a:solidFill>
          <a:ln w="13970">
            <a:solidFill>
              <a:srgbClr val="005B96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05B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Some verbs change completely
</a:t>
            </a:r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→ went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 → bought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→ made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see → saw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Last week, I went to college.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14400" y="6510528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| Functional Skills English Entry 3 | 5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1005840" y="6382512"/>
            <a:ext cx="9966960" cy="0"/>
          </a:xfrm>
          <a:prstGeom prst="line">
            <a:avLst/>
          </a:prstGeom>
          <a:noFill/>
          <a:ln w="7620">
            <a:solidFill>
              <a:srgbClr val="005B96">
                <a:alpha val="6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43891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05B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Future tense: after now</a:t>
            </a:r>
            <a:endParaRPr lang="en-US" sz="2500" dirty="0"/>
          </a:p>
        </p:txBody>
      </p:sp>
      <p:sp>
        <p:nvSpPr>
          <p:cNvPr id="4" name="Shape 1"/>
          <p:cNvSpPr/>
          <p:nvPr/>
        </p:nvSpPr>
        <p:spPr>
          <a:xfrm>
            <a:off x="1051560" y="932688"/>
            <a:ext cx="9418320" cy="0"/>
          </a:xfrm>
          <a:prstGeom prst="line">
            <a:avLst/>
          </a:prstGeom>
          <a:noFill/>
          <a:ln w="27940">
            <a:solidFill>
              <a:srgbClr val="005B9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778240" y="1133856"/>
            <a:ext cx="1234440" cy="320040"/>
          </a:xfrm>
          <a:prstGeom prst="roundRect">
            <a:avLst>
              <a:gd name="adj" fmla="val 22857"/>
            </a:avLst>
          </a:prstGeom>
          <a:solidFill>
            <a:srgbClr val="F4A000"/>
          </a:solidFill>
          <a:ln>
            <a:solidFill>
              <a:srgbClr val="F4A000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097280" y="1554480"/>
            <a:ext cx="4434840" cy="4297680"/>
          </a:xfrm>
          <a:prstGeom prst="roundRect">
            <a:avLst>
              <a:gd name="adj" fmla="val 2128"/>
            </a:avLst>
          </a:prstGeom>
          <a:solidFill>
            <a:srgbClr val="FFF0DE"/>
          </a:solidFill>
          <a:ln w="13970">
            <a:solidFill>
              <a:srgbClr val="F4A000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A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“will” + verb
</a:t>
            </a:r>
            <a:pPr indent="0" marL="0">
              <a:buNone/>
            </a:pPr>
            <a:r>
              <a:rPr lang="en-US" sz="17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will attend the course.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 will call the doctor.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will arrive at 10 am.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5806440" y="1554480"/>
            <a:ext cx="4434840" cy="4297680"/>
          </a:xfrm>
          <a:prstGeom prst="roundRect">
            <a:avLst>
              <a:gd name="adj" fmla="val 2128"/>
            </a:avLst>
          </a:prstGeom>
          <a:solidFill>
            <a:srgbClr val="F1E8FA"/>
          </a:solidFill>
          <a:ln w="13970">
            <a:solidFill>
              <a:srgbClr val="005B96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05B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“going to” + verb
</a:t>
            </a:r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am going to revise tonight.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is going to apply for a job.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are going to check our writing.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14400" y="6510528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| Functional Skills English Entry 3 | 6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1005840" y="6382512"/>
            <a:ext cx="9966960" cy="0"/>
          </a:xfrm>
          <a:prstGeom prst="line">
            <a:avLst/>
          </a:prstGeom>
          <a:noFill/>
          <a:ln w="7620">
            <a:solidFill>
              <a:srgbClr val="005B96">
                <a:alpha val="6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43891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05B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Time words are clues</a:t>
            </a:r>
            <a:endParaRPr lang="en-US" sz="2500" dirty="0"/>
          </a:p>
        </p:txBody>
      </p:sp>
      <p:sp>
        <p:nvSpPr>
          <p:cNvPr id="4" name="Shape 1"/>
          <p:cNvSpPr/>
          <p:nvPr/>
        </p:nvSpPr>
        <p:spPr>
          <a:xfrm>
            <a:off x="1051560" y="932688"/>
            <a:ext cx="9418320" cy="0"/>
          </a:xfrm>
          <a:prstGeom prst="line">
            <a:avLst/>
          </a:prstGeom>
          <a:noFill/>
          <a:ln w="27940">
            <a:solidFill>
              <a:srgbClr val="005B9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961120" y="1133856"/>
            <a:ext cx="1051560" cy="320040"/>
          </a:xfrm>
          <a:prstGeom prst="roundRect">
            <a:avLst>
              <a:gd name="adj" fmla="val 22857"/>
            </a:avLst>
          </a:prstGeom>
          <a:solidFill>
            <a:srgbClr val="005B96"/>
          </a:solidFill>
          <a:ln>
            <a:solidFill>
              <a:srgbClr val="005B96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CLUES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097280" y="1554480"/>
            <a:ext cx="2743200" cy="4389120"/>
          </a:xfrm>
          <a:prstGeom prst="roundRect">
            <a:avLst>
              <a:gd name="adj" fmla="val 3333"/>
            </a:avLst>
          </a:prstGeom>
          <a:solidFill>
            <a:srgbClr val="E4F0FF"/>
          </a:solidFill>
          <a:ln w="13970">
            <a:solidFill>
              <a:srgbClr val="2869B0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2869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 clues
</a:t>
            </a:r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yesterday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last week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last year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ago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2020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4160520" y="1554480"/>
            <a:ext cx="2743200" cy="4389120"/>
          </a:xfrm>
          <a:prstGeom prst="roundRect">
            <a:avLst>
              <a:gd name="adj" fmla="val 3333"/>
            </a:avLst>
          </a:prstGeom>
          <a:solidFill>
            <a:srgbClr val="E9F8ED"/>
          </a:solidFill>
          <a:ln w="13970">
            <a:solidFill>
              <a:srgbClr val="2F9E44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2F9E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clues
</a:t>
            </a:r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day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usually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often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223760" y="1554480"/>
            <a:ext cx="2743200" cy="4389120"/>
          </a:xfrm>
          <a:prstGeom prst="roundRect">
            <a:avLst>
              <a:gd name="adj" fmla="val 3333"/>
            </a:avLst>
          </a:prstGeom>
          <a:solidFill>
            <a:srgbClr val="FFF0DE"/>
          </a:solidFill>
          <a:ln w="13970">
            <a:solidFill>
              <a:srgbClr val="F4A000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A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 clues
</a:t>
            </a:r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tomorrow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week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soon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later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the future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914400" y="6510528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| Functional Skills English Entry 3 | 7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1005840" y="6382512"/>
            <a:ext cx="9966960" cy="0"/>
          </a:xfrm>
          <a:prstGeom prst="line">
            <a:avLst/>
          </a:prstGeom>
          <a:noFill/>
          <a:ln w="7620">
            <a:solidFill>
              <a:srgbClr val="005B96">
                <a:alpha val="6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43891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05B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Keep the tense the same</a:t>
            </a:r>
            <a:endParaRPr lang="en-US" sz="2500" dirty="0"/>
          </a:p>
        </p:txBody>
      </p:sp>
      <p:sp>
        <p:nvSpPr>
          <p:cNvPr id="4" name="Shape 1"/>
          <p:cNvSpPr/>
          <p:nvPr/>
        </p:nvSpPr>
        <p:spPr>
          <a:xfrm>
            <a:off x="1051560" y="932688"/>
            <a:ext cx="9418320" cy="0"/>
          </a:xfrm>
          <a:prstGeom prst="line">
            <a:avLst/>
          </a:prstGeom>
          <a:noFill/>
          <a:ln w="27940">
            <a:solidFill>
              <a:srgbClr val="005B9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961120" y="1133856"/>
            <a:ext cx="1051560" cy="320040"/>
          </a:xfrm>
          <a:prstGeom prst="roundRect">
            <a:avLst>
              <a:gd name="adj" fmla="val 22857"/>
            </a:avLst>
          </a:prstGeom>
          <a:solidFill>
            <a:srgbClr val="005B96"/>
          </a:solidFill>
          <a:ln>
            <a:solidFill>
              <a:srgbClr val="005B96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097280" y="1554480"/>
            <a:ext cx="9052560" cy="1051560"/>
          </a:xfrm>
          <a:prstGeom prst="roundRect">
            <a:avLst>
              <a:gd name="adj" fmla="val 8696"/>
            </a:avLst>
          </a:prstGeom>
          <a:solidFill>
            <a:srgbClr val="FFF4D8"/>
          </a:solidFill>
          <a:ln w="13970">
            <a:solidFill>
              <a:srgbClr val="005B96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05B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Important rule
</a:t>
            </a:r>
            <a:pPr indent="0" marL="0">
              <a:buNone/>
            </a:pPr>
            <a:r>
              <a:rPr lang="en-US" sz="19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all the actions happened at the same time, keep the same tense.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097280" y="2743200"/>
            <a:ext cx="434340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3970">
            <a:solidFill>
              <a:srgbClr val="005B96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41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Instead of: </a:t>
            </a:r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Yesterday I go to town and buy a coat.
</a:t>
            </a:r>
            <a:pPr indent="0" marL="0">
              <a:buNone/>
            </a:pPr>
            <a:r>
              <a:rPr lang="en-US" sz="1500" b="1" dirty="0">
                <a:solidFill>
                  <a:srgbClr val="2F9E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Say/write: </a:t>
            </a:r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Yesterday I went to town and bought a coat.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806440" y="2743200"/>
            <a:ext cx="434340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3970">
            <a:solidFill>
              <a:srgbClr val="005B96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41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Instead of: </a:t>
            </a:r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day she walked to work and meets her friend.
</a:t>
            </a:r>
            <a:pPr indent="0" marL="0">
              <a:buNone/>
            </a:pPr>
            <a:r>
              <a:rPr lang="en-US" sz="1500" b="1" dirty="0">
                <a:solidFill>
                  <a:srgbClr val="2F9E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Say/write: </a:t>
            </a:r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day she walks to work and meets her friend.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234440" y="5074920"/>
            <a:ext cx="8778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tense only when the time changes.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914400" y="6510528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| Functional Skills English Entry 3 | 8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1005840" y="6382512"/>
            <a:ext cx="9966960" cy="0"/>
          </a:xfrm>
          <a:prstGeom prst="line">
            <a:avLst/>
          </a:prstGeom>
          <a:noFill/>
          <a:ln w="7620">
            <a:solidFill>
              <a:srgbClr val="005B96">
                <a:alpha val="6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43891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05B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Common tense mistakes</a:t>
            </a:r>
            <a:endParaRPr lang="en-US" sz="2500" dirty="0"/>
          </a:p>
        </p:txBody>
      </p:sp>
      <p:sp>
        <p:nvSpPr>
          <p:cNvPr id="4" name="Shape 1"/>
          <p:cNvSpPr/>
          <p:nvPr/>
        </p:nvSpPr>
        <p:spPr>
          <a:xfrm>
            <a:off x="1051560" y="932688"/>
            <a:ext cx="9418320" cy="0"/>
          </a:xfrm>
          <a:prstGeom prst="line">
            <a:avLst/>
          </a:prstGeom>
          <a:noFill/>
          <a:ln w="27940">
            <a:solidFill>
              <a:srgbClr val="005B9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823960" y="1133856"/>
            <a:ext cx="1234440" cy="320040"/>
          </a:xfrm>
          <a:prstGeom prst="roundRect">
            <a:avLst>
              <a:gd name="adj" fmla="val 22857"/>
            </a:avLst>
          </a:prstGeom>
          <a:solidFill>
            <a:srgbClr val="C94141"/>
          </a:solidFill>
          <a:ln>
            <a:solidFill>
              <a:srgbClr val="C94141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FIX IT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097280" y="1554480"/>
            <a:ext cx="4023360" cy="1298448"/>
          </a:xfrm>
          <a:prstGeom prst="roundRect">
            <a:avLst>
              <a:gd name="adj" fmla="val 7042"/>
            </a:avLst>
          </a:prstGeom>
          <a:solidFill>
            <a:srgbClr val="FFFFFF"/>
          </a:solidFill>
          <a:ln w="13970">
            <a:solidFill>
              <a:srgbClr val="005B96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41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Instead of: </a:t>
            </a:r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Yesterday I go to class.
</a:t>
            </a:r>
            <a:pPr indent="0" marL="0">
              <a:buNone/>
            </a:pPr>
            <a:r>
              <a:rPr lang="en-US" sz="1500" b="1" dirty="0">
                <a:solidFill>
                  <a:srgbClr val="2F9E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Say/write: </a:t>
            </a:r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Yesterday I went to class.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806440" y="1554480"/>
            <a:ext cx="4023360" cy="1298448"/>
          </a:xfrm>
          <a:prstGeom prst="roundRect">
            <a:avLst>
              <a:gd name="adj" fmla="val 7042"/>
            </a:avLst>
          </a:prstGeom>
          <a:solidFill>
            <a:srgbClr val="FFFFFF"/>
          </a:solidFill>
          <a:ln w="13970">
            <a:solidFill>
              <a:srgbClr val="005B96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41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Instead of: </a:t>
            </a:r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 work every Saturday.
</a:t>
            </a:r>
            <a:pPr indent="0" marL="0">
              <a:buNone/>
            </a:pPr>
            <a:r>
              <a:rPr lang="en-US" sz="1500" b="1" dirty="0">
                <a:solidFill>
                  <a:srgbClr val="2F9E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Say/write: </a:t>
            </a:r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 works every Saturday.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097280" y="3291840"/>
            <a:ext cx="4343400" cy="1298448"/>
          </a:xfrm>
          <a:prstGeom prst="roundRect">
            <a:avLst>
              <a:gd name="adj" fmla="val 7042"/>
            </a:avLst>
          </a:prstGeom>
          <a:solidFill>
            <a:srgbClr val="FFFFFF"/>
          </a:solidFill>
          <a:ln w="13970">
            <a:solidFill>
              <a:srgbClr val="005B96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41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Instead of: </a:t>
            </a:r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Tomorrow I visited my aunt.
</a:t>
            </a:r>
            <a:pPr indent="0" marL="0">
              <a:buNone/>
            </a:pPr>
            <a:r>
              <a:rPr lang="en-US" sz="1500" b="1" dirty="0">
                <a:solidFill>
                  <a:srgbClr val="2F9E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Say/write: </a:t>
            </a:r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Tomorrow I will visit my aunt.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806440" y="3291840"/>
            <a:ext cx="4343400" cy="1298448"/>
          </a:xfrm>
          <a:prstGeom prst="roundRect">
            <a:avLst>
              <a:gd name="adj" fmla="val 7042"/>
            </a:avLst>
          </a:prstGeom>
          <a:solidFill>
            <a:srgbClr val="FFFFFF"/>
          </a:solidFill>
          <a:ln w="13970">
            <a:solidFill>
              <a:srgbClr val="005B96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41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Instead of: </a:t>
            </a:r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cook dinner now.
</a:t>
            </a:r>
            <a:pPr indent="0" marL="0">
              <a:buNone/>
            </a:pPr>
            <a:r>
              <a:rPr lang="en-US" sz="1500" b="1" dirty="0">
                <a:solidFill>
                  <a:srgbClr val="2F9E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Say/write: </a:t>
            </a:r>
            <a:pPr indent="0" marL="0">
              <a:buNone/>
            </a:pPr>
            <a:r>
              <a:rPr lang="en-US" sz="15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is cooking dinner now.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874520" y="5029200"/>
            <a:ext cx="7498080" cy="685800"/>
          </a:xfrm>
          <a:prstGeom prst="roundRect">
            <a:avLst>
              <a:gd name="adj" fmla="val 13333"/>
            </a:avLst>
          </a:prstGeom>
          <a:solidFill>
            <a:srgbClr val="F1E8FA"/>
          </a:solidFill>
          <a:ln w="13970">
            <a:solidFill>
              <a:srgbClr val="005B96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05B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tip
</a:t>
            </a:r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Always read your sentence again and ask: “When did this happen?”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914400" y="6510528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| Functional Skills English Entry 3 | 9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1005840" y="6382512"/>
            <a:ext cx="9966960" cy="0"/>
          </a:xfrm>
          <a:prstGeom prst="line">
            <a:avLst/>
          </a:prstGeom>
          <a:noFill/>
          <a:ln w="7620">
            <a:solidFill>
              <a:srgbClr val="005B96">
                <a:alpha val="6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43891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05B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test 1: What tense is it?</a:t>
            </a:r>
            <a:endParaRPr lang="en-US" sz="2500" dirty="0"/>
          </a:p>
        </p:txBody>
      </p:sp>
      <p:sp>
        <p:nvSpPr>
          <p:cNvPr id="4" name="Shape 1"/>
          <p:cNvSpPr/>
          <p:nvPr/>
        </p:nvSpPr>
        <p:spPr>
          <a:xfrm>
            <a:off x="1051560" y="932688"/>
            <a:ext cx="9418320" cy="0"/>
          </a:xfrm>
          <a:prstGeom prst="line">
            <a:avLst/>
          </a:prstGeom>
          <a:noFill/>
          <a:ln w="27940">
            <a:solidFill>
              <a:srgbClr val="005B9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458200" y="1133856"/>
            <a:ext cx="1600200" cy="320040"/>
          </a:xfrm>
          <a:prstGeom prst="roundRect">
            <a:avLst>
              <a:gd name="adj" fmla="val 22857"/>
            </a:avLst>
          </a:prstGeom>
          <a:solidFill>
            <a:srgbClr val="005B96"/>
          </a:solidFill>
          <a:ln>
            <a:solidFill>
              <a:srgbClr val="005B96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TURN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097280" y="1554480"/>
            <a:ext cx="9052560" cy="4160520"/>
          </a:xfrm>
          <a:prstGeom prst="roundRect">
            <a:avLst>
              <a:gd name="adj" fmla="val 2198"/>
            </a:avLst>
          </a:prstGeom>
          <a:solidFill>
            <a:srgbClr val="FFFFFF"/>
          </a:solidFill>
          <a:ln w="13970">
            <a:solidFill>
              <a:srgbClr val="005B96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05B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PAST, PRESENT or FUTURE.
</a:t>
            </a:r>
            <a:pPr indent="0" marL="0">
              <a:buNone/>
            </a:pPr>
            <a:r>
              <a:rPr lang="en-US" sz="19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Last night, I watched a film.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9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She usually takes the bus.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9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We will start the course next week.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9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They are waiting outside now.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9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He bought a ticket yesterday.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914400" y="6510528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| Functional Skills English Entry 3 | 10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1005840" y="6382512"/>
            <a:ext cx="9966960" cy="0"/>
          </a:xfrm>
          <a:prstGeom prst="line">
            <a:avLst/>
          </a:prstGeom>
          <a:noFill/>
          <a:ln w="7620">
            <a:solidFill>
              <a:srgbClr val="005B96">
                <a:alpha val="6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43891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05B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test 1: Answers</a:t>
            </a:r>
            <a:endParaRPr lang="en-US" sz="2500" dirty="0"/>
          </a:p>
        </p:txBody>
      </p:sp>
      <p:sp>
        <p:nvSpPr>
          <p:cNvPr id="4" name="Shape 1"/>
          <p:cNvSpPr/>
          <p:nvPr/>
        </p:nvSpPr>
        <p:spPr>
          <a:xfrm>
            <a:off x="1051560" y="932688"/>
            <a:ext cx="9418320" cy="0"/>
          </a:xfrm>
          <a:prstGeom prst="line">
            <a:avLst/>
          </a:prstGeom>
          <a:noFill/>
          <a:ln w="27940">
            <a:solidFill>
              <a:srgbClr val="005B9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641080" y="1133856"/>
            <a:ext cx="1417320" cy="320040"/>
          </a:xfrm>
          <a:prstGeom prst="roundRect">
            <a:avLst>
              <a:gd name="adj" fmla="val 22857"/>
            </a:avLst>
          </a:prstGeom>
          <a:solidFill>
            <a:srgbClr val="2F9E44"/>
          </a:solidFill>
          <a:ln>
            <a:solidFill>
              <a:srgbClr val="2F9E44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097280" y="1554480"/>
            <a:ext cx="9052560" cy="4160520"/>
          </a:xfrm>
          <a:prstGeom prst="roundRect">
            <a:avLst>
              <a:gd name="adj" fmla="val 2198"/>
            </a:avLst>
          </a:prstGeom>
          <a:solidFill>
            <a:srgbClr val="E9F8ED"/>
          </a:solidFill>
          <a:ln w="13970">
            <a:solidFill>
              <a:srgbClr val="2F9E44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2F9E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your answers
</a:t>
            </a:r>
            <a:pPr indent="0" marL="0">
              <a:buNone/>
            </a:pPr>
            <a:r>
              <a:rPr lang="en-US" sz="20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watched = PAST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20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usually takes = PRESENT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20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will start = FUTURE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20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are waiting now = PRESENT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20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bought yesterday = PAST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914400" y="6510528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| Functional Skills English Entry 3 | 11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1005840" y="6382512"/>
            <a:ext cx="9966960" cy="0"/>
          </a:xfrm>
          <a:prstGeom prst="line">
            <a:avLst/>
          </a:prstGeom>
          <a:noFill/>
          <a:ln w="7620">
            <a:solidFill>
              <a:srgbClr val="005B96">
                <a:alpha val="6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43891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05B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test 2: Choose the correct verb</a:t>
            </a:r>
            <a:endParaRPr lang="en-US" sz="2500" dirty="0"/>
          </a:p>
        </p:txBody>
      </p:sp>
      <p:sp>
        <p:nvSpPr>
          <p:cNvPr id="4" name="Shape 1"/>
          <p:cNvSpPr/>
          <p:nvPr/>
        </p:nvSpPr>
        <p:spPr>
          <a:xfrm>
            <a:off x="1051560" y="932688"/>
            <a:ext cx="9418320" cy="0"/>
          </a:xfrm>
          <a:prstGeom prst="line">
            <a:avLst/>
          </a:prstGeom>
          <a:noFill/>
          <a:ln w="27940">
            <a:solidFill>
              <a:srgbClr val="005B9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412480" y="1133856"/>
            <a:ext cx="1737360" cy="320040"/>
          </a:xfrm>
          <a:prstGeom prst="roundRect">
            <a:avLst>
              <a:gd name="adj" fmla="val 22857"/>
            </a:avLst>
          </a:prstGeom>
          <a:solidFill>
            <a:srgbClr val="005B96"/>
          </a:solidFill>
          <a:ln>
            <a:solidFill>
              <a:srgbClr val="005B96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STYLE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097280" y="1554480"/>
            <a:ext cx="9052560" cy="4160520"/>
          </a:xfrm>
          <a:prstGeom prst="roundRect">
            <a:avLst>
              <a:gd name="adj" fmla="val 2198"/>
            </a:avLst>
          </a:prstGeom>
          <a:solidFill>
            <a:srgbClr val="FFFFFF"/>
          </a:solidFill>
          <a:ln w="13970">
            <a:solidFill>
              <a:srgbClr val="005B96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05B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correct verb in brackets.
</a:t>
            </a:r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Yesterday, I (go / went) to the library.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Every morning, my son (eat / eats) breakfast at 8 am.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Next week, we (visited / will visit) the museum.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The learners (are writing / wrote) now.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8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Last year, she (study / studied) English online.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914400" y="6510528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| Functional Skills English Entry 3 | 12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1005840" y="6382512"/>
            <a:ext cx="9966960" cy="0"/>
          </a:xfrm>
          <a:prstGeom prst="line">
            <a:avLst/>
          </a:prstGeom>
          <a:noFill/>
          <a:ln w="7620">
            <a:solidFill>
              <a:srgbClr val="005B96">
                <a:alpha val="60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43891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05B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Plenary: Check your writing</a:t>
            </a:r>
            <a:endParaRPr lang="en-US" sz="2500" dirty="0"/>
          </a:p>
        </p:txBody>
      </p:sp>
      <p:sp>
        <p:nvSpPr>
          <p:cNvPr id="4" name="Shape 1"/>
          <p:cNvSpPr/>
          <p:nvPr/>
        </p:nvSpPr>
        <p:spPr>
          <a:xfrm>
            <a:off x="1051560" y="932688"/>
            <a:ext cx="9418320" cy="0"/>
          </a:xfrm>
          <a:prstGeom prst="line">
            <a:avLst/>
          </a:prstGeom>
          <a:noFill/>
          <a:ln w="27940">
            <a:solidFill>
              <a:srgbClr val="005B9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549640" y="1133856"/>
            <a:ext cx="1508760" cy="320040"/>
          </a:xfrm>
          <a:prstGeom prst="roundRect">
            <a:avLst>
              <a:gd name="adj" fmla="val 22857"/>
            </a:avLst>
          </a:prstGeom>
          <a:solidFill>
            <a:srgbClr val="005B96"/>
          </a:solidFill>
          <a:ln>
            <a:solidFill>
              <a:srgbClr val="005B96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CHECKLIST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097280" y="1554480"/>
            <a:ext cx="4023360" cy="4206240"/>
          </a:xfrm>
          <a:prstGeom prst="roundRect">
            <a:avLst>
              <a:gd name="adj" fmla="val 2273"/>
            </a:avLst>
          </a:prstGeom>
          <a:solidFill>
            <a:srgbClr val="EAF8EC"/>
          </a:solidFill>
          <a:ln w="13970">
            <a:solidFill>
              <a:srgbClr val="2F9E44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2F9E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test 2 answers
</a:t>
            </a:r>
            <a:pPr indent="0" marL="0">
              <a:buNone/>
            </a:pPr>
            <a:r>
              <a:rPr lang="en-US" sz="19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went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9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eats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9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will visit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9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are writing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9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studied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5806440" y="1554480"/>
            <a:ext cx="4023360" cy="4206240"/>
          </a:xfrm>
          <a:prstGeom prst="roundRect">
            <a:avLst>
              <a:gd name="adj" fmla="val 2273"/>
            </a:avLst>
          </a:prstGeom>
          <a:solidFill>
            <a:srgbClr val="FFF4D8"/>
          </a:solidFill>
          <a:ln w="13970">
            <a:solidFill>
              <a:srgbClr val="005B96">
                <a:alpha val="8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05B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you finish writing, ask:
</a:t>
            </a:r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What time am I writing about?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Is the verb correct?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Did I keep the tense the same?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600" dirty="0">
                <a:solidFill>
                  <a:srgbClr val="15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Did I check irregular verbs?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14400" y="6510528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Tense | Functional Skills English Entry 3 | 13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1005840" y="6382512"/>
            <a:ext cx="9966960" cy="0"/>
          </a:xfrm>
          <a:prstGeom prst="line">
            <a:avLst/>
          </a:prstGeom>
          <a:noFill/>
          <a:ln w="7620">
            <a:solidFill>
              <a:srgbClr val="005B96">
                <a:alpha val="60000"/>
              </a:srgb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Correct Tense</dc:title>
  <dc:subject>Functional Skills English Entry 3 - Correct Tense</dc:subject>
  <dc:creator>Shama Qurashi</dc:creator>
  <cp:lastModifiedBy>Shama Qurashi</cp:lastModifiedBy>
  <cp:revision>1</cp:revision>
  <dcterms:created xsi:type="dcterms:W3CDTF">2026-09-19T11:42:08Z</dcterms:created>
  <dcterms:modified xsi:type="dcterms:W3CDTF">2026-09-19T11:42:08Z</dcterms:modified>
</cp:coreProperties>
</file>