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1/16</a:t>
            </a:r>
            <a:endParaRPr lang="en-US" sz="580" dirty="0"/>
          </a:p>
        </p:txBody>
      </p:sp>
      <p:sp>
        <p:nvSpPr>
          <p:cNvPr id="4" name="Text 1"/>
          <p:cNvSpPr/>
          <p:nvPr/>
        </p:nvSpPr>
        <p:spPr>
          <a:xfrm>
            <a:off x="932688" y="502920"/>
            <a:ext cx="4846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345B"/>
                </a:solidFill>
              </a:rPr>
              <a:t>FUNCTIONAL SKILLS ENGLISH ENTRY 3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886968" y="941832"/>
            <a:ext cx="4937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6F41A7"/>
                </a:solidFill>
              </a:rPr>
              <a:t>Context Clues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950976" y="162763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345B"/>
                </a:solidFill>
              </a:rPr>
              <a:t>Reading Skills | Working out word meaning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60704" y="2057400"/>
            <a:ext cx="4480560" cy="65836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focus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clues around a word before you reach for the dictionary.</a:t>
            </a:r>
            <a:endParaRPr lang="en-US" sz="1300" dirty="0"/>
          </a:p>
        </p:txBody>
      </p:sp>
      <p:pic>
        <p:nvPicPr>
          <p:cNvPr id="8" name="Image 1" descr="/mnt/data/wide_bright_friendly_cartoon_illustration_scene.png">    </p:cNvPr>
          <p:cNvPicPr>
            <a:picLocks noChangeAspect="1"/>
          </p:cNvPicPr>
          <p:nvPr/>
        </p:nvPicPr>
        <p:blipFill>
          <a:blip r:embed="rId2"/>
          <a:srcRect l="21607" r="21607" t="0" b="0"/>
          <a:stretch/>
        </p:blipFill>
        <p:spPr>
          <a:xfrm>
            <a:off x="5897880" y="320040"/>
            <a:ext cx="5120640" cy="5074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71600" y="5577840"/>
            <a:ext cx="3749040" cy="53035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link
</a:t>
            </a:r>
            <a:pPr algn="ctr" indent="0" marL="0">
              <a:buNone/>
            </a:pPr>
            <a:r>
              <a:rPr lang="en-US" sz="1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Purpose: find the closest meaning from the text.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Today's lesson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session, you will be able to...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2/16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795528" y="1170432"/>
            <a:ext cx="3063240" cy="7315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Reading skill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clues around a word to work out meaning.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069080" y="1170432"/>
            <a:ext cx="3063240" cy="7315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skill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“What does this word mean?” questions with confidence.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7342632" y="1170432"/>
            <a:ext cx="3063240" cy="7315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Life skill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unfamiliar words in forms, emails, notices and articles.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95528" y="2121408"/>
            <a:ext cx="27432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criteria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95528" y="2450592"/>
            <a:ext cx="896112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the words around an unfamiliar word.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the clue that helped you.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Choose the closest meaning, not just any meaning.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Practise with Entry 3-style sentences.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618488" y="4709160"/>
            <a:ext cx="7315200" cy="749808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fragile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cup broke when it fell on the floor.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807208" y="5596128"/>
            <a:ext cx="4937760" cy="5029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
</a:t>
            </a:r>
            <a:pPr algn="ctr" indent="0" marL="0">
              <a:buNone/>
            </a:pPr>
            <a:r>
              <a:rPr lang="en-US" sz="1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clue tells you that fragile means easy to break?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do context clues matter?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exam and in everyday life, you will meet unfamiliar words.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3/16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749808" y="1280160"/>
            <a:ext cx="4023360" cy="19202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exams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may be asked: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“What does this word mean?”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“Which word means the same as...?”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“What clue helped you?”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047488" y="1280160"/>
            <a:ext cx="4160520" cy="19202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real life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may read emails, forms, adverts, signs, medicine labels, job adverts and online information with unfamiliar words.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161288" y="3749040"/>
            <a:ext cx="493776" cy="493776"/>
          </a:xfrm>
          <a:prstGeom prst="ellipse">
            <a:avLst/>
          </a:prstGeom>
          <a:solidFill>
            <a:srgbClr val="FFF4CC"/>
          </a:solidFill>
          <a:ln w="12700">
            <a:solidFill>
              <a:srgbClr val="8B68C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61288" y="3776472"/>
            <a:ext cx="493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00000"/>
                </a:solidFill>
              </a:rPr>
              <a:t>🔍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801368" y="3584448"/>
            <a:ext cx="7406640" cy="118872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idea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panic when you see a difficult word. Read the whole sentence and look for clues.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527048" y="5120640"/>
            <a:ext cx="7955280" cy="7315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notice was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urgent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so we had to read it immediately.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are context clues?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means the words and ideas around an unfamiliar word.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4/16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188720"/>
            <a:ext cx="4480560" cy="13258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clues = clues in the text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writer gives hints before, after or around the unfamiliar word.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596128" y="1188720"/>
            <a:ext cx="4343400" cy="13258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job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hints to work out the closest meaning.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72768" y="2651760"/>
            <a:ext cx="7909560" cy="777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corridor was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dim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because only one small light was working.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61288" y="4069080"/>
            <a:ext cx="2100834" cy="5029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bright</a:t>
            </a:r>
            <a:endParaRPr lang="en-US" sz="1020" dirty="0"/>
          </a:p>
        </p:txBody>
      </p:sp>
      <p:sp>
        <p:nvSpPr>
          <p:cNvPr id="11" name="Text 8"/>
          <p:cNvSpPr/>
          <p:nvPr/>
        </p:nvSpPr>
        <p:spPr>
          <a:xfrm>
            <a:off x="3371850" y="4069080"/>
            <a:ext cx="2100834" cy="5029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very bright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5582412" y="4069080"/>
            <a:ext cx="2100834" cy="5029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noisy</a:t>
            </a:r>
            <a:endParaRPr lang="en-US" sz="1020" dirty="0"/>
          </a:p>
        </p:txBody>
      </p:sp>
      <p:sp>
        <p:nvSpPr>
          <p:cNvPr id="13" name="Text 10"/>
          <p:cNvSpPr/>
          <p:nvPr/>
        </p:nvSpPr>
        <p:spPr>
          <a:xfrm>
            <a:off x="7792974" y="4069080"/>
            <a:ext cx="2100834" cy="5029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clean</a:t>
            </a:r>
            <a:endParaRPr lang="en-US" sz="1020" dirty="0"/>
          </a:p>
        </p:txBody>
      </p:sp>
      <p:sp>
        <p:nvSpPr>
          <p:cNvPr id="14" name="Text 11"/>
          <p:cNvSpPr/>
          <p:nvPr/>
        </p:nvSpPr>
        <p:spPr>
          <a:xfrm>
            <a:off x="2578608" y="5074920"/>
            <a:ext cx="5943600" cy="7772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answer: B
</a:t>
            </a:r>
            <a:pPr algn="ctr" indent="0" marL="0">
              <a:buNone/>
            </a:pPr>
            <a:r>
              <a:rPr lang="en-US" sz="14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Clue: “only one small light was working”.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4-step strategy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every time you see a difficult word.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5/16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024128" y="1143000"/>
            <a:ext cx="4160520" cy="11887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whole sentence.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550408" y="1143000"/>
            <a:ext cx="4160520" cy="11887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sentence before and after.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24128" y="2560320"/>
            <a:ext cx="4160520" cy="11887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 clue words or examples.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550408" y="2560320"/>
            <a:ext cx="4160520" cy="11887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4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Try a meaning and check if it makes sense.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847088" y="4389120"/>
            <a:ext cx="6949440" cy="14630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strategy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two answers look possible, choose the meaning that fits the WHOLE sentence.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Clue type 1: Definition or restatement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text tells you the meaning, often in the same sentence.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6/16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463040"/>
            <a:ext cx="896112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medicine was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hazardous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which means dangerous if used carelessly.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07008" y="2468880"/>
            <a:ext cx="4023360" cy="13258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Clue words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means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that is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other words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called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550408" y="2468880"/>
            <a:ext cx="4114800" cy="13258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Meaning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hazardous = dangerous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801368" y="4526280"/>
            <a:ext cx="7132320" cy="82296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check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phrase gives the meaning of hazardous?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Clue type 2: Example clues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Examples can show what a word probably means.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7/16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371600"/>
            <a:ext cx="8961120" cy="8686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hall was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congested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with people, bags, buggies and shopping trolleys.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61288" y="2514600"/>
            <a:ext cx="4069080" cy="14630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clues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people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bags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buggies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shopping trolleys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550408" y="2514600"/>
            <a:ext cx="4069080" cy="14630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Meaning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congested = crowded or blocked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755648" y="4572000"/>
            <a:ext cx="7223760" cy="73152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Examples after a comma often explain the difficult word.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Clue type 3: Contrast clues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Words like but, however and although can show an opposite meaning.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8/16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371600"/>
            <a:ext cx="8961120" cy="89611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Ravi was usually confident, but today he felt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apprehensive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before the interview.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389888" y="2423160"/>
            <a:ext cx="3566160" cy="14630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Contrast clue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confident BUT apprehensive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230368" y="2423160"/>
            <a:ext cx="3840480" cy="14630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Meaning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apprehensive = worried or nervous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572768" y="4297680"/>
            <a:ext cx="7772400" cy="86868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but • however • although • instead • unlike • whereas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Clue type 4: Cause, effect and general sense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about what happened before and after the word.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9/16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371600"/>
            <a:ext cx="8961120" cy="8686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bridge was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unstable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so the council closed it until repairs were completed.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98448" y="2450592"/>
            <a:ext cx="3749040" cy="117043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Cause/effect clue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was closed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until repairs were completed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367528" y="2450592"/>
            <a:ext cx="3886200" cy="1170432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Meaning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unstable = not safe or not steady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801368" y="4434840"/>
            <a:ext cx="7132320" cy="7772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yourself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happened because of this word?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Word type clues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Ask: is the word a noun, verb, adjective or adverb?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10/16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32688" y="1325880"/>
            <a:ext cx="2148840" cy="13258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Noun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thing, person or idea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solution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310128" y="1325880"/>
            <a:ext cx="2148840" cy="13258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action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investigate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687568" y="1325880"/>
            <a:ext cx="2148840" cy="132588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Adjective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describes a noun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cautious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65008" y="1325880"/>
            <a:ext cx="2148840" cy="132588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Adverb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describes an action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carefully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527048" y="2971800"/>
            <a:ext cx="7955280" cy="73152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cautious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driver slowed down near the school.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670048" y="4315968"/>
            <a:ext cx="5669280" cy="9144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Clue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cautious describes the driver. “slowed down” shows he was careful.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Worked example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around the word, then choose the best meaning.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11/16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280160"/>
            <a:ext cx="905256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Aisha was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reluctant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to complain, so she waited quietly and looked unsure.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61288" y="256032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happy</a:t>
            </a:r>
            <a:endParaRPr lang="en-US" sz="1020" dirty="0"/>
          </a:p>
        </p:txBody>
      </p:sp>
      <p:sp>
        <p:nvSpPr>
          <p:cNvPr id="9" name="Text 6"/>
          <p:cNvSpPr/>
          <p:nvPr/>
        </p:nvSpPr>
        <p:spPr>
          <a:xfrm>
            <a:off x="3383280" y="256032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willing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5605272" y="256032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loud</a:t>
            </a:r>
            <a:endParaRPr lang="en-US" sz="1020" dirty="0"/>
          </a:p>
        </p:txBody>
      </p:sp>
      <p:sp>
        <p:nvSpPr>
          <p:cNvPr id="11" name="Text 8"/>
          <p:cNvSpPr/>
          <p:nvPr/>
        </p:nvSpPr>
        <p:spPr>
          <a:xfrm>
            <a:off x="7827264" y="256032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1389888" y="3840480"/>
            <a:ext cx="3383280" cy="14630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Clues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waited quietly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looked unsure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047488" y="3840480"/>
            <a:ext cx="4206240" cy="14630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answer: B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reluctant = not willing or unsure about doing something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1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sentence. What does the highlighted word mean?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12/16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463040"/>
            <a:ext cx="8961120" cy="8229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queue was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enormous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; it went around the corner and down the street.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61288" y="242316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small</a:t>
            </a:r>
            <a:endParaRPr lang="en-US" sz="1020" dirty="0"/>
          </a:p>
        </p:txBody>
      </p:sp>
      <p:sp>
        <p:nvSpPr>
          <p:cNvPr id="9" name="Text 6"/>
          <p:cNvSpPr/>
          <p:nvPr/>
        </p:nvSpPr>
        <p:spPr>
          <a:xfrm>
            <a:off x="3383280" y="242316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big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5605272" y="242316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quiet</a:t>
            </a:r>
            <a:endParaRPr lang="en-US" sz="1020" dirty="0"/>
          </a:p>
        </p:txBody>
      </p:sp>
      <p:sp>
        <p:nvSpPr>
          <p:cNvPr id="11" name="Text 8"/>
          <p:cNvSpPr/>
          <p:nvPr/>
        </p:nvSpPr>
        <p:spPr>
          <a:xfrm>
            <a:off x="7827264" y="242316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cheap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1755648" y="3840480"/>
            <a:ext cx="7223760" cy="12801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Purpose of the clue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“around the corner and down the street” helps you understand the size.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2944368" y="5440680"/>
            <a:ext cx="4754880" cy="5029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Answer: B - very big
</a:t>
            </a:r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2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clues before and after the word.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13/16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463040"/>
            <a:ext cx="896112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instructions were </a:t>
            </a:r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precise</a:t>
            </a:r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they gave the exact time, place and steps.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61288" y="242316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unclear</a:t>
            </a:r>
            <a:endParaRPr lang="en-US" sz="1020" dirty="0"/>
          </a:p>
        </p:txBody>
      </p:sp>
      <p:sp>
        <p:nvSpPr>
          <p:cNvPr id="9" name="Text 6"/>
          <p:cNvSpPr/>
          <p:nvPr/>
        </p:nvSpPr>
        <p:spPr>
          <a:xfrm>
            <a:off x="3383280" y="242316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exact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5605272" y="242316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beautiful</a:t>
            </a:r>
            <a:endParaRPr lang="en-US" sz="1020" dirty="0"/>
          </a:p>
        </p:txBody>
      </p:sp>
      <p:sp>
        <p:nvSpPr>
          <p:cNvPr id="11" name="Text 8"/>
          <p:cNvSpPr/>
          <p:nvPr/>
        </p:nvSpPr>
        <p:spPr>
          <a:xfrm>
            <a:off x="7827264" y="242316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dangerous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1527048" y="3794760"/>
            <a:ext cx="7772400" cy="11887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Clue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words “exact time, place and steps” explain precise.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2944368" y="5303520"/>
            <a:ext cx="4754880" cy="5029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Answer: B - exact
</a:t>
            </a:r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Exam-style practice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closest meaning, then explain your clue.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14/16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207008" y="1188720"/>
            <a:ext cx="8686800" cy="132588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text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manager was furious. He slammed the file on the desk and spoke in a loud, angry voice.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389888" y="2606040"/>
            <a:ext cx="41148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furious mean?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252728" y="3154680"/>
            <a:ext cx="206654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pleased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3429000" y="3154680"/>
            <a:ext cx="206654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angry</a:t>
            </a:r>
            <a:endParaRPr lang="en-US" sz="1020" dirty="0"/>
          </a:p>
        </p:txBody>
      </p:sp>
      <p:sp>
        <p:nvSpPr>
          <p:cNvPr id="11" name="Text 8"/>
          <p:cNvSpPr/>
          <p:nvPr/>
        </p:nvSpPr>
        <p:spPr>
          <a:xfrm>
            <a:off x="5605272" y="3154680"/>
            <a:ext cx="206654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confused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781544" y="3154680"/>
            <a:ext cx="206654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tired</a:t>
            </a:r>
            <a:endParaRPr lang="en-US" sz="1020" dirty="0"/>
          </a:p>
        </p:txBody>
      </p:sp>
      <p:sp>
        <p:nvSpPr>
          <p:cNvPr id="13" name="Text 10"/>
          <p:cNvSpPr/>
          <p:nvPr/>
        </p:nvSpPr>
        <p:spPr>
          <a:xfrm>
            <a:off x="1847088" y="4617720"/>
            <a:ext cx="7223760" cy="86868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your clue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clues are “slammed the file” and “loud, angry voice”.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Partner activity: Context Clue Detective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your worksheet and explain your thinking.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15/16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32688" y="1371600"/>
            <a:ext cx="2148840" cy="8229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sentence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264408" y="1371600"/>
            <a:ext cx="2148840" cy="8229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Underline the clue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596128" y="1371600"/>
            <a:ext cx="214884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meaning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927848" y="1371600"/>
            <a:ext cx="2148840" cy="82296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4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your answer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664208" y="2834640"/>
            <a:ext cx="7772400" cy="14630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Sentence starters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think the word means...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clue is...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words that helped me are...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know this because...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2578608" y="4754880"/>
            <a:ext cx="5852160" cy="68580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worksheet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Clues Practice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Plenary: Did you get it?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check and homework.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166360" y="64739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Context Clues  |  16/16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61288" y="1325880"/>
            <a:ext cx="4114800" cy="18288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
</a:t>
            </a:r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What are context clues?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Name two clue types.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Write one difficult word from today and its meaning.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596128" y="1325880"/>
            <a:ext cx="4023360" cy="182880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Homework
</a:t>
            </a:r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one unfamiliar word in a text at home or online. Write the sentence, the word, the clue and your guessed meaning.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2487168" y="3931920"/>
            <a:ext cx="5852160" cy="13258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Remember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just guess. Read around the word and use evidence from the text.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Redbridge Institute / 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 Clues</dc:title>
  <dc:subject>Functional Skills English Entry 3 - Context Clues</dc:subject>
  <dc:creator>Shama Qurashi</dc:creator>
  <cp:lastModifiedBy>Shama Qurashi</cp:lastModifiedBy>
  <cp:revision>1</cp:revision>
  <dcterms:created xsi:type="dcterms:W3CDTF">2026-09-19T11:02:57Z</dcterms:created>
  <dcterms:modified xsi:type="dcterms:W3CDTF">2026-09-19T11:02:57Z</dcterms:modified>
</cp:coreProperties>
</file>