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4"/>
    <p:sldId id="257" r:id="rId3"/>
    <p:sldId id="258" r:id="rId2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60"/>
  </p:normalViewPr>
  <p:slideViewPr>
    <p:cSldViewPr snapToGrid="0">
      <p:cViewPr varScale="1">
        <p:scale>
          <a:sx n="74" d="100"/>
          <a:sy n="74" d="100"/>
        </p:scale>
        <p:origin x="81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3.xml"/><Relationship Id="rId3" Type="http://schemas.openxmlformats.org/officeDocument/2006/relationships/slide" Target="slides/slid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F42DD-19B6-45E4-9F84-04A0805535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E0FA4-A40B-401D-83E2-2D1E39F49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16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914400" y="685800"/>
            <a:ext cx="10332720" cy="347472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 b="1">
                <a:solidFill>
                  <a:srgbClr val="1C345B"/>
                </a:solidFill>
                <a:latin typeface="Aptos"/>
              </a:rPr>
              <a:t>FUNCTIONAL SKILLS ENGLISH ENTRY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89920" cy="7772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4200" b="1">
                <a:solidFill>
                  <a:srgbClr val="6F41A7"/>
                </a:solidFill>
                <a:latin typeface="Aptos"/>
              </a:rPr>
              <a:t>Definite &amp; Indefinite Articles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2121408"/>
            <a:ext cx="9509760" cy="41148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100" b="1">
                <a:solidFill>
                  <a:srgbClr val="1C345B"/>
                </a:solidFill>
                <a:latin typeface="Aptos"/>
              </a:rPr>
              <a:t>a, an and the | Functional Skills English Entry 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40280" y="2862072"/>
            <a:ext cx="7726679" cy="960120"/>
          </a:xfrm>
          <a:prstGeom prst="roundRect">
            <a:avLst/>
          </a:prstGeom>
          <a:solidFill>
            <a:srgbClr val="F3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Today’s focus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Use articles accurately in everyday writing and exam-style sentences.</a:t>
            </a:r>
          </a:p>
        </p:txBody>
      </p:sp>
      <p:pic>
        <p:nvPicPr>
          <p:cNvPr id="8" name="Picture 7" descr="a_bright_warm_clean_flat_illustration_classroom.png"/>
          <p:cNvPicPr>
            <a:picLocks noChangeAspect="1"/>
          </p:cNvPicPr>
          <p:nvPr/>
        </p:nvPicPr>
        <p:blipFill>
          <a:blip r:embed="rId2"/>
          <a:srcRect t="28306" b="28306"/>
          <a:stretch>
            <a:fillRect/>
          </a:stretch>
        </p:blipFill>
        <p:spPr>
          <a:xfrm>
            <a:off x="2194560" y="4005072"/>
            <a:ext cx="786384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Today’s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Learn when to use a, an and the in simple, clear sentences.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5166360" cy="297180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By the end, learners can...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explain the difference between a, an and the.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choose a or an using the sound rule.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use the for something specific or already mentioned.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avoid common article mistakes in short writing.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417320"/>
            <a:ext cx="5212080" cy="150876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Why it matters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700">
                <a:solidFill>
                  <a:srgbClr val="1C345B"/>
                </a:solidFill>
                <a:latin typeface="Aptos"/>
              </a:rPr>
              <a:t>Correct articles make writing clearer and more natural. They are also part of grammar accuracy in Entry 3 writing.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3246120"/>
            <a:ext cx="5212080" cy="1143000"/>
          </a:xfrm>
          <a:prstGeom prst="roundRect">
            <a:avLst/>
          </a:prstGeom>
          <a:solidFill>
            <a:srgbClr val="F3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Quick memory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a / an = one general thing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the = one specific thing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2/16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What is an article?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An article is a small word before a noun.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325880"/>
            <a:ext cx="3840480" cy="1188720"/>
          </a:xfrm>
          <a:prstGeom prst="roundRect">
            <a:avLst/>
          </a:prstGeom>
          <a:solidFill>
            <a:srgbClr val="F3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500" b="1">
                <a:solidFill>
                  <a:srgbClr val="6F41A7"/>
                </a:solidFill>
                <a:latin typeface="Aptos"/>
              </a:rPr>
              <a:t>Article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A small word before a noun.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983480" y="1325880"/>
            <a:ext cx="6309360" cy="118872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500" b="1">
                <a:solidFill>
                  <a:srgbClr val="6F41A7"/>
                </a:solidFill>
                <a:latin typeface="Aptos"/>
              </a:rPr>
              <a:t>Noun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A person, place or thing.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Examples: bus, apple, door, learner.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25880" y="2971800"/>
            <a:ext cx="4023360" cy="192024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800" b="1">
                <a:solidFill>
                  <a:srgbClr val="6F41A7"/>
                </a:solidFill>
                <a:latin typeface="Aptos"/>
              </a:rPr>
              <a:t>Examples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a bus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an apple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the door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0" y="2971800"/>
            <a:ext cx="4846320" cy="192024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Simple sentence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I opened the door.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She bought an orange.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He waited for a bus.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3/16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The three key words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a / an / the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417320"/>
            <a:ext cx="3429000" cy="310896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800" b="1">
                <a:solidFill>
                  <a:srgbClr val="6F41A7"/>
                </a:solidFill>
                <a:latin typeface="Aptos"/>
              </a:rPr>
              <a:t>a</a:t>
            </a:r>
          </a:p>
          <a:p>
            <a:pPr algn="ctr"/>
            <a:r>
              <a:rPr sz="1600">
                <a:solidFill>
                  <a:srgbClr val="1C345B"/>
                </a:solidFill>
                <a:latin typeface="Aptos"/>
              </a:rPr>
              <a:t>one general thing
before a consonant sound</a:t>
            </a:r>
          </a:p>
          <a:p>
            <a:pPr algn="ctr"/>
            <a:r>
              <a:rPr sz="1500">
                <a:solidFill>
                  <a:srgbClr val="156F78"/>
                </a:solidFill>
                <a:latin typeface="Aptos"/>
              </a:rPr>
              <a:t>a bus • a pen • a college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417320"/>
            <a:ext cx="3429000" cy="3108960"/>
          </a:xfrm>
          <a:prstGeom prst="roundRect">
            <a:avLst/>
          </a:prstGeom>
          <a:solidFill>
            <a:srgbClr val="F3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800" b="1">
                <a:solidFill>
                  <a:srgbClr val="6F41A7"/>
                </a:solidFill>
                <a:latin typeface="Aptos"/>
              </a:rPr>
              <a:t>an</a:t>
            </a:r>
          </a:p>
          <a:p>
            <a:pPr algn="ctr"/>
            <a:r>
              <a:rPr sz="1600">
                <a:solidFill>
                  <a:srgbClr val="1C345B"/>
                </a:solidFill>
                <a:latin typeface="Aptos"/>
              </a:rPr>
              <a:t>one general thing
before a vowel sound</a:t>
            </a:r>
          </a:p>
          <a:p>
            <a:pPr algn="ctr"/>
            <a:r>
              <a:rPr sz="1500">
                <a:solidFill>
                  <a:srgbClr val="156F78"/>
                </a:solidFill>
                <a:latin typeface="Aptos"/>
              </a:rPr>
              <a:t>an apple • an email • an hour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01000" y="1417320"/>
            <a:ext cx="3429000" cy="310896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800" b="1">
                <a:solidFill>
                  <a:srgbClr val="6F41A7"/>
                </a:solidFill>
                <a:latin typeface="Aptos"/>
              </a:rPr>
              <a:t>the</a:t>
            </a:r>
          </a:p>
          <a:p>
            <a:pPr algn="ctr"/>
            <a:r>
              <a:rPr sz="1600">
                <a:solidFill>
                  <a:srgbClr val="1C345B"/>
                </a:solidFill>
                <a:latin typeface="Aptos"/>
              </a:rPr>
              <a:t>one specific thing
or already known</a:t>
            </a:r>
          </a:p>
          <a:p>
            <a:pPr algn="ctr"/>
            <a:r>
              <a:rPr sz="1500">
                <a:solidFill>
                  <a:srgbClr val="156F78"/>
                </a:solidFill>
                <a:latin typeface="Aptos"/>
              </a:rPr>
              <a:t>the bus stop • the email • the first lesson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94560" y="4892040"/>
            <a:ext cx="7863840" cy="640080"/>
          </a:xfrm>
          <a:prstGeom prst="roundRect">
            <a:avLst/>
          </a:prstGeom>
          <a:solidFill>
            <a:srgbClr val="F5F6F8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1800" b="1">
                <a:solidFill>
                  <a:srgbClr val="6F41A7"/>
                </a:solidFill>
                <a:latin typeface="Aptos"/>
              </a:rPr>
              <a:t>Remember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400">
                <a:solidFill>
                  <a:srgbClr val="1C345B"/>
                </a:solidFill>
                <a:latin typeface="Aptos"/>
              </a:rPr>
              <a:t>A and an are indefinite articles. The is the definite article.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4/16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A and an = one general thing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Use a or an when the reader does not know exactly which one.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325880"/>
            <a:ext cx="5166360" cy="265176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Use a / an when...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you mean one thing, but not a special one.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the reader does not know exactly which one yet.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you mention something for the first time.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325880"/>
            <a:ext cx="4846320" cy="265176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Examples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I saw a cat.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She needs an appointment.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We read a notice.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28800" y="4343400"/>
            <a:ext cx="8412480" cy="914400"/>
          </a:xfrm>
          <a:prstGeom prst="roundRect">
            <a:avLst/>
          </a:prstGeom>
          <a:solidFill>
            <a:srgbClr val="F3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Ask yourself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Is it one general thing?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If yes, use a or 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5/16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A or an? Listen to the sound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Use the sound at the start of the next word.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1371600"/>
            <a:ext cx="4937760" cy="219456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Use a before consonant sounds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a bus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a lesson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a university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371600"/>
            <a:ext cx="4937760" cy="2194560"/>
          </a:xfrm>
          <a:prstGeom prst="roundRect">
            <a:avLst/>
          </a:prstGeom>
          <a:solidFill>
            <a:srgbClr val="F3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Use an before vowel sounds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an apple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an email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an hour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25880" y="3977639"/>
            <a:ext cx="9509760" cy="13716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Important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It is about the sound, not just the first letter.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“university” starts with a /y/ sound → a university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“hour” starts with a vowel sound → an hour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6/16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The = one specific thing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Use the when the reader knows exactly which one.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325880"/>
            <a:ext cx="5166360" cy="2926080"/>
          </a:xfrm>
          <a:prstGeom prst="roundRect">
            <a:avLst/>
          </a:prstGeom>
          <a:solidFill>
            <a:srgbClr val="F3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Use the when...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there is only one clear thing.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you and the reader both know which one.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you have already mentioned it.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there is a specific place or item.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25880"/>
            <a:ext cx="5029200" cy="292608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Examples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Please close the window.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The teacher gave us a worksheet.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I am going to the library near my house.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20240" y="4617720"/>
            <a:ext cx="8321040" cy="777240"/>
          </a:xfrm>
          <a:prstGeom prst="roundRect">
            <a:avLst/>
          </a:prstGeom>
          <a:solidFill>
            <a:srgbClr val="F5F6F8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Memory question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400">
                <a:solidFill>
                  <a:srgbClr val="1C345B"/>
                </a:solidFill>
                <a:latin typeface="Aptos"/>
              </a:rPr>
              <a:t>Which one? If the answer is clear, use the.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7/16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First mention / second mention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Use a or an first, then the.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417320"/>
            <a:ext cx="4754880" cy="132588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6F41A7"/>
                </a:solidFill>
                <a:latin typeface="Aptos"/>
              </a:rPr>
              <a:t>First time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600">
                <a:solidFill>
                  <a:srgbClr val="1C345B"/>
                </a:solidFill>
                <a:latin typeface="Aptos"/>
              </a:rPr>
              <a:t>I saw a dog.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417320"/>
            <a:ext cx="4754880" cy="1325880"/>
          </a:xfrm>
          <a:prstGeom prst="roundRect">
            <a:avLst/>
          </a:prstGeom>
          <a:solidFill>
            <a:srgbClr val="F3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400" b="1">
                <a:solidFill>
                  <a:srgbClr val="6F41A7"/>
                </a:solidFill>
                <a:latin typeface="Aptos"/>
              </a:rPr>
              <a:t>Second time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600">
                <a:solidFill>
                  <a:srgbClr val="1C345B"/>
                </a:solidFill>
                <a:latin typeface="Aptos"/>
              </a:rPr>
              <a:t>The dog was friendly.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63040" y="3154680"/>
            <a:ext cx="9326880" cy="128016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Why?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First sentence: the reader does not know the dog.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Second sentence: now we know which dog.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86000" y="4800600"/>
            <a:ext cx="7680960" cy="86868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Your turn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I bought ___ phone. ___ phone was expensive.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8/16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What about plural nouns?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Do not use a/an with plural nouns.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1417320"/>
            <a:ext cx="4937760" cy="1828800"/>
          </a:xfrm>
          <a:prstGeom prst="roundRect">
            <a:avLst/>
          </a:prstGeom>
          <a:solidFill>
            <a:srgbClr val="FFEFF4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Do NOT use a/an with plural nouns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a books ✗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an apples 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417320"/>
            <a:ext cx="4937760" cy="182880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Use plural without a/an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books ✓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apples ✓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learners 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37360" y="3657600"/>
            <a:ext cx="8732520" cy="141732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Examples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I bought books.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The books are on the table.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Learners need pens.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9/16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What about uncountable nouns?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Some nouns do not usually take a/an.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1371600"/>
            <a:ext cx="5394960" cy="155448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Some nouns are not counted with a/an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water • advice • information • homework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371600"/>
            <a:ext cx="4800600" cy="192024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Say this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I need some advice.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She gave me information.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The homework is difficult.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554480" y="3886200"/>
            <a:ext cx="9144000" cy="914400"/>
          </a:xfrm>
          <a:prstGeom prst="roundRect">
            <a:avLst/>
          </a:prstGeom>
          <a:solidFill>
            <a:srgbClr val="FFEFF4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Be careful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Do not say: an advice ✗ / an information ✗ / a homework 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10/16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Common mistakes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Spot and correct typical article errors.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325880"/>
            <a:ext cx="5212080" cy="29718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Correct the mistakes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1. I saw an bus.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2. She needs a umbrella.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3. I bought a books.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4. Teacher gave me the advice.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325880"/>
            <a:ext cx="5074920" cy="297180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Correct answers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1. a bus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2. an umbrella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3. books / some books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4. some advice / advice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20240" y="4663440"/>
            <a:ext cx="8321040" cy="77724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Tip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Read your sentence aloud. The sound often helps you choose a or 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11/16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Quick test 1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Choose a, an or the.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325880"/>
            <a:ext cx="5120640" cy="960120"/>
          </a:xfrm>
          <a:prstGeom prst="roundRect">
            <a:avLst/>
          </a:prstGeom>
          <a:solidFill>
            <a:srgbClr val="F5F6F8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1700">
                <a:solidFill>
                  <a:srgbClr val="1C345B"/>
                </a:solidFill>
                <a:latin typeface="Aptos"/>
              </a:rPr>
              <a:t>1. I waited for ___ bus.</a:t>
            </a:r>
          </a:p>
          <a:p>
            <a:r>
              <a:rPr sz="1500" b="1">
                <a:solidFill>
                  <a:srgbClr val="6F41A7"/>
                </a:solidFill>
                <a:latin typeface="Aptos"/>
              </a:rPr>
              <a:t>Answer: a bus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325880"/>
            <a:ext cx="5120640" cy="960120"/>
          </a:xfrm>
          <a:prstGeom prst="roundRect">
            <a:avLst/>
          </a:prstGeom>
          <a:solidFill>
            <a:srgbClr val="F5F6F8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1700">
                <a:solidFill>
                  <a:srgbClr val="1C345B"/>
                </a:solidFill>
                <a:latin typeface="Aptos"/>
              </a:rPr>
              <a:t>2. She sent ___ email.</a:t>
            </a:r>
          </a:p>
          <a:p>
            <a:r>
              <a:rPr sz="1500" b="1">
                <a:solidFill>
                  <a:srgbClr val="6F41A7"/>
                </a:solidFill>
                <a:latin typeface="Aptos"/>
              </a:rPr>
              <a:t>Answer: an email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606040"/>
            <a:ext cx="5120640" cy="960120"/>
          </a:xfrm>
          <a:prstGeom prst="roundRect">
            <a:avLst/>
          </a:prstGeom>
          <a:solidFill>
            <a:srgbClr val="F5F6F8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1700">
                <a:solidFill>
                  <a:srgbClr val="1C345B"/>
                </a:solidFill>
                <a:latin typeface="Aptos"/>
              </a:rPr>
              <a:t>3. Please open ___ door.</a:t>
            </a:r>
          </a:p>
          <a:p>
            <a:r>
              <a:rPr sz="1500" b="1">
                <a:solidFill>
                  <a:srgbClr val="6F41A7"/>
                </a:solidFill>
                <a:latin typeface="Aptos"/>
              </a:rPr>
              <a:t>Answer: the door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2606040"/>
            <a:ext cx="5120640" cy="960120"/>
          </a:xfrm>
          <a:prstGeom prst="roundRect">
            <a:avLst/>
          </a:prstGeom>
          <a:solidFill>
            <a:srgbClr val="F5F6F8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1700">
                <a:solidFill>
                  <a:srgbClr val="1C345B"/>
                </a:solidFill>
                <a:latin typeface="Aptos"/>
              </a:rPr>
              <a:t>4. He has ___ umbrella.</a:t>
            </a:r>
          </a:p>
          <a:p>
            <a:r>
              <a:rPr sz="1500" b="1">
                <a:solidFill>
                  <a:srgbClr val="6F41A7"/>
                </a:solidFill>
                <a:latin typeface="Aptos"/>
              </a:rPr>
              <a:t>Answer: an umbrella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3886200"/>
            <a:ext cx="5120640" cy="960120"/>
          </a:xfrm>
          <a:prstGeom prst="roundRect">
            <a:avLst/>
          </a:prstGeom>
          <a:solidFill>
            <a:srgbClr val="F5F6F8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1700">
                <a:solidFill>
                  <a:srgbClr val="1C345B"/>
                </a:solidFill>
                <a:latin typeface="Aptos"/>
              </a:rPr>
              <a:t>5. I found ___ interesting article.</a:t>
            </a:r>
          </a:p>
          <a:p>
            <a:r>
              <a:rPr sz="1500" b="1">
                <a:solidFill>
                  <a:srgbClr val="6F41A7"/>
                </a:solidFill>
                <a:latin typeface="Aptos"/>
              </a:rPr>
              <a:t>Answer: an interesting article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3886200"/>
            <a:ext cx="5120640" cy="960120"/>
          </a:xfrm>
          <a:prstGeom prst="roundRect">
            <a:avLst/>
          </a:prstGeom>
          <a:solidFill>
            <a:srgbClr val="F5F6F8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1700">
                <a:solidFill>
                  <a:srgbClr val="1C345B"/>
                </a:solidFill>
                <a:latin typeface="Aptos"/>
              </a:rPr>
              <a:t>6. ___ article was about healthy eating.</a:t>
            </a:r>
          </a:p>
          <a:p>
            <a:r>
              <a:rPr sz="1500" b="1">
                <a:solidFill>
                  <a:srgbClr val="6F41A7"/>
                </a:solidFill>
                <a:latin typeface="Aptos"/>
              </a:rPr>
              <a:t>Answer: The article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12/16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Quick test 2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Complete the short text.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1417320"/>
            <a:ext cx="10469880" cy="192024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Complete the text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Yesterday, I read ___ notice at college. ___ notice said that ___ English class was in Room 6. I asked ___ receptionist for help. She gave me ___ map.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645920" y="3931920"/>
            <a:ext cx="8961120" cy="100584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Answers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a notice • The notice • the English class • a receptionist • a map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13/16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Partner practice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Say it, choose it, explain it.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417320"/>
            <a:ext cx="4937760" cy="1463040"/>
          </a:xfrm>
          <a:prstGeom prst="roundRect">
            <a:avLst/>
          </a:prstGeom>
          <a:solidFill>
            <a:srgbClr val="F3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Partner A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Choose a card and make a sentence with a, an or the.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417320"/>
            <a:ext cx="4937760" cy="146304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Partner B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Listen and say if the article is correct. Explain why.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63040" y="3383280"/>
            <a:ext cx="9235440" cy="16002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Useful language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I chose ___ because...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It is general / specific.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It starts with a vowel sound / consonant sound.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14/16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Mini writing task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Use articles in your own sentences.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05840" y="1417320"/>
            <a:ext cx="10149840" cy="137160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Writing task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Write 5 sentences about your journey, class or home.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Use a, an and the at least once.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645920" y="3246120"/>
            <a:ext cx="8869680" cy="1920240"/>
          </a:xfrm>
          <a:prstGeom prst="roundRect">
            <a:avLst/>
          </a:prstGeom>
          <a:solidFill>
            <a:srgbClr val="F3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Check your writing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Have I used a/an for one general thing?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Have I used the for something specific?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Have I checked plural nouns?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Have I read it aloud?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15/16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/>
          <a:lstStyle/>
          <a:p/>
        </p:txBody>
      </p:sp>
      <p:sp>
        <p:nvSpPr>
          <p:cNvPr id="3" name="Vertical Text Placeholder 2"/>
          <p:cNvSpPr>
            <a:spLocks noGrp="1"/>
          </p:cNvSpPr>
          <p:nvPr>
            <p:ph type="body" idx="1" orient="vert"/>
          </p:nvPr>
        </p:nvSpPr>
        <p:spPr/>
        <p:txBody>
          <a:bodyPr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13232" y="310896"/>
            <a:ext cx="10789920" cy="548640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Plenary and 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868680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932688"/>
            <a:ext cx="10789920" cy="31089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Check your understanding.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1417320"/>
            <a:ext cx="5029200" cy="205740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Exit ticket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Complete the rule: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Use a/an for ________.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Use the for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417320"/>
            <a:ext cx="4937760" cy="20574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200" b="1">
                <a:solidFill>
                  <a:srgbClr val="6F41A7"/>
                </a:solidFill>
                <a:latin typeface="Aptos"/>
              </a:rPr>
              <a:t>Homework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Find 5 sentences at home or online. Underline a, an or the. Write why the writer used 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28800" y="4023360"/>
            <a:ext cx="8503920" cy="1097280"/>
          </a:xfrm>
          <a:prstGeom prst="roundRect">
            <a:avLst/>
          </a:prstGeom>
          <a:solidFill>
            <a:srgbClr val="F3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>
              <a:spcAft>
                <a:spcPts val="400"/>
              </a:spcAft>
            </a:pPr>
            <a:r>
              <a:rPr sz="2600" b="1">
                <a:solidFill>
                  <a:srgbClr val="6F41A7"/>
                </a:solidFill>
                <a:latin typeface="Aptos"/>
              </a:rPr>
              <a:t>Well done!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Small grammar changes make big improvements in writing.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6501384"/>
            <a:ext cx="3017520" cy="219456"/>
          </a:xfrm>
          <a:prstGeom prst="rect">
            <a:avLst/>
          </a:prstGeom>
          <a:noFill/>
        </p:spPr>
        <p:txBody>
          <a:bodyPr wrap="square" lIns="50800" rIns="508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6E6E6E"/>
                </a:solidFill>
                <a:latin typeface="Aptos"/>
              </a:rPr>
              <a:t>Definite &amp; Indefinite Articles  |  16/16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12</cp:revision>
  <dcterms:created xsi:type="dcterms:W3CDTF">2025-06-03T17:54:40Z</dcterms:created>
  <dcterms:modified xsi:type="dcterms:W3CDTF">2026-09-05T23:07:08Z</dcterms:modified>
</cp:coreProperties>
</file>