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4" autoAdjust="0"/>
    <p:restoredTop sz="94660"/>
  </p:normalViewPr>
  <p:slideViewPr>
    <p:cSldViewPr snapToGrid="0">
      <p:cViewPr varScale="1">
        <p:scale>
          <a:sx n="74" d="100"/>
          <a:sy n="74" d="100"/>
        </p:scale>
        <p:origin x="81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25/08/2026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sz="4000" b="1">
                <a:solidFill>
                  <a:srgbClr val="000000"/>
                </a:solidFill>
                <a:latin typeface="Times New Roman"/>
              </a:rPr>
              <a:t>Functional Skills English Level 1</a:t>
            </a:r>
          </a:p>
          <a:p>
            <a:pPr algn="ctr"/>
            <a:r>
              <a:rPr sz="4600" b="1">
                <a:solidFill>
                  <a:srgbClr val="C00000"/>
                </a:solidFill>
                <a:latin typeface="Times New Roman"/>
              </a:rPr>
              <a:t>Article Writing</a:t>
            </a:r>
          </a:p>
        </p:txBody>
      </p:sp>
      <p:sp>
        <p:nvSpPr>
          <p:cNvPr id="3" name="Subtitle 2"/>
          <p:cNvSpPr>
            <a:spLocks noGrp="1"/>
          </p:cNvSpPr>
          <p:nvPr>
            <p:ph type="subTitle" idx="1"/>
          </p:nvPr>
        </p:nvSpPr>
        <p:spPr/>
        <p:txBody>
          <a:bodyPr/>
          <a:lstStyle/>
          <a:p>
            <a:pPr algn="ctr"/>
            <a:r>
              <a:rPr sz="3400" b="1">
                <a:solidFill>
                  <a:srgbClr val="000000"/>
                </a:solidFill>
                <a:latin typeface="Times New Roman"/>
              </a:rPr>
              <a:t>How to write a clear, interesting and well-structured article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Session Aims</a:t>
            </a:r>
          </a:p>
        </p:txBody>
      </p:sp>
      <p:sp>
        <p:nvSpPr>
          <p:cNvPr id="3" name="TextBox 2"/>
          <p:cNvSpPr txBox="1"/>
          <p:nvPr/>
        </p:nvSpPr>
        <p:spPr>
          <a:xfrm>
            <a:off x="841248" y="1508760"/>
            <a:ext cx="10058400" cy="4892040"/>
          </a:xfrm>
          <a:prstGeom prst="rect">
            <a:avLst/>
          </a:prstGeom>
          <a:noFill/>
        </p:spPr>
        <p:txBody>
          <a:bodyPr wrap="square">
            <a:normAutofit/>
          </a:bodyPr>
          <a:lstStyle/>
          <a:p>
            <a:pPr>
              <a:lnSpc>
                <a:spcPct val="105000"/>
              </a:lnSpc>
              <a:spcAft>
                <a:spcPts val="500"/>
              </a:spcAft>
              <a:defRPr sz="2600">
                <a:solidFill>
                  <a:srgbClr val="000000"/>
                </a:solidFill>
                <a:latin typeface="Times New Roman"/>
              </a:defRPr>
            </a:pPr>
            <a:r>
              <a:rPr sz="2600" b="1">
                <a:solidFill>
                  <a:srgbClr val="000000"/>
                </a:solidFill>
                <a:latin typeface="Times New Roman"/>
              </a:rPr>
              <a:t>By the end of this lesson, you will be able to:</a:t>
            </a:r>
          </a:p>
          <a:p>
            <a:pPr>
              <a:lnSpc>
                <a:spcPct val="105000"/>
              </a:lnSpc>
              <a:spcAft>
                <a:spcPts val="500"/>
              </a:spcAft>
              <a:defRPr sz="2400">
                <a:solidFill>
                  <a:srgbClr val="000000"/>
                </a:solidFill>
                <a:latin typeface="Times New Roman"/>
              </a:defRPr>
            </a:pPr>
            <a:r>
              <a:rPr sz="2400" b="0">
                <a:solidFill>
                  <a:srgbClr val="000000"/>
                </a:solidFill>
                <a:latin typeface="Times New Roman"/>
              </a:rPr>
              <a:t>• understand the purpose of an article</a:t>
            </a:r>
          </a:p>
          <a:p>
            <a:pPr>
              <a:lnSpc>
                <a:spcPct val="105000"/>
              </a:lnSpc>
              <a:spcAft>
                <a:spcPts val="500"/>
              </a:spcAft>
              <a:defRPr sz="2400">
                <a:solidFill>
                  <a:srgbClr val="000000"/>
                </a:solidFill>
                <a:latin typeface="Times New Roman"/>
              </a:defRPr>
            </a:pPr>
            <a:r>
              <a:rPr sz="2400" b="0">
                <a:solidFill>
                  <a:srgbClr val="000000"/>
                </a:solidFill>
                <a:latin typeface="Times New Roman"/>
              </a:rPr>
              <a:t>• identify the main features of article writing</a:t>
            </a:r>
          </a:p>
          <a:p>
            <a:pPr>
              <a:lnSpc>
                <a:spcPct val="105000"/>
              </a:lnSpc>
              <a:spcAft>
                <a:spcPts val="500"/>
              </a:spcAft>
              <a:defRPr sz="2400">
                <a:solidFill>
                  <a:srgbClr val="000000"/>
                </a:solidFill>
                <a:latin typeface="Times New Roman"/>
              </a:defRPr>
            </a:pPr>
            <a:r>
              <a:rPr sz="2400" b="0">
                <a:solidFill>
                  <a:srgbClr val="000000"/>
                </a:solidFill>
                <a:latin typeface="Times New Roman"/>
              </a:rPr>
              <a:t>• understand the Pearson article template</a:t>
            </a:r>
          </a:p>
          <a:p>
            <a:pPr>
              <a:lnSpc>
                <a:spcPct val="105000"/>
              </a:lnSpc>
              <a:spcAft>
                <a:spcPts val="500"/>
              </a:spcAft>
              <a:defRPr sz="2400">
                <a:solidFill>
                  <a:srgbClr val="000000"/>
                </a:solidFill>
                <a:latin typeface="Times New Roman"/>
              </a:defRPr>
            </a:pPr>
            <a:r>
              <a:rPr sz="2400" b="0">
                <a:solidFill>
                  <a:srgbClr val="000000"/>
                </a:solidFill>
                <a:latin typeface="Times New Roman"/>
              </a:rPr>
              <a:t>• write a clear title and introduction</a:t>
            </a:r>
          </a:p>
          <a:p>
            <a:pPr>
              <a:lnSpc>
                <a:spcPct val="105000"/>
              </a:lnSpc>
              <a:spcAft>
                <a:spcPts val="500"/>
              </a:spcAft>
              <a:defRPr sz="2400">
                <a:solidFill>
                  <a:srgbClr val="000000"/>
                </a:solidFill>
                <a:latin typeface="Times New Roman"/>
              </a:defRPr>
            </a:pPr>
            <a:r>
              <a:rPr sz="2400" b="0">
                <a:solidFill>
                  <a:srgbClr val="000000"/>
                </a:solidFill>
                <a:latin typeface="Times New Roman"/>
              </a:rPr>
              <a:t>• explain your ideas with reasons and examples</a:t>
            </a:r>
          </a:p>
          <a:p>
            <a:pPr>
              <a:lnSpc>
                <a:spcPct val="105000"/>
              </a:lnSpc>
              <a:spcAft>
                <a:spcPts val="500"/>
              </a:spcAft>
              <a:defRPr sz="2400">
                <a:solidFill>
                  <a:srgbClr val="000000"/>
                </a:solidFill>
                <a:latin typeface="Times New Roman"/>
              </a:defRPr>
            </a:pPr>
            <a:r>
              <a:rPr sz="2400" b="0">
                <a:solidFill>
                  <a:srgbClr val="000000"/>
                </a:solidFill>
                <a:latin typeface="Times New Roman"/>
              </a:rPr>
              <a:t>• write a suitable conclusion and check your SPaG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lang="en-GB" sz="3400" b="1" dirty="0">
                <a:solidFill>
                  <a:srgbClr val="C00000"/>
                </a:solidFill>
                <a:latin typeface="Times New Roman"/>
              </a:rPr>
              <a:t>Sample </a:t>
            </a:r>
            <a:r>
              <a:rPr sz="3400" b="1" dirty="0">
                <a:solidFill>
                  <a:srgbClr val="C00000"/>
                </a:solidFill>
                <a:latin typeface="Times New Roman"/>
              </a:rPr>
              <a:t>Pearson Article Writing Task</a:t>
            </a:r>
          </a:p>
        </p:txBody>
      </p:sp>
      <p:pic>
        <p:nvPicPr>
          <p:cNvPr id="5" name="Picture 4">
            <a:extLst>
              <a:ext uri="{FF2B5EF4-FFF2-40B4-BE49-F238E27FC236}">
                <a16:creationId xmlns:a16="http://schemas.microsoft.com/office/drawing/2014/main" id="{446EFE0A-801B-8A02-7C4E-AE85DC0EA727}"/>
              </a:ext>
            </a:extLst>
          </p:cNvPr>
          <p:cNvPicPr>
            <a:picLocks noChangeAspect="1"/>
          </p:cNvPicPr>
          <p:nvPr/>
        </p:nvPicPr>
        <p:blipFill>
          <a:blip r:embed="rId2"/>
          <a:stretch>
            <a:fillRect/>
          </a:stretch>
        </p:blipFill>
        <p:spPr>
          <a:xfrm>
            <a:off x="1918675" y="1143000"/>
            <a:ext cx="6851699" cy="52224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What Is an Article?</a:t>
            </a:r>
          </a:p>
        </p:txBody>
      </p:sp>
      <p:sp>
        <p:nvSpPr>
          <p:cNvPr id="3" name="TextBox 2"/>
          <p:cNvSpPr txBox="1"/>
          <p:nvPr/>
        </p:nvSpPr>
        <p:spPr>
          <a:xfrm>
            <a:off x="841248" y="1325880"/>
            <a:ext cx="10058400" cy="4892040"/>
          </a:xfrm>
          <a:prstGeom prst="rect">
            <a:avLst/>
          </a:prstGeom>
          <a:noFill/>
        </p:spPr>
        <p:txBody>
          <a:bodyPr wrap="square">
            <a:normAutofit/>
          </a:bodyPr>
          <a:lstStyle/>
          <a:p>
            <a:pPr>
              <a:lnSpc>
                <a:spcPct val="105000"/>
              </a:lnSpc>
              <a:spcAft>
                <a:spcPts val="500"/>
              </a:spcAft>
            </a:pPr>
            <a:r>
              <a:rPr sz="2400" b="1">
                <a:solidFill>
                  <a:srgbClr val="000000"/>
                </a:solidFill>
                <a:latin typeface="Times New Roman"/>
              </a:rPr>
              <a:t>Definition: </a:t>
            </a:r>
            <a:r>
              <a:rPr sz="2400">
                <a:solidFill>
                  <a:srgbClr val="000000"/>
                </a:solidFill>
                <a:latin typeface="Times New Roman"/>
              </a:rPr>
              <a:t>An article is a piece of writing for readers of a magazine, website, newsletter or newspaper.</a:t>
            </a:r>
          </a:p>
          <a:p>
            <a:pPr>
              <a:lnSpc>
                <a:spcPct val="105000"/>
              </a:lnSpc>
              <a:spcAft>
                <a:spcPts val="500"/>
              </a:spcAft>
            </a:pPr>
            <a:r>
              <a:rPr sz="2400">
                <a:solidFill>
                  <a:srgbClr val="000000"/>
                </a:solidFill>
                <a:latin typeface="Times New Roman"/>
              </a:rPr>
              <a:t>It usually gives information, ideas, opinions and reasons about a topic.</a:t>
            </a:r>
          </a:p>
          <a:p>
            <a:pPr>
              <a:lnSpc>
                <a:spcPct val="105000"/>
              </a:lnSpc>
              <a:spcAft>
                <a:spcPts val="500"/>
              </a:spcAft>
              <a:defRPr sz="2700">
                <a:solidFill>
                  <a:srgbClr val="000000"/>
                </a:solidFill>
                <a:latin typeface="Times New Roman"/>
              </a:defRPr>
            </a:pPr>
            <a:r>
              <a:rPr sz="2700" b="1">
                <a:solidFill>
                  <a:srgbClr val="000000"/>
                </a:solidFill>
                <a:latin typeface="Times New Roman"/>
              </a:rPr>
              <a:t>An article should:</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a clear title</a:t>
            </a:r>
          </a:p>
          <a:p>
            <a:pPr>
              <a:lnSpc>
                <a:spcPct val="105000"/>
              </a:lnSpc>
              <a:spcAft>
                <a:spcPts val="500"/>
              </a:spcAft>
              <a:defRPr sz="2300">
                <a:solidFill>
                  <a:srgbClr val="000000"/>
                </a:solidFill>
                <a:latin typeface="Times New Roman"/>
              </a:defRPr>
            </a:pPr>
            <a:r>
              <a:rPr sz="2300" b="0">
                <a:solidFill>
                  <a:srgbClr val="000000"/>
                </a:solidFill>
                <a:latin typeface="Times New Roman"/>
              </a:rPr>
              <a:t>• interest the reader</a:t>
            </a:r>
          </a:p>
          <a:p>
            <a:pPr>
              <a:lnSpc>
                <a:spcPct val="105000"/>
              </a:lnSpc>
              <a:spcAft>
                <a:spcPts val="500"/>
              </a:spcAft>
              <a:defRPr sz="2300">
                <a:solidFill>
                  <a:srgbClr val="000000"/>
                </a:solidFill>
                <a:latin typeface="Times New Roman"/>
              </a:defRPr>
            </a:pPr>
            <a:r>
              <a:rPr sz="2300" b="0">
                <a:solidFill>
                  <a:srgbClr val="000000"/>
                </a:solidFill>
                <a:latin typeface="Times New Roman"/>
              </a:rPr>
              <a:t>• organise ideas into paragraphs</a:t>
            </a:r>
          </a:p>
          <a:p>
            <a:pPr>
              <a:lnSpc>
                <a:spcPct val="105000"/>
              </a:lnSpc>
              <a:spcAft>
                <a:spcPts val="500"/>
              </a:spcAft>
              <a:defRPr sz="2300">
                <a:solidFill>
                  <a:srgbClr val="000000"/>
                </a:solidFill>
                <a:latin typeface="Times New Roman"/>
              </a:defRPr>
            </a:pPr>
            <a:r>
              <a:rPr sz="2300" b="0">
                <a:solidFill>
                  <a:srgbClr val="000000"/>
                </a:solidFill>
                <a:latin typeface="Times New Roman"/>
              </a:rPr>
              <a:t>• give reasons and examples</a:t>
            </a:r>
          </a:p>
          <a:p>
            <a:pPr>
              <a:lnSpc>
                <a:spcPct val="105000"/>
              </a:lnSpc>
              <a:spcAft>
                <a:spcPts val="500"/>
              </a:spcAft>
              <a:defRPr sz="2300">
                <a:solidFill>
                  <a:srgbClr val="000000"/>
                </a:solidFill>
                <a:latin typeface="Times New Roman"/>
              </a:defRPr>
            </a:pPr>
            <a:r>
              <a:rPr sz="2300" b="0">
                <a:solidFill>
                  <a:srgbClr val="000000"/>
                </a:solidFill>
                <a:latin typeface="Times New Roman"/>
              </a:rPr>
              <a:t>• finish with a short conclusion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Purpose and Audience</a:t>
            </a:r>
          </a:p>
        </p:txBody>
      </p:sp>
      <p:sp>
        <p:nvSpPr>
          <p:cNvPr id="3" name="TextBox 2"/>
          <p:cNvSpPr txBox="1"/>
          <p:nvPr/>
        </p:nvSpPr>
        <p:spPr>
          <a:xfrm>
            <a:off x="841248" y="1371600"/>
            <a:ext cx="10058400" cy="4892040"/>
          </a:xfrm>
          <a:prstGeom prst="rect">
            <a:avLst/>
          </a:prstGeom>
          <a:noFill/>
        </p:spPr>
        <p:txBody>
          <a:bodyPr wrap="square">
            <a:normAutofit/>
          </a:bodyPr>
          <a:lstStyle/>
          <a:p>
            <a:pPr>
              <a:lnSpc>
                <a:spcPct val="105000"/>
              </a:lnSpc>
              <a:spcAft>
                <a:spcPts val="500"/>
              </a:spcAft>
              <a:defRPr sz="2700">
                <a:solidFill>
                  <a:srgbClr val="000000"/>
                </a:solidFill>
                <a:latin typeface="Times New Roman"/>
              </a:defRPr>
            </a:pPr>
            <a:r>
              <a:rPr sz="2700" b="1">
                <a:solidFill>
                  <a:srgbClr val="000000"/>
                </a:solidFill>
                <a:latin typeface="Times New Roman"/>
              </a:rPr>
              <a:t>Purpose</a:t>
            </a:r>
          </a:p>
          <a:p>
            <a:pPr>
              <a:lnSpc>
                <a:spcPct val="105000"/>
              </a:lnSpc>
              <a:spcAft>
                <a:spcPts val="500"/>
              </a:spcAft>
              <a:defRPr sz="2400">
                <a:solidFill>
                  <a:srgbClr val="000000"/>
                </a:solidFill>
                <a:latin typeface="Times New Roman"/>
              </a:defRPr>
            </a:pPr>
            <a:r>
              <a:rPr sz="2400" b="0">
                <a:solidFill>
                  <a:srgbClr val="000000"/>
                </a:solidFill>
                <a:latin typeface="Times New Roman"/>
              </a:rPr>
              <a:t>• to inform, explain and interest the reader</a:t>
            </a:r>
          </a:p>
          <a:p>
            <a:pPr>
              <a:lnSpc>
                <a:spcPct val="105000"/>
              </a:lnSpc>
              <a:spcAft>
                <a:spcPts val="500"/>
              </a:spcAft>
              <a:defRPr sz="2400">
                <a:solidFill>
                  <a:srgbClr val="000000"/>
                </a:solidFill>
                <a:latin typeface="Times New Roman"/>
              </a:defRPr>
            </a:pPr>
            <a:r>
              <a:rPr sz="2400" b="0">
                <a:solidFill>
                  <a:srgbClr val="000000"/>
                </a:solidFill>
                <a:latin typeface="Times New Roman"/>
              </a:rPr>
              <a:t>• to give your opinion with reasons</a:t>
            </a:r>
          </a:p>
          <a:p>
            <a:pPr>
              <a:lnSpc>
                <a:spcPct val="105000"/>
              </a:lnSpc>
              <a:spcAft>
                <a:spcPts val="500"/>
              </a:spcAft>
              <a:defRPr sz="2400">
                <a:solidFill>
                  <a:srgbClr val="000000"/>
                </a:solidFill>
                <a:latin typeface="Times New Roman"/>
              </a:defRPr>
            </a:pPr>
            <a:r>
              <a:rPr sz="2400" b="0">
                <a:solidFill>
                  <a:srgbClr val="000000"/>
                </a:solidFill>
                <a:latin typeface="Times New Roman"/>
              </a:rPr>
              <a:t>• to share useful or interesting information</a:t>
            </a:r>
          </a:p>
          <a:p>
            <a:pPr>
              <a:lnSpc>
                <a:spcPct val="105000"/>
              </a:lnSpc>
              <a:spcAft>
                <a:spcPts val="500"/>
              </a:spcAft>
              <a:defRPr sz="2700">
                <a:solidFill>
                  <a:srgbClr val="000000"/>
                </a:solidFill>
                <a:latin typeface="Times New Roman"/>
              </a:defRPr>
            </a:pPr>
            <a:r>
              <a:rPr sz="2700" b="1">
                <a:solidFill>
                  <a:srgbClr val="000000"/>
                </a:solidFill>
                <a:latin typeface="Times New Roman"/>
              </a:rPr>
              <a:t>Audience</a:t>
            </a:r>
          </a:p>
          <a:p>
            <a:pPr>
              <a:lnSpc>
                <a:spcPct val="105000"/>
              </a:lnSpc>
              <a:spcAft>
                <a:spcPts val="500"/>
              </a:spcAft>
              <a:defRPr sz="2400">
                <a:solidFill>
                  <a:srgbClr val="000000"/>
                </a:solidFill>
                <a:latin typeface="Times New Roman"/>
              </a:defRPr>
            </a:pPr>
            <a:r>
              <a:rPr sz="2400" b="0">
                <a:solidFill>
                  <a:srgbClr val="000000"/>
                </a:solidFill>
                <a:latin typeface="Times New Roman"/>
              </a:rPr>
              <a:t>• people who read a magazine, website or newsletter</a:t>
            </a:r>
          </a:p>
          <a:p>
            <a:pPr>
              <a:lnSpc>
                <a:spcPct val="105000"/>
              </a:lnSpc>
              <a:spcAft>
                <a:spcPts val="500"/>
              </a:spcAft>
              <a:defRPr sz="2500">
                <a:solidFill>
                  <a:srgbClr val="000000"/>
                </a:solidFill>
                <a:latin typeface="Times New Roman"/>
              </a:defRPr>
            </a:pPr>
            <a:r>
              <a:rPr sz="2500" b="1">
                <a:solidFill>
                  <a:srgbClr val="000000"/>
                </a:solidFill>
                <a:latin typeface="Times New Roman"/>
              </a:rPr>
              <a:t>The language should be clear, interesting and suitable for the reader.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Article Template</a:t>
            </a:r>
          </a:p>
        </p:txBody>
      </p:sp>
      <p:sp>
        <p:nvSpPr>
          <p:cNvPr id="3" name="TextBox 2"/>
          <p:cNvSpPr txBox="1"/>
          <p:nvPr/>
        </p:nvSpPr>
        <p:spPr>
          <a:xfrm>
            <a:off x="841248" y="1417320"/>
            <a:ext cx="10058400" cy="4892040"/>
          </a:xfrm>
          <a:prstGeom prst="rect">
            <a:avLst/>
          </a:prstGeom>
          <a:noFill/>
        </p:spPr>
        <p:txBody>
          <a:bodyPr wrap="square">
            <a:normAutofit/>
          </a:bodyPr>
          <a:lstStyle/>
          <a:p>
            <a:pPr>
              <a:lnSpc>
                <a:spcPct val="105000"/>
              </a:lnSpc>
              <a:spcAft>
                <a:spcPts val="500"/>
              </a:spcAft>
              <a:defRPr sz="2600">
                <a:solidFill>
                  <a:srgbClr val="000000"/>
                </a:solidFill>
                <a:latin typeface="Times New Roman"/>
              </a:defRPr>
            </a:pPr>
            <a:r>
              <a:rPr sz="2600" b="1">
                <a:solidFill>
                  <a:srgbClr val="000000"/>
                </a:solidFill>
                <a:latin typeface="Times New Roman"/>
              </a:rPr>
              <a:t>The Pearson writing frame is divided into these parts:</a:t>
            </a:r>
          </a:p>
          <a:p>
            <a:pPr>
              <a:lnSpc>
                <a:spcPct val="105000"/>
              </a:lnSpc>
              <a:spcAft>
                <a:spcPts val="500"/>
              </a:spcAft>
              <a:defRPr sz="2400">
                <a:solidFill>
                  <a:srgbClr val="000000"/>
                </a:solidFill>
                <a:latin typeface="Times New Roman"/>
              </a:defRPr>
            </a:pPr>
            <a:r>
              <a:rPr sz="2400" b="1">
                <a:solidFill>
                  <a:srgbClr val="000000"/>
                </a:solidFill>
                <a:latin typeface="Times New Roman"/>
              </a:rPr>
              <a:t>• Headline / Title</a:t>
            </a:r>
          </a:p>
          <a:p>
            <a:pPr>
              <a:lnSpc>
                <a:spcPct val="105000"/>
              </a:lnSpc>
              <a:spcAft>
                <a:spcPts val="500"/>
              </a:spcAft>
              <a:defRPr sz="2400">
                <a:solidFill>
                  <a:srgbClr val="000000"/>
                </a:solidFill>
                <a:latin typeface="Times New Roman"/>
              </a:defRPr>
            </a:pPr>
            <a:r>
              <a:rPr sz="2400" b="0">
                <a:solidFill>
                  <a:srgbClr val="000000"/>
                </a:solidFill>
                <a:latin typeface="Times New Roman"/>
              </a:rPr>
              <a:t>• Introductory paragraph: Who are you writing about?</a:t>
            </a:r>
          </a:p>
          <a:p>
            <a:pPr>
              <a:lnSpc>
                <a:spcPct val="105000"/>
              </a:lnSpc>
              <a:spcAft>
                <a:spcPts val="500"/>
              </a:spcAft>
              <a:defRPr sz="2400">
                <a:solidFill>
                  <a:srgbClr val="000000"/>
                </a:solidFill>
                <a:latin typeface="Times New Roman"/>
              </a:defRPr>
            </a:pPr>
            <a:r>
              <a:rPr sz="2400" b="0">
                <a:solidFill>
                  <a:srgbClr val="000000"/>
                </a:solidFill>
                <a:latin typeface="Times New Roman"/>
              </a:rPr>
              <a:t>• Paragraph 1: Why is performer one special?</a:t>
            </a:r>
          </a:p>
          <a:p>
            <a:pPr>
              <a:lnSpc>
                <a:spcPct val="105000"/>
              </a:lnSpc>
              <a:spcAft>
                <a:spcPts val="500"/>
              </a:spcAft>
              <a:defRPr sz="2400">
                <a:solidFill>
                  <a:srgbClr val="000000"/>
                </a:solidFill>
                <a:latin typeface="Times New Roman"/>
              </a:defRPr>
            </a:pPr>
            <a:r>
              <a:rPr sz="2400" b="0">
                <a:solidFill>
                  <a:srgbClr val="000000"/>
                </a:solidFill>
                <a:latin typeface="Times New Roman"/>
              </a:rPr>
              <a:t>• Paragraph 2: Why is performer two special?</a:t>
            </a:r>
          </a:p>
          <a:p>
            <a:pPr>
              <a:lnSpc>
                <a:spcPct val="105000"/>
              </a:lnSpc>
              <a:spcAft>
                <a:spcPts val="500"/>
              </a:spcAft>
              <a:defRPr sz="2400">
                <a:solidFill>
                  <a:srgbClr val="000000"/>
                </a:solidFill>
                <a:latin typeface="Times New Roman"/>
              </a:defRPr>
            </a:pPr>
            <a:r>
              <a:rPr sz="2400" b="0">
                <a:solidFill>
                  <a:srgbClr val="000000"/>
                </a:solidFill>
                <a:latin typeface="Times New Roman"/>
              </a:rPr>
              <a:t>• Conclusion: Give your final opinion.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Explaining the Layout</a:t>
            </a:r>
          </a:p>
        </p:txBody>
      </p:sp>
      <p:sp>
        <p:nvSpPr>
          <p:cNvPr id="3" name="TextBox 2"/>
          <p:cNvSpPr txBox="1"/>
          <p:nvPr/>
        </p:nvSpPr>
        <p:spPr>
          <a:xfrm>
            <a:off x="841248" y="1325880"/>
            <a:ext cx="10058400" cy="4892040"/>
          </a:xfrm>
          <a:prstGeom prst="rect">
            <a:avLst/>
          </a:prstGeom>
          <a:noFill/>
        </p:spPr>
        <p:txBody>
          <a:bodyPr wrap="square">
            <a:normAutofit/>
          </a:bodyPr>
          <a:lstStyle/>
          <a:p>
            <a:pPr>
              <a:lnSpc>
                <a:spcPct val="105000"/>
              </a:lnSpc>
              <a:spcAft>
                <a:spcPts val="500"/>
              </a:spcAft>
            </a:pPr>
            <a:r>
              <a:rPr sz="2400" b="1">
                <a:solidFill>
                  <a:srgbClr val="000000"/>
                </a:solidFill>
                <a:latin typeface="Times New Roman"/>
              </a:rPr>
              <a:t>Headline / Title: </a:t>
            </a:r>
            <a:r>
              <a:rPr sz="2400">
                <a:solidFill>
                  <a:srgbClr val="000000"/>
                </a:solidFill>
                <a:latin typeface="Times New Roman"/>
              </a:rPr>
              <a:t>short, clear and interesting.</a:t>
            </a:r>
          </a:p>
          <a:p>
            <a:pPr>
              <a:lnSpc>
                <a:spcPct val="105000"/>
              </a:lnSpc>
              <a:spcAft>
                <a:spcPts val="500"/>
              </a:spcAft>
            </a:pPr>
            <a:r>
              <a:rPr sz="2400" b="1">
                <a:solidFill>
                  <a:srgbClr val="000000"/>
                </a:solidFill>
                <a:latin typeface="Times New Roman"/>
              </a:rPr>
              <a:t>Introduction: </a:t>
            </a:r>
            <a:r>
              <a:rPr sz="2400">
                <a:solidFill>
                  <a:srgbClr val="000000"/>
                </a:solidFill>
                <a:latin typeface="Times New Roman"/>
              </a:rPr>
              <a:t>introduce the topic and name the performers.</a:t>
            </a:r>
          </a:p>
          <a:p>
            <a:pPr>
              <a:lnSpc>
                <a:spcPct val="105000"/>
              </a:lnSpc>
              <a:spcAft>
                <a:spcPts val="500"/>
              </a:spcAft>
            </a:pPr>
            <a:r>
              <a:rPr sz="2400" b="1">
                <a:solidFill>
                  <a:srgbClr val="000000"/>
                </a:solidFill>
                <a:latin typeface="Times New Roman"/>
              </a:rPr>
              <a:t>Main paragraph 1: </a:t>
            </a:r>
            <a:r>
              <a:rPr sz="2400">
                <a:solidFill>
                  <a:srgbClr val="000000"/>
                </a:solidFill>
                <a:latin typeface="Times New Roman"/>
              </a:rPr>
              <a:t>explain why the first performer is special.</a:t>
            </a:r>
          </a:p>
          <a:p>
            <a:pPr>
              <a:lnSpc>
                <a:spcPct val="105000"/>
              </a:lnSpc>
              <a:spcAft>
                <a:spcPts val="500"/>
              </a:spcAft>
            </a:pPr>
            <a:r>
              <a:rPr sz="2400" b="1">
                <a:solidFill>
                  <a:srgbClr val="000000"/>
                </a:solidFill>
                <a:latin typeface="Times New Roman"/>
              </a:rPr>
              <a:t>Main paragraph 2: </a:t>
            </a:r>
            <a:r>
              <a:rPr sz="2400">
                <a:solidFill>
                  <a:srgbClr val="000000"/>
                </a:solidFill>
                <a:latin typeface="Times New Roman"/>
              </a:rPr>
              <a:t>explain why the second performer is special.</a:t>
            </a:r>
          </a:p>
          <a:p>
            <a:pPr>
              <a:lnSpc>
                <a:spcPct val="105000"/>
              </a:lnSpc>
              <a:spcAft>
                <a:spcPts val="500"/>
              </a:spcAft>
            </a:pPr>
            <a:r>
              <a:rPr sz="2400" b="1">
                <a:solidFill>
                  <a:srgbClr val="000000"/>
                </a:solidFill>
                <a:latin typeface="Times New Roman"/>
              </a:rPr>
              <a:t>Conclusion: </a:t>
            </a:r>
            <a:r>
              <a:rPr sz="2400">
                <a:solidFill>
                  <a:srgbClr val="000000"/>
                </a:solidFill>
                <a:latin typeface="Times New Roman"/>
              </a:rPr>
              <a:t>sum up your opinion in one or two sentences.</a:t>
            </a:r>
          </a:p>
          <a:p>
            <a:pPr>
              <a:lnSpc>
                <a:spcPct val="105000"/>
              </a:lnSpc>
              <a:spcAft>
                <a:spcPts val="500"/>
              </a:spcAft>
              <a:defRPr sz="2600">
                <a:solidFill>
                  <a:srgbClr val="000000"/>
                </a:solidFill>
                <a:latin typeface="Times New Roman"/>
              </a:defRPr>
            </a:pPr>
            <a:r>
              <a:rPr sz="2600" b="1">
                <a:solidFill>
                  <a:srgbClr val="000000"/>
                </a:solidFill>
                <a:latin typeface="Times New Roman"/>
              </a:rPr>
              <a:t>Tip: Each paragraph should have a clear job.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Useful Language for Articles</a:t>
            </a:r>
          </a:p>
        </p:txBody>
      </p:sp>
      <p:sp>
        <p:nvSpPr>
          <p:cNvPr id="3" name="TextBox 2"/>
          <p:cNvSpPr txBox="1"/>
          <p:nvPr/>
        </p:nvSpPr>
        <p:spPr>
          <a:xfrm>
            <a:off x="841248" y="1325880"/>
            <a:ext cx="10058400" cy="4892040"/>
          </a:xfrm>
          <a:prstGeom prst="rect">
            <a:avLst/>
          </a:prstGeom>
          <a:noFill/>
        </p:spPr>
        <p:txBody>
          <a:bodyPr wrap="square">
            <a:normAutofit/>
          </a:bodyPr>
          <a:lstStyle/>
          <a:p>
            <a:pPr>
              <a:lnSpc>
                <a:spcPct val="105000"/>
              </a:lnSpc>
              <a:spcAft>
                <a:spcPts val="500"/>
              </a:spcAft>
              <a:defRPr sz="2700">
                <a:solidFill>
                  <a:srgbClr val="000000"/>
                </a:solidFill>
                <a:latin typeface="Times New Roman"/>
              </a:defRPr>
            </a:pPr>
            <a:r>
              <a:rPr sz="2700" b="1">
                <a:solidFill>
                  <a:srgbClr val="000000"/>
                </a:solidFill>
                <a:latin typeface="Times New Roman"/>
              </a:rPr>
              <a:t>Useful sentence starters:</a:t>
            </a:r>
          </a:p>
          <a:p>
            <a:pPr>
              <a:lnSpc>
                <a:spcPct val="105000"/>
              </a:lnSpc>
              <a:spcAft>
                <a:spcPts val="500"/>
              </a:spcAft>
              <a:defRPr sz="2300">
                <a:solidFill>
                  <a:srgbClr val="000000"/>
                </a:solidFill>
                <a:latin typeface="Times New Roman"/>
              </a:defRPr>
            </a:pPr>
            <a:r>
              <a:rPr sz="2300" b="0">
                <a:solidFill>
                  <a:srgbClr val="000000"/>
                </a:solidFill>
                <a:latin typeface="Times New Roman"/>
              </a:rPr>
              <a:t>• One of my favourite performers is...</a:t>
            </a:r>
          </a:p>
          <a:p>
            <a:pPr>
              <a:lnSpc>
                <a:spcPct val="105000"/>
              </a:lnSpc>
              <a:spcAft>
                <a:spcPts val="500"/>
              </a:spcAft>
              <a:defRPr sz="2300">
                <a:solidFill>
                  <a:srgbClr val="000000"/>
                </a:solidFill>
                <a:latin typeface="Times New Roman"/>
              </a:defRPr>
            </a:pPr>
            <a:r>
              <a:rPr sz="2300" b="0">
                <a:solidFill>
                  <a:srgbClr val="000000"/>
                </a:solidFill>
                <a:latin typeface="Times New Roman"/>
              </a:rPr>
              <a:t>• I admire him/her because...</a:t>
            </a:r>
          </a:p>
          <a:p>
            <a:pPr>
              <a:lnSpc>
                <a:spcPct val="105000"/>
              </a:lnSpc>
              <a:spcAft>
                <a:spcPts val="500"/>
              </a:spcAft>
              <a:defRPr sz="2300">
                <a:solidFill>
                  <a:srgbClr val="000000"/>
                </a:solidFill>
                <a:latin typeface="Times New Roman"/>
              </a:defRPr>
            </a:pPr>
            <a:r>
              <a:rPr sz="2300" b="0">
                <a:solidFill>
                  <a:srgbClr val="000000"/>
                </a:solidFill>
                <a:latin typeface="Times New Roman"/>
              </a:rPr>
              <a:t>• Another performer I enjoy is...</a:t>
            </a:r>
          </a:p>
          <a:p>
            <a:pPr>
              <a:lnSpc>
                <a:spcPct val="105000"/>
              </a:lnSpc>
              <a:spcAft>
                <a:spcPts val="500"/>
              </a:spcAft>
              <a:defRPr sz="2300">
                <a:solidFill>
                  <a:srgbClr val="000000"/>
                </a:solidFill>
                <a:latin typeface="Times New Roman"/>
              </a:defRPr>
            </a:pPr>
            <a:r>
              <a:rPr sz="2300" b="0">
                <a:solidFill>
                  <a:srgbClr val="000000"/>
                </a:solidFill>
                <a:latin typeface="Times New Roman"/>
              </a:rPr>
              <a:t>• What makes this performer special is...</a:t>
            </a:r>
          </a:p>
          <a:p>
            <a:pPr>
              <a:lnSpc>
                <a:spcPct val="105000"/>
              </a:lnSpc>
              <a:spcAft>
                <a:spcPts val="500"/>
              </a:spcAft>
              <a:defRPr sz="2300">
                <a:solidFill>
                  <a:srgbClr val="000000"/>
                </a:solidFill>
                <a:latin typeface="Times New Roman"/>
              </a:defRPr>
            </a:pPr>
            <a:r>
              <a:rPr sz="2300" b="0">
                <a:solidFill>
                  <a:srgbClr val="000000"/>
                </a:solidFill>
                <a:latin typeface="Times New Roman"/>
              </a:rPr>
              <a:t>• In my opinion...</a:t>
            </a:r>
          </a:p>
          <a:p>
            <a:pPr>
              <a:lnSpc>
                <a:spcPct val="105000"/>
              </a:lnSpc>
              <a:spcAft>
                <a:spcPts val="500"/>
              </a:spcAft>
              <a:defRPr sz="2300">
                <a:solidFill>
                  <a:srgbClr val="000000"/>
                </a:solidFill>
                <a:latin typeface="Times New Roman"/>
              </a:defRPr>
            </a:pPr>
            <a:r>
              <a:rPr sz="2300" b="0">
                <a:solidFill>
                  <a:srgbClr val="000000"/>
                </a:solidFill>
                <a:latin typeface="Times New Roman"/>
              </a:rPr>
              <a:t>• Overall, I believe...</a:t>
            </a:r>
          </a:p>
          <a:p>
            <a:pPr>
              <a:lnSpc>
                <a:spcPct val="105000"/>
              </a:lnSpc>
              <a:spcAft>
                <a:spcPts val="500"/>
              </a:spcAft>
              <a:defRPr sz="2400">
                <a:solidFill>
                  <a:srgbClr val="000000"/>
                </a:solidFill>
                <a:latin typeface="Times New Roman"/>
              </a:defRPr>
            </a:pPr>
            <a:r>
              <a:rPr sz="2400" b="1">
                <a:solidFill>
                  <a:srgbClr val="000000"/>
                </a:solidFill>
                <a:latin typeface="Times New Roman"/>
              </a:rPr>
              <a:t>Use connectives such as because, also, for example, however and finally.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Model Article</a:t>
            </a:r>
          </a:p>
        </p:txBody>
      </p:sp>
      <p:sp>
        <p:nvSpPr>
          <p:cNvPr id="3" name="TextBox 2"/>
          <p:cNvSpPr txBox="1"/>
          <p:nvPr/>
        </p:nvSpPr>
        <p:spPr>
          <a:xfrm>
            <a:off x="841248" y="1234440"/>
            <a:ext cx="10058400" cy="4812399"/>
          </a:xfrm>
          <a:prstGeom prst="rect">
            <a:avLst/>
          </a:prstGeom>
          <a:noFill/>
        </p:spPr>
        <p:txBody>
          <a:bodyPr wrap="square">
            <a:normAutofit/>
          </a:bodyPr>
          <a:lstStyle/>
          <a:p>
            <a:pPr>
              <a:lnSpc>
                <a:spcPct val="105000"/>
              </a:lnSpc>
              <a:spcAft>
                <a:spcPts val="500"/>
              </a:spcAft>
              <a:defRPr sz="2400">
                <a:solidFill>
                  <a:srgbClr val="000000"/>
                </a:solidFill>
                <a:latin typeface="Times New Roman"/>
              </a:defRPr>
            </a:pPr>
            <a:r>
              <a:rPr sz="2000" b="1" dirty="0">
                <a:solidFill>
                  <a:srgbClr val="000000"/>
                </a:solidFill>
                <a:latin typeface="Times New Roman"/>
              </a:rPr>
              <a:t>A Performer Who Inspires Me</a:t>
            </a:r>
          </a:p>
          <a:p>
            <a:pPr>
              <a:lnSpc>
                <a:spcPct val="105000"/>
              </a:lnSpc>
              <a:spcAft>
                <a:spcPts val="500"/>
              </a:spcAft>
            </a:pPr>
            <a:r>
              <a:rPr sz="2000" dirty="0">
                <a:solidFill>
                  <a:srgbClr val="000000"/>
                </a:solidFill>
                <a:latin typeface="Times New Roman"/>
              </a:rPr>
              <a:t>One of my </a:t>
            </a:r>
            <a:r>
              <a:rPr sz="2000" dirty="0" err="1">
                <a:solidFill>
                  <a:srgbClr val="000000"/>
                </a:solidFill>
                <a:latin typeface="Times New Roman"/>
              </a:rPr>
              <a:t>favourite</a:t>
            </a:r>
            <a:r>
              <a:rPr sz="2000" dirty="0">
                <a:solidFill>
                  <a:srgbClr val="000000"/>
                </a:solidFill>
                <a:latin typeface="Times New Roman"/>
              </a:rPr>
              <a:t> performers is Shah Rukh Khan. He is a very famous actor, but I like him for more than his films. He can make people laugh, cry and think in the same story. His acting feels natural, and he often plays characters who are kind, brave and hopeful. I also admire the way he speaks to his fans with respect and confidence.</a:t>
            </a:r>
          </a:p>
          <a:p>
            <a:pPr>
              <a:lnSpc>
                <a:spcPct val="105000"/>
              </a:lnSpc>
              <a:spcAft>
                <a:spcPts val="500"/>
              </a:spcAft>
            </a:pPr>
            <a:r>
              <a:rPr sz="2000" dirty="0">
                <a:solidFill>
                  <a:srgbClr val="000000"/>
                </a:solidFill>
                <a:latin typeface="Times New Roman"/>
              </a:rPr>
              <a:t>Another performer I really enjoy is Michael Jackson. He was a singer and dancer with a very special style. His songs are energetic and memorable, and many people around the world still know his music today. His dancing was also original, especially the moonwalk, which made him different from other performers.</a:t>
            </a:r>
          </a:p>
          <a:p>
            <a:pPr>
              <a:lnSpc>
                <a:spcPct val="105000"/>
              </a:lnSpc>
              <a:spcAft>
                <a:spcPts val="500"/>
              </a:spcAft>
            </a:pPr>
            <a:r>
              <a:rPr sz="2000" dirty="0">
                <a:solidFill>
                  <a:srgbClr val="000000"/>
                </a:solidFill>
                <a:latin typeface="Times New Roman"/>
              </a:rPr>
              <a:t>In my opinion, both performers are special because they worked hard, entertained millions of people and created performances that people still remember. This is why I think they are excellent examples of successful performers.</a:t>
            </a:r>
          </a:p>
          <a:p>
            <a:pPr>
              <a:lnSpc>
                <a:spcPct val="105000"/>
              </a:lnSpc>
              <a:spcAft>
                <a:spcPts val="500"/>
              </a:spcAft>
              <a:defRPr sz="1800">
                <a:solidFill>
                  <a:srgbClr val="000000"/>
                </a:solidFill>
                <a:latin typeface="Times New Roman"/>
              </a:defRPr>
            </a:pPr>
            <a:r>
              <a:rPr sz="2000" b="1" dirty="0">
                <a:solidFill>
                  <a:srgbClr val="000000"/>
                </a:solidFill>
                <a:latin typeface="Times New Roman"/>
              </a:rPr>
              <a:t>Word count: 150 words, excluding the title.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Check Your SPaG and Structure</a:t>
            </a:r>
          </a:p>
        </p:txBody>
      </p:sp>
      <p:sp>
        <p:nvSpPr>
          <p:cNvPr id="3" name="TextBox 2"/>
          <p:cNvSpPr txBox="1"/>
          <p:nvPr/>
        </p:nvSpPr>
        <p:spPr>
          <a:xfrm>
            <a:off x="841248" y="1325880"/>
            <a:ext cx="10058400" cy="4892040"/>
          </a:xfrm>
          <a:prstGeom prst="rect">
            <a:avLst/>
          </a:prstGeom>
          <a:noFill/>
        </p:spPr>
        <p:txBody>
          <a:bodyPr wrap="square">
            <a:normAutofit/>
          </a:bodyPr>
          <a:lstStyle/>
          <a:p>
            <a:pPr>
              <a:lnSpc>
                <a:spcPct val="105000"/>
              </a:lnSpc>
              <a:spcAft>
                <a:spcPts val="500"/>
              </a:spcAft>
              <a:defRPr sz="2700">
                <a:solidFill>
                  <a:srgbClr val="000000"/>
                </a:solidFill>
                <a:latin typeface="Times New Roman"/>
              </a:defRPr>
            </a:pPr>
            <a:r>
              <a:rPr sz="2700" b="1">
                <a:solidFill>
                  <a:srgbClr val="000000"/>
                </a:solidFill>
                <a:latin typeface="Times New Roman"/>
              </a:rPr>
              <a:t>Before you finish, check:</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written a clear headline/title?</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introduced the performers?</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explained why each performer is special?</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included a short conclusion?</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used paragraphs?</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checked spelling, punctuation and grammar?</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written about 150 to 200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0A053-F4A3-3F3F-7B74-F720DE71F0F0}"/>
              </a:ext>
            </a:extLst>
          </p:cNvPr>
          <p:cNvSpPr>
            <a:spLocks noGrp="1"/>
          </p:cNvSpPr>
          <p:nvPr>
            <p:ph type="title"/>
          </p:nvPr>
        </p:nvSpPr>
        <p:spPr>
          <a:xfrm>
            <a:off x="838199" y="535709"/>
            <a:ext cx="9687791" cy="905597"/>
          </a:xfrm>
        </p:spPr>
        <p:txBody>
          <a:bodyPr/>
          <a:lstStyle/>
          <a:p>
            <a:r>
              <a:rPr lang="en-GB" b="1" dirty="0">
                <a:solidFill>
                  <a:srgbClr val="C00000"/>
                </a:solidFill>
              </a:rPr>
              <a:t>ARTICLE WRITING – Class Practice</a:t>
            </a:r>
          </a:p>
        </p:txBody>
      </p:sp>
      <p:pic>
        <p:nvPicPr>
          <p:cNvPr id="4" name="Picture 3">
            <a:extLst>
              <a:ext uri="{FF2B5EF4-FFF2-40B4-BE49-F238E27FC236}">
                <a16:creationId xmlns:a16="http://schemas.microsoft.com/office/drawing/2014/main" id="{E4CB74C7-7C17-4425-D7B1-E1D465315F1A}"/>
              </a:ext>
            </a:extLst>
          </p:cNvPr>
          <p:cNvPicPr>
            <a:picLocks noChangeAspect="1"/>
          </p:cNvPicPr>
          <p:nvPr/>
        </p:nvPicPr>
        <p:blipFill>
          <a:blip r:embed="rId2"/>
          <a:stretch>
            <a:fillRect/>
          </a:stretch>
        </p:blipFill>
        <p:spPr>
          <a:xfrm>
            <a:off x="1344323" y="1441306"/>
            <a:ext cx="7820025" cy="4838700"/>
          </a:xfrm>
          <a:prstGeom prst="rect">
            <a:avLst/>
          </a:prstGeom>
        </p:spPr>
      </p:pic>
    </p:spTree>
    <p:extLst>
      <p:ext uri="{BB962C8B-B14F-4D97-AF65-F5344CB8AC3E}">
        <p14:creationId xmlns:p14="http://schemas.microsoft.com/office/powerpoint/2010/main" val="2088879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Homework – Article Writing</a:t>
            </a:r>
          </a:p>
        </p:txBody>
      </p:sp>
      <p:pic>
        <p:nvPicPr>
          <p:cNvPr id="5" name="Picture 4">
            <a:extLst>
              <a:ext uri="{FF2B5EF4-FFF2-40B4-BE49-F238E27FC236}">
                <a16:creationId xmlns:a16="http://schemas.microsoft.com/office/drawing/2014/main" id="{5999A662-1A48-4F33-1E0E-9C6A9505C5E5}"/>
              </a:ext>
            </a:extLst>
          </p:cNvPr>
          <p:cNvPicPr>
            <a:picLocks noChangeAspect="1"/>
          </p:cNvPicPr>
          <p:nvPr/>
        </p:nvPicPr>
        <p:blipFill>
          <a:blip r:embed="rId2"/>
          <a:stretch>
            <a:fillRect/>
          </a:stretch>
        </p:blipFill>
        <p:spPr>
          <a:xfrm>
            <a:off x="1409266" y="1414001"/>
            <a:ext cx="8420534" cy="468373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353</TotalTime>
  <Words>659</Words>
  <Application>Microsoft Office PowerPoint</Application>
  <PresentationFormat>Widescreen</PresentationFormat>
  <Paragraphs>69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Times New Roman</vt:lpstr>
      <vt:lpstr>Office Theme</vt:lpstr>
      <vt:lpstr>Functional Skills English Level 1 Article Writing</vt:lpstr>
      <vt:lpstr>Session Aims</vt:lpstr>
      <vt:lpstr>Sample Pearson Article Writing Task</vt:lpstr>
      <vt:lpstr>What Is an Article?</vt:lpstr>
      <vt:lpstr>Purpose and Audience</vt:lpstr>
      <vt:lpstr>Pearson Article Template</vt:lpstr>
      <vt:lpstr>Explaining the Layout</vt:lpstr>
      <vt:lpstr>Useful Language for Articles</vt:lpstr>
      <vt:lpstr>Model Article</vt:lpstr>
      <vt:lpstr>Check Your SPaG and Structure</vt:lpstr>
      <vt:lpstr>ARTICLE WRITING – Class Practice</vt:lpstr>
      <vt:lpstr>Homework – Article Writing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13</cp:revision>
  <dcterms:created xsi:type="dcterms:W3CDTF">2025-06-03T17:54:40Z</dcterms:created>
  <dcterms:modified xsi:type="dcterms:W3CDTF">2026-08-25T22:29:27Z</dcterms:modified>
</cp:coreProperties>
</file>