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416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8" d="100"/>
          <a:sy n="78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23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8"/>
          <p:cNvSpPr txBox="1">
            <a:spLocks noGrp="1"/>
          </p:cNvSpPr>
          <p:nvPr>
            <p:ph type="title"/>
          </p:nvPr>
        </p:nvSpPr>
        <p:spPr>
          <a:xfrm>
            <a:off x="609600" y="381321"/>
            <a:ext cx="11151200" cy="6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Calibri"/>
              <a:buNone/>
              <a:defRPr sz="3001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body" idx="1"/>
          </p:nvPr>
        </p:nvSpPr>
        <p:spPr>
          <a:xfrm>
            <a:off x="609600" y="1411450"/>
            <a:ext cx="11151200" cy="47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11" lvl="0" indent="-228606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>
                <a:latin typeface="Calibri"/>
                <a:ea typeface="Calibri"/>
                <a:cs typeface="Calibri"/>
                <a:sym typeface="Calibri"/>
              </a:defRPr>
            </a:lvl1pPr>
            <a:lvl2pPr marL="914423" lvl="1" indent="-342908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SzPts val="18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34" lvl="2" indent="-342908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SzPts val="1800"/>
              <a:buFont typeface="Calibri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46" lvl="3" indent="-342908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SzPts val="1800"/>
              <a:buFont typeface="Calibri"/>
              <a:buChar char="o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57" lvl="4" indent="-342908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SzPts val="1800"/>
              <a:buFont typeface="Calibri"/>
              <a:buChar char="⮚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69" lvl="5" indent="-342908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SzPts val="18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6pPr>
            <a:lvl7pPr marL="3200480" lvl="6" indent="-342908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SzPts val="18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7pPr>
            <a:lvl8pPr marL="3657691" lvl="7" indent="-342908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SzPts val="18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8pPr>
            <a:lvl9pPr marL="4114903" lvl="8" indent="-342908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SzPts val="18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28"/>
          <p:cNvSpPr txBox="1">
            <a:spLocks noGrp="1"/>
          </p:cNvSpPr>
          <p:nvPr>
            <p:ph type="dt" idx="10"/>
          </p:nvPr>
        </p:nvSpPr>
        <p:spPr>
          <a:xfrm>
            <a:off x="609600" y="6172201"/>
            <a:ext cx="4572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ftr" idx="11"/>
          </p:nvPr>
        </p:nvSpPr>
        <p:spPr>
          <a:xfrm>
            <a:off x="609600" y="6492875"/>
            <a:ext cx="4572000" cy="2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sldNum" idx="12"/>
          </p:nvPr>
        </p:nvSpPr>
        <p:spPr>
          <a:xfrm rot="-5400000">
            <a:off x="9713949" y="5921865"/>
            <a:ext cx="1315800" cy="4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7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Accident Report Layout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914400" y="932688"/>
            <a:ext cx="102870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Functional Skills English Entry 3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828800"/>
            <a:ext cx="10058400" cy="65836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ready-to-use lesson for writing a short accident report using the correct format.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1005840" y="2743200"/>
            <a:ext cx="9966960" cy="594360"/>
          </a:xfrm>
          <a:prstGeom prst="rect">
            <a:avLst/>
          </a:prstGeom>
          <a:solidFill>
            <a:srgbClr val="FFF7DC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Heading + To + Introduction bullets + Details paragraph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868680" y="3840480"/>
            <a:ext cx="1828800" cy="658368"/>
          </a:xfrm>
          <a:prstGeom prst="rect">
            <a:avLst/>
          </a:prstGeom>
          <a:solidFill>
            <a:srgbClr val="FFF7DC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2770632" y="3959352"/>
            <a:ext cx="347472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3172968" y="3840480"/>
            <a:ext cx="1828800" cy="658368"/>
          </a:xfrm>
          <a:prstGeom prst="rect">
            <a:avLst/>
          </a:prstGeom>
          <a:solidFill>
            <a:srgbClr val="EAF4FF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PLAN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5074920" y="3959352"/>
            <a:ext cx="347472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5477256" y="3840480"/>
            <a:ext cx="1828800" cy="658368"/>
          </a:xfrm>
          <a:prstGeom prst="rect">
            <a:avLst/>
          </a:prstGeom>
          <a:solidFill>
            <a:srgbClr val="FFF7DC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LAYOUT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7379208" y="3959352"/>
            <a:ext cx="347472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7781544" y="3840480"/>
            <a:ext cx="1828800" cy="658368"/>
          </a:xfrm>
          <a:prstGeom prst="rect">
            <a:avLst/>
          </a:prstGeom>
          <a:solidFill>
            <a:srgbClr val="EAF4FF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9683496" y="3959352"/>
            <a:ext cx="347472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10085832" y="3840480"/>
            <a:ext cx="1828800" cy="658368"/>
          </a:xfrm>
          <a:prstGeom prst="rect">
            <a:avLst/>
          </a:prstGeom>
          <a:solidFill>
            <a:srgbClr val="FFF7DC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Lesson Aims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353312"/>
            <a:ext cx="10424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By the end of the lesson, learners will be able to: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966960" cy="38862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understand what an accident report is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identify the important information in the task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use the correct accident report layout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write a clear heading and a suitable "To" line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write introduction bullet points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write details of the accident in clear sentences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check punctuation, spelling and past tense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Warm-Up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353312"/>
            <a:ext cx="10424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information would you need?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847088"/>
            <a:ext cx="9966960" cy="1051560"/>
          </a:xfrm>
          <a:prstGeom prst="rect">
            <a:avLst/>
          </a:prstGeom>
          <a:solidFill>
            <a:srgbClr val="EAF4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Imagine someone falls in the college corridor.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Tell your partner: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1234440" y="3154680"/>
            <a:ext cx="8961120" cy="18288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31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What happened?</a:t>
            </a:r>
            <a:endParaRPr lang="en-US" sz="3100" dirty="0"/>
          </a:p>
          <a:p>
            <a:pPr marL="0" indent="0" algn="l">
              <a:buNone/>
            </a:pPr>
            <a:r>
              <a:rPr lang="en-US" sz="31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Who was hurt?</a:t>
            </a:r>
            <a:endParaRPr lang="en-US" sz="3100" dirty="0"/>
          </a:p>
          <a:p>
            <a:pPr marL="0" indent="0" algn="l">
              <a:buNone/>
            </a:pPr>
            <a:r>
              <a:rPr lang="en-US" sz="31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When did it happen?</a:t>
            </a:r>
            <a:endParaRPr lang="en-US" sz="3100" dirty="0"/>
          </a:p>
          <a:p>
            <a:pPr marL="0" indent="0" algn="l">
              <a:buNone/>
            </a:pPr>
            <a:r>
              <a:rPr lang="en-US" sz="31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Where did it happen?</a:t>
            </a:r>
            <a:endParaRPr lang="en-US" sz="3100" dirty="0"/>
          </a:p>
          <a:p>
            <a:pPr marL="0" indent="0" algn="l">
              <a:buNone/>
            </a:pPr>
            <a:r>
              <a:rPr lang="en-US" sz="31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Who helped?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960120" y="5532120"/>
            <a:ext cx="9418320" cy="502920"/>
          </a:xfrm>
          <a:prstGeom prst="rect">
            <a:avLst/>
          </a:prstGeom>
          <a:solidFill>
            <a:srgbClr val="FCEAEA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These are the details we need in an accident report.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Is an Accident Report?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960120" y="1508760"/>
            <a:ext cx="9966960" cy="4023360"/>
          </a:xfrm>
          <a:prstGeom prst="rect">
            <a:avLst/>
          </a:prstGeom>
          <a:solidFill>
            <a:srgbClr val="FFF7DC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 accident report is a short factual report.</a:t>
            </a:r>
            <a:endParaRPr lang="en-US" sz="3100" dirty="0"/>
          </a:p>
          <a:p>
            <a:pPr marL="0" indent="0" algn="ctr">
              <a:buNone/>
            </a:pPr>
            <a:endParaRPr lang="en-US" sz="3100" dirty="0"/>
          </a:p>
          <a:p>
            <a:pPr marL="0" indent="0" algn="ctr">
              <a:buNone/>
            </a:pPr>
            <a:r>
              <a:rPr lang="en-US" sz="31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 explains what happened when someone was hurt or nearly hurt.</a:t>
            </a:r>
            <a:endParaRPr lang="en-US" sz="3100" dirty="0"/>
          </a:p>
          <a:p>
            <a:pPr marL="0" indent="0" algn="ctr">
              <a:buNone/>
            </a:pPr>
            <a:endParaRPr lang="en-US" sz="3100" dirty="0"/>
          </a:p>
          <a:p>
            <a:pPr marL="0" indent="0" algn="ctr">
              <a:buNone/>
            </a:pPr>
            <a:r>
              <a:rPr lang="en-US" sz="31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 is usually written at college or work for a manager, teacher or health and safety officer.</a:t>
            </a:r>
            <a:endParaRPr lang="en-US" sz="3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353312"/>
            <a:ext cx="10424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do we write an accident report?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966960" cy="301752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l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 record what happened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 help the person who was hurt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 tell the right person at work or college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 help stop the same accident happening again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 keep a clear written record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960120" y="5257800"/>
            <a:ext cx="9418320" cy="502920"/>
          </a:xfrm>
          <a:prstGeom prst="rect">
            <a:avLst/>
          </a:prstGeom>
          <a:solidFill>
            <a:srgbClr val="FCEAEA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 accident report should be clear, honest and factual.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The Task Asks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353312"/>
            <a:ext cx="10424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 this Pearson Entry 3 task, learners must: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966960" cy="361188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write an accident report to say what happened</a:t>
            </a:r>
            <a:endParaRPr lang="en-US" sz="2800" dirty="0"/>
          </a:p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include the day and time of the accident</a:t>
            </a:r>
            <a:endParaRPr lang="en-US" sz="2800" dirty="0"/>
          </a:p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include the name of the person who was hurt</a:t>
            </a:r>
            <a:endParaRPr lang="en-US" sz="2800" dirty="0"/>
          </a:p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give details of what happened</a:t>
            </a:r>
            <a:endParaRPr lang="en-US" sz="2800" dirty="0"/>
          </a:p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include a heading and use bullet points</a:t>
            </a:r>
            <a:endParaRPr lang="en-US" sz="2800" dirty="0"/>
          </a:p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write 4 to 6 sentences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/mnt/data/template_render/slide-1.png">
            <a:extLst>
              <a:ext uri="{FF2B5EF4-FFF2-40B4-BE49-F238E27FC236}">
                <a16:creationId xmlns:a16="http://schemas.microsoft.com/office/drawing/2014/main" id="{1B1EA529-B114-1AC5-E97A-A7EC4BCDF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88" y="137160"/>
            <a:ext cx="1219169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7D1EAD-1752-9EFB-6AC9-4720ED6B4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b="1" dirty="0"/>
            </a:br>
            <a:r>
              <a:rPr lang="en-GB" sz="3600" b="1" dirty="0">
                <a:latin typeface="+mj-lt"/>
              </a:rPr>
              <a:t>Accident Report Template/ Layout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611A1C-69C2-16B0-6392-1AE1D34F6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411450"/>
            <a:ext cx="11151200" cy="5166632"/>
          </a:xfrm>
        </p:spPr>
        <p:txBody>
          <a:bodyPr>
            <a:normAutofit fontScale="55000" lnSpcReduction="20000"/>
          </a:bodyPr>
          <a:lstStyle/>
          <a:p>
            <a:r>
              <a:rPr lang="en-GB" sz="4200" b="1" dirty="0">
                <a:solidFill>
                  <a:srgbClr val="C00000"/>
                </a:solidFill>
                <a:latin typeface="+mj-lt"/>
              </a:rPr>
              <a:t>Heading</a:t>
            </a:r>
            <a:endParaRPr lang="en-GB" sz="4200" dirty="0">
              <a:solidFill>
                <a:srgbClr val="C00000"/>
              </a:solidFill>
              <a:latin typeface="+mj-lt"/>
            </a:endParaRPr>
          </a:p>
          <a:p>
            <a:pPr marL="800105" indent="-571500">
              <a:buFont typeface="Arial" panose="020B0604020202020204" pitchFamily="34" charset="0"/>
              <a:buChar char="•"/>
            </a:pPr>
            <a:r>
              <a:rPr lang="en-GB" sz="4200" dirty="0">
                <a:latin typeface="+mj-lt"/>
              </a:rPr>
              <a:t>Write </a:t>
            </a:r>
            <a:r>
              <a:rPr lang="en-GB" sz="4200" b="1" dirty="0">
                <a:latin typeface="+mj-lt"/>
              </a:rPr>
              <a:t>“Accident Report”</a:t>
            </a:r>
            <a:r>
              <a:rPr lang="en-GB" sz="4200" dirty="0">
                <a:latin typeface="+mj-lt"/>
              </a:rPr>
              <a:t> at the top.</a:t>
            </a:r>
          </a:p>
          <a:p>
            <a:pPr marL="800105" indent="-571500">
              <a:buFont typeface="Arial" panose="020B0604020202020204" pitchFamily="34" charset="0"/>
              <a:buChar char="•"/>
            </a:pPr>
            <a:r>
              <a:rPr lang="en-GB" sz="4200" dirty="0">
                <a:latin typeface="+mj-lt"/>
              </a:rPr>
              <a:t>This tells the reader what the document is about.</a:t>
            </a:r>
          </a:p>
          <a:p>
            <a:r>
              <a:rPr lang="en-GB" sz="4200" b="1" dirty="0">
                <a:solidFill>
                  <a:srgbClr val="C00000"/>
                </a:solidFill>
                <a:latin typeface="+mj-lt"/>
              </a:rPr>
              <a:t>To</a:t>
            </a:r>
            <a:endParaRPr lang="en-GB" sz="4200" dirty="0">
              <a:solidFill>
                <a:srgbClr val="C00000"/>
              </a:solidFill>
              <a:latin typeface="+mj-lt"/>
            </a:endParaRPr>
          </a:p>
          <a:p>
            <a:pPr marL="800105" indent="-571500">
              <a:buFont typeface="Arial" panose="020B0604020202020204" pitchFamily="34" charset="0"/>
              <a:buChar char="•"/>
            </a:pPr>
            <a:r>
              <a:rPr lang="en-GB" sz="4200" dirty="0">
                <a:latin typeface="+mj-lt"/>
              </a:rPr>
              <a:t>Write who the report is for, for example, the </a:t>
            </a:r>
            <a:r>
              <a:rPr lang="en-GB" sz="4200" b="1" dirty="0">
                <a:latin typeface="+mj-lt"/>
              </a:rPr>
              <a:t>Manager</a:t>
            </a:r>
            <a:r>
              <a:rPr lang="en-GB" sz="4200" dirty="0">
                <a:latin typeface="+mj-lt"/>
              </a:rPr>
              <a:t> or the </a:t>
            </a:r>
            <a:r>
              <a:rPr lang="en-GB" sz="4200" b="1" dirty="0">
                <a:latin typeface="+mj-lt"/>
              </a:rPr>
              <a:t>Health and Safety Officer</a:t>
            </a:r>
            <a:r>
              <a:rPr lang="en-GB" sz="4200" dirty="0">
                <a:latin typeface="+mj-lt"/>
              </a:rPr>
              <a:t>.</a:t>
            </a:r>
          </a:p>
          <a:p>
            <a:pPr marL="800105" indent="-571500">
              <a:buFont typeface="Arial" panose="020B0604020202020204" pitchFamily="34" charset="0"/>
              <a:buChar char="•"/>
            </a:pPr>
            <a:r>
              <a:rPr lang="en-GB" sz="4200" dirty="0">
                <a:latin typeface="+mj-lt"/>
              </a:rPr>
              <a:t>If the question does not say who it is for, choose a sensible person.</a:t>
            </a:r>
          </a:p>
          <a:p>
            <a:r>
              <a:rPr lang="en-GB" sz="4200" b="1" dirty="0">
                <a:solidFill>
                  <a:srgbClr val="C00000"/>
                </a:solidFill>
                <a:latin typeface="+mj-lt"/>
              </a:rPr>
              <a:t>Introduction</a:t>
            </a:r>
            <a:endParaRPr lang="en-GB" sz="4200" dirty="0">
              <a:solidFill>
                <a:srgbClr val="C00000"/>
              </a:solidFill>
              <a:latin typeface="+mj-lt"/>
            </a:endParaRPr>
          </a:p>
          <a:p>
            <a:pPr marL="800105" indent="-571500">
              <a:buFont typeface="Arial" panose="020B0604020202020204" pitchFamily="34" charset="0"/>
              <a:buChar char="•"/>
            </a:pPr>
            <a:r>
              <a:rPr lang="en-GB" sz="4200" dirty="0">
                <a:latin typeface="+mj-lt"/>
              </a:rPr>
              <a:t>Use bullet points</a:t>
            </a:r>
          </a:p>
          <a:p>
            <a:pPr marL="800105" indent="-571500">
              <a:buFont typeface="Arial" panose="020B0604020202020204" pitchFamily="34" charset="0"/>
              <a:buChar char="•"/>
            </a:pPr>
            <a:r>
              <a:rPr lang="en-GB" sz="4200" dirty="0">
                <a:latin typeface="+mj-lt"/>
              </a:rPr>
              <a:t>Write the </a:t>
            </a:r>
            <a:r>
              <a:rPr lang="en-GB" sz="4200" b="1" dirty="0">
                <a:latin typeface="+mj-lt"/>
              </a:rPr>
              <a:t>day and time</a:t>
            </a:r>
            <a:r>
              <a:rPr lang="en-GB" sz="4200" dirty="0">
                <a:latin typeface="+mj-lt"/>
              </a:rPr>
              <a:t> of the accident.</a:t>
            </a:r>
          </a:p>
          <a:p>
            <a:pPr marL="800105" indent="-571500">
              <a:buFont typeface="Arial" panose="020B0604020202020204" pitchFamily="34" charset="0"/>
              <a:buChar char="•"/>
            </a:pPr>
            <a:r>
              <a:rPr lang="en-GB" sz="4200" dirty="0">
                <a:latin typeface="+mj-lt"/>
              </a:rPr>
              <a:t>Write the </a:t>
            </a:r>
            <a:r>
              <a:rPr lang="en-GB" sz="4200" b="1" dirty="0">
                <a:latin typeface="+mj-lt"/>
              </a:rPr>
              <a:t>name of the person who was hurt</a:t>
            </a:r>
            <a:r>
              <a:rPr lang="en-GB" sz="4200" dirty="0">
                <a:latin typeface="+mj-lt"/>
              </a:rPr>
              <a:t>.</a:t>
            </a:r>
          </a:p>
          <a:p>
            <a:r>
              <a:rPr lang="en-GB" sz="4200" b="1" dirty="0">
                <a:solidFill>
                  <a:srgbClr val="C00000"/>
                </a:solidFill>
                <a:latin typeface="+mj-lt"/>
              </a:rPr>
              <a:t>Details of the Accident</a:t>
            </a:r>
            <a:endParaRPr lang="en-GB" sz="4200" dirty="0">
              <a:solidFill>
                <a:srgbClr val="C00000"/>
              </a:solidFill>
              <a:latin typeface="+mj-lt"/>
            </a:endParaRPr>
          </a:p>
          <a:p>
            <a:pPr marL="800105" indent="-571500">
              <a:buFont typeface="Arial" panose="020B0604020202020204" pitchFamily="34" charset="0"/>
              <a:buChar char="•"/>
            </a:pPr>
            <a:r>
              <a:rPr lang="en-GB" sz="4200" dirty="0">
                <a:latin typeface="+mj-lt"/>
              </a:rPr>
              <a:t>Explain </a:t>
            </a:r>
            <a:r>
              <a:rPr lang="en-GB" sz="4200" b="1" dirty="0">
                <a:latin typeface="+mj-lt"/>
              </a:rPr>
              <a:t>what happened</a:t>
            </a:r>
            <a:r>
              <a:rPr lang="en-GB" sz="4200" dirty="0">
                <a:latin typeface="+mj-lt"/>
              </a:rPr>
              <a:t> clearly and simply.</a:t>
            </a:r>
          </a:p>
          <a:p>
            <a:pPr marL="800105" indent="-571500">
              <a:buFont typeface="Arial" panose="020B0604020202020204" pitchFamily="34" charset="0"/>
              <a:buChar char="•"/>
            </a:pPr>
            <a:r>
              <a:rPr lang="en-GB" sz="4200" dirty="0">
                <a:latin typeface="+mj-lt"/>
              </a:rPr>
              <a:t>Include how the person was hurt and what help was given.</a:t>
            </a:r>
          </a:p>
          <a:p>
            <a:pPr marL="800105" indent="-571500">
              <a:buFont typeface="Arial" panose="020B0604020202020204" pitchFamily="34" charset="0"/>
              <a:buChar char="•"/>
            </a:pPr>
            <a:r>
              <a:rPr lang="en-GB" sz="4200" dirty="0">
                <a:latin typeface="+mj-lt"/>
              </a:rPr>
              <a:t>Write in paragraph form.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3346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Layout Part 1: Heading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960120" y="1737360"/>
            <a:ext cx="9966960" cy="411480"/>
          </a:xfrm>
          <a:prstGeom prst="rect">
            <a:avLst/>
          </a:prstGeom>
          <a:solidFill>
            <a:srgbClr val="FFF7DC"/>
          </a:solidFill>
          <a:ln w="1524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Heading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2212848"/>
            <a:ext cx="9966960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397" tIns="1397" rIns="1397" bIns="1397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"Accident Report" at the top.</a:t>
            </a:r>
            <a:endParaRPr lang="en-US" sz="3000" dirty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This tells the reader what the document is about.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960120" y="3840480"/>
            <a:ext cx="9966960" cy="411480"/>
          </a:xfrm>
          <a:prstGeom prst="rect">
            <a:avLst/>
          </a:prstGeom>
          <a:solidFill>
            <a:srgbClr val="EAF4FF"/>
          </a:solidFill>
          <a:ln w="1524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Good examples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960120" y="4315968"/>
            <a:ext cx="996696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397" tIns="1397" rIns="1397" bIns="1397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Accident Report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Report of an Accident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Accident at College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Accident at Work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960120" y="5559552"/>
            <a:ext cx="9418320" cy="502920"/>
          </a:xfrm>
          <a:prstGeom prst="rect">
            <a:avLst/>
          </a:prstGeom>
          <a:solidFill>
            <a:srgbClr val="FCEAEA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 the exam, "Accident Report" is the safest heading.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Layout Part 2: To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960120" y="1737360"/>
            <a:ext cx="9966960" cy="411480"/>
          </a:xfrm>
          <a:prstGeom prst="rect">
            <a:avLst/>
          </a:prstGeom>
          <a:solidFill>
            <a:srgbClr val="FFF7DC"/>
          </a:solidFill>
          <a:ln w="1524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2212848"/>
            <a:ext cx="996696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397" tIns="1397" rIns="1397" bIns="1397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who the report is for.</a:t>
            </a:r>
            <a:endParaRPr lang="en-US" sz="3000" dirty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Choose a sensible person if the question does not say.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960120" y="3657600"/>
            <a:ext cx="9966960" cy="411480"/>
          </a:xfrm>
          <a:prstGeom prst="rect">
            <a:avLst/>
          </a:prstGeom>
          <a:solidFill>
            <a:srgbClr val="EAF4FF"/>
          </a:solidFill>
          <a:ln w="1524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Useful choices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960120" y="4133088"/>
            <a:ext cx="9966960" cy="112471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397" tIns="1397" rIns="1397" bIns="1397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To: The Manager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To: The Health and Safety Officer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To: The Supervisor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To: The College Office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Layout Part 3: Introduction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353312"/>
            <a:ext cx="10424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bullet points for the key facts.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828800"/>
            <a:ext cx="9966960" cy="1920240"/>
          </a:xfrm>
          <a:prstGeom prst="rect">
            <a:avLst/>
          </a:prstGeom>
          <a:solidFill>
            <a:srgbClr val="FFF7DC"/>
          </a:solidFill>
          <a:ln w="12700">
            <a:solidFill>
              <a:srgbClr val="F6B400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Introduction:</a:t>
            </a:r>
            <a:endParaRPr lang="en-US" sz="3200" dirty="0"/>
          </a:p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 accident happened on Monday at 10.15 am.</a:t>
            </a:r>
            <a:endParaRPr lang="en-US" sz="3200" dirty="0"/>
          </a:p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 person who was hurt was John Ahmed.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960120" y="4206240"/>
            <a:ext cx="9966960" cy="640080"/>
          </a:xfrm>
          <a:prstGeom prst="rect">
            <a:avLst/>
          </a:prstGeom>
          <a:solidFill>
            <a:srgbClr val="FCEAEA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This part gives the day, time and name clearly.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Layout Part 4: Details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353312"/>
            <a:ext cx="10424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the details in paragraph form.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828800"/>
            <a:ext cx="9966960" cy="2468880"/>
          </a:xfrm>
          <a:prstGeom prst="rect">
            <a:avLst/>
          </a:prstGeom>
          <a:solidFill>
            <a:srgbClr val="FFF7DC"/>
          </a:solidFill>
          <a:ln w="12700">
            <a:solidFill>
              <a:srgbClr val="F6B400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Details of the accident:</a:t>
            </a:r>
            <a:endParaRPr lang="en-US" sz="3100" dirty="0"/>
          </a:p>
          <a:p>
            <a:pPr marL="0" indent="0" algn="l">
              <a:buNone/>
            </a:pPr>
            <a:endParaRPr lang="en-US" sz="3100" dirty="0"/>
          </a:p>
          <a:p>
            <a:pPr marL="0" indent="0" algn="l">
              <a:buNone/>
            </a:pPr>
            <a:r>
              <a:rPr lang="en-US" sz="31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John slipped on a wet floor near the entrance. He fell and hurt his leg. First aid was given, and he was taken to the medical room.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960120" y="4663440"/>
            <a:ext cx="9966960" cy="685800"/>
          </a:xfrm>
          <a:prstGeom prst="rect">
            <a:avLst/>
          </a:prstGeom>
          <a:solidFill>
            <a:srgbClr val="FCEAEA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This part explains what happened, how the person was hurt and what help was given.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Complete Writing Frame</a:t>
            </a:r>
            <a:endParaRPr lang="en-US" sz="5000" dirty="0"/>
          </a:p>
        </p:txBody>
      </p:sp>
      <p:sp>
        <p:nvSpPr>
          <p:cNvPr id="5" name="Shape 2"/>
          <p:cNvSpPr/>
          <p:nvPr/>
        </p:nvSpPr>
        <p:spPr>
          <a:xfrm>
            <a:off x="822960" y="1810512"/>
            <a:ext cx="10241280" cy="4617720"/>
          </a:xfrm>
          <a:prstGeom prst="rect">
            <a:avLst/>
          </a:prstGeom>
          <a:solidFill>
            <a:srgbClr val="FFFFFF"/>
          </a:solidFill>
          <a:ln w="15240">
            <a:solidFill>
              <a:srgbClr val="F6B40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51560" y="2039112"/>
            <a:ext cx="97840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Accident Report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1234440" y="2679192"/>
            <a:ext cx="94183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To: The Manager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1234440" y="3182112"/>
            <a:ext cx="94183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Introduction: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1481328" y="3639312"/>
            <a:ext cx="90525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 accident happened on … at …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1481328" y="4050792"/>
            <a:ext cx="90525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 person who was hurt was …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1234440" y="4553712"/>
            <a:ext cx="94183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Details of the accident: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1234440" y="5056632"/>
            <a:ext cx="9418320" cy="1371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Name slipped / fell / tripped because ... .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He / She hurt his / her ... .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first aider / teacher / manager helped.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area was made safe.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Sample Answer 1</a:t>
            </a:r>
            <a:endParaRPr lang="en-US" sz="5000" dirty="0"/>
          </a:p>
        </p:txBody>
      </p:sp>
      <p:sp>
        <p:nvSpPr>
          <p:cNvPr id="4" name="Shape 1"/>
          <p:cNvSpPr/>
          <p:nvPr/>
        </p:nvSpPr>
        <p:spPr>
          <a:xfrm>
            <a:off x="822960" y="1417320"/>
            <a:ext cx="10241280" cy="5074920"/>
          </a:xfrm>
          <a:prstGeom prst="rect">
            <a:avLst/>
          </a:prstGeom>
          <a:solidFill>
            <a:srgbClr val="FFFFFF"/>
          </a:solidFill>
          <a:ln w="15240">
            <a:solidFill>
              <a:srgbClr val="F6B40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51560" y="1645920"/>
            <a:ext cx="97840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Accident Report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1234440" y="2286000"/>
            <a:ext cx="94183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To: The Manager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34440" y="2788920"/>
            <a:ext cx="94183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Introduction: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1481328" y="3246120"/>
            <a:ext cx="90525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 accident happened on Monday 6 May at 10.15 am.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481328" y="3657600"/>
            <a:ext cx="90525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 person who was hurt was John Ahmed.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1234440" y="4160520"/>
            <a:ext cx="94183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Details of the accident: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1234440" y="4663440"/>
            <a:ext cx="9418320" cy="1371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John slipped on a wet floor near the college entrance. He fell and hurt his right leg. A first aider helped him, and he was taken to the medical room.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Sample Answer 1: Check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353312"/>
            <a:ext cx="10424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Does the answer include everything?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966960" cy="411480"/>
          </a:xfrm>
          <a:prstGeom prst="rect">
            <a:avLst/>
          </a:prstGeom>
          <a:solidFill>
            <a:srgbClr val="ECF7EC"/>
          </a:solidFill>
          <a:ln w="1524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Yes, it includes: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960120" y="2258568"/>
            <a:ext cx="9966960" cy="290779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397" tIns="1397" rIns="1397" bIns="1397" rtlCol="0" anchor="t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clear heading: Accident Report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sensible reader: To: The Manager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day and time: Monday 6 May at 10.15 am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name of person: John Ahmed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what happened: slipped on wet floor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injury and help: hurt leg, first aider helped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960120" y="5440680"/>
            <a:ext cx="9418320" cy="502920"/>
          </a:xfrm>
          <a:prstGeom prst="rect">
            <a:avLst/>
          </a:prstGeom>
          <a:solidFill>
            <a:srgbClr val="FCEAEA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 is short, clear and factual.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Sample Answer 2</a:t>
            </a:r>
            <a:endParaRPr lang="en-US" sz="5000" dirty="0"/>
          </a:p>
        </p:txBody>
      </p:sp>
      <p:sp>
        <p:nvSpPr>
          <p:cNvPr id="4" name="Shape 1"/>
          <p:cNvSpPr/>
          <p:nvPr/>
        </p:nvSpPr>
        <p:spPr>
          <a:xfrm>
            <a:off x="822960" y="1417320"/>
            <a:ext cx="10241280" cy="5074920"/>
          </a:xfrm>
          <a:prstGeom prst="rect">
            <a:avLst/>
          </a:prstGeom>
          <a:solidFill>
            <a:srgbClr val="FFFFFF"/>
          </a:solidFill>
          <a:ln w="15240">
            <a:solidFill>
              <a:srgbClr val="F6B40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51560" y="1645920"/>
            <a:ext cx="97840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Accident Report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1234440" y="2286000"/>
            <a:ext cx="94183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To: The Health and Safety Officer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34440" y="2788920"/>
            <a:ext cx="94183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Introduction: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1481328" y="3246120"/>
            <a:ext cx="90525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 accident happened on Wednesday 8 May at 1.30 pm.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481328" y="3657600"/>
            <a:ext cx="90525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 person who was hurt was Sarah Khan.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1234440" y="4160520"/>
            <a:ext cx="94183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Details of the accident: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1234440" y="4663440"/>
            <a:ext cx="9418320" cy="1371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Sarah tripped over a loose cable in the office. She fell backwards and hurt her arm. First aid was given immediately, and the cable was moved to make the area safe.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Sample Answer 2: Check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353312"/>
            <a:ext cx="10424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makes this a good answer?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966960" cy="411480"/>
          </a:xfrm>
          <a:prstGeom prst="rect">
            <a:avLst/>
          </a:prstGeom>
          <a:solidFill>
            <a:srgbClr val="EAF4FF"/>
          </a:solidFill>
          <a:ln w="1524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Good features: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960120" y="2258568"/>
            <a:ext cx="9966960" cy="290779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397" tIns="1397" rIns="1397" bIns="1397" rtlCol="0" anchor="t">
            <a:normAutofit/>
          </a:bodyPr>
          <a:lstStyle/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uses the correct layout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uses bullet points in the introduction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uses clear past tense verbs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explains the accident simply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mentions the injury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mentions the action taken after the accident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960120" y="5440680"/>
            <a:ext cx="9418320" cy="502920"/>
          </a:xfrm>
          <a:prstGeom prst="rect">
            <a:avLst/>
          </a:prstGeom>
          <a:solidFill>
            <a:srgbClr val="FCEAEA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 extra story. No opinion. Just important facts.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Useful Accident Verbs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353312"/>
            <a:ext cx="10424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Teach these past tense verbs.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868680" y="1783080"/>
            <a:ext cx="5029200" cy="411480"/>
          </a:xfrm>
          <a:prstGeom prst="rect">
            <a:avLst/>
          </a:prstGeom>
          <a:solidFill>
            <a:srgbClr val="FFF7DC"/>
          </a:solidFill>
          <a:ln w="1524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happened?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868680" y="2258568"/>
            <a:ext cx="5029200" cy="2724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397" tIns="1397" rIns="1397" bIns="1397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fell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slipped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tripped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hurt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hit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cut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banged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dropped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172200" y="1783080"/>
            <a:ext cx="4983480" cy="411480"/>
          </a:xfrm>
          <a:prstGeom prst="rect">
            <a:avLst/>
          </a:prstGeom>
          <a:solidFill>
            <a:srgbClr val="EAF4FF"/>
          </a:solidFill>
          <a:ln w="1524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Help given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6172200" y="2258568"/>
            <a:ext cx="4983480" cy="272491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397" tIns="1397" rIns="1397" bIns="1397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helped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called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checked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cleaned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moved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reported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took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put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960120" y="5394960"/>
            <a:ext cx="9418320" cy="502920"/>
          </a:xfrm>
          <a:prstGeom prst="rect">
            <a:avLst/>
          </a:prstGeom>
          <a:solidFill>
            <a:srgbClr val="FCEAEA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Encourage learners to use simple, correct past tense.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Useful Sentence Starters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353312"/>
            <a:ext cx="10424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Learners can copy and adapt these.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966960" cy="33375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l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 accident happened on ... at ...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 person who was hurt was ...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He / She slipped / tripped / fell ...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He / She hurt his / her ...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 first aider was called.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 area was made safe.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Common Mistakes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353312"/>
            <a:ext cx="10424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Warn learners about these mistakes.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966960" cy="411480"/>
          </a:xfrm>
          <a:prstGeom prst="rect">
            <a:avLst/>
          </a:prstGeom>
          <a:solidFill>
            <a:srgbClr val="FCEAEA"/>
          </a:solidFill>
          <a:ln w="1524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Avoid: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960120" y="2258568"/>
            <a:ext cx="9966960" cy="313639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397" tIns="1397" rIns="1397" bIns="1397" rtlCol="0" anchor="t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forgetting the heading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forgetting the "To" line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not using bullet points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missing the day or time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missing the name of the person hurt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writing a long story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using opinions instead of facts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Guided Practice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353312"/>
            <a:ext cx="10424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the scenario together.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37360"/>
            <a:ext cx="9966960" cy="1965960"/>
          </a:xfrm>
          <a:prstGeom prst="rect">
            <a:avLst/>
          </a:prstGeom>
          <a:solidFill>
            <a:srgbClr val="FFF7DC"/>
          </a:solidFill>
          <a:ln w="12700">
            <a:solidFill>
              <a:srgbClr val="F6B400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 9.30 am on Friday, Ahmed Khan tripped over a bag in the classroom. He fell and hurt his hand. The tutor helped him and called the first aider. The bag was moved away from the walkway.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1005840" y="4160520"/>
            <a:ext cx="9875520" cy="731520"/>
          </a:xfrm>
          <a:prstGeom prst="rect">
            <a:avLst/>
          </a:prstGeom>
          <a:solidFill>
            <a:srgbClr val="FCEAEA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Task: Write an accident report using the same layout.</a:t>
            </a:r>
            <a:endParaRPr lang="en-US" sz="3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Guided Practice Frame</a:t>
            </a:r>
            <a:endParaRPr lang="en-US" sz="5000" dirty="0"/>
          </a:p>
        </p:txBody>
      </p:sp>
      <p:sp>
        <p:nvSpPr>
          <p:cNvPr id="4" name="Shape 1"/>
          <p:cNvSpPr/>
          <p:nvPr/>
        </p:nvSpPr>
        <p:spPr>
          <a:xfrm>
            <a:off x="822960" y="1810512"/>
            <a:ext cx="10241280" cy="4617720"/>
          </a:xfrm>
          <a:prstGeom prst="rect">
            <a:avLst/>
          </a:prstGeom>
          <a:solidFill>
            <a:srgbClr val="FFFFFF"/>
          </a:solidFill>
          <a:ln w="15240">
            <a:solidFill>
              <a:srgbClr val="F6B40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51560" y="2039112"/>
            <a:ext cx="97840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Accident Report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1234440" y="2679192"/>
            <a:ext cx="94183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To: ____________________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34440" y="3182112"/>
            <a:ext cx="94183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Introduction: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1481328" y="3639312"/>
            <a:ext cx="90525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 accident happened on __________ at __________.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481328" y="4050792"/>
            <a:ext cx="90525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 person who was hurt was ____________________.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1234440" y="4553712"/>
            <a:ext cx="94183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Details of the accident: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1234440" y="5056632"/>
            <a:ext cx="9418320" cy="1371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Ahmed ____________________ in the classroom.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He ____________________.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tutor ____________________.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bag ____________________.</a:t>
            </a:r>
            <a:endParaRPr lang="en-US" sz="2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Guided Practice Answer</a:t>
            </a:r>
            <a:endParaRPr lang="en-US" sz="5000" dirty="0"/>
          </a:p>
        </p:txBody>
      </p:sp>
      <p:sp>
        <p:nvSpPr>
          <p:cNvPr id="4" name="Shape 1"/>
          <p:cNvSpPr/>
          <p:nvPr/>
        </p:nvSpPr>
        <p:spPr>
          <a:xfrm>
            <a:off x="822960" y="1417320"/>
            <a:ext cx="10241280" cy="5074920"/>
          </a:xfrm>
          <a:prstGeom prst="rect">
            <a:avLst/>
          </a:prstGeom>
          <a:solidFill>
            <a:srgbClr val="FFFFFF"/>
          </a:solidFill>
          <a:ln w="15240">
            <a:solidFill>
              <a:srgbClr val="F6B40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51560" y="1645920"/>
            <a:ext cx="97840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Accident Report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1234440" y="2286000"/>
            <a:ext cx="94183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To: The Manager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34440" y="2788920"/>
            <a:ext cx="94183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Introduction: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1481328" y="3246120"/>
            <a:ext cx="90525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 accident happened on Friday at 9.30 am.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481328" y="3657600"/>
            <a:ext cx="90525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 person who was hurt was Ahmed Khan.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1234440" y="4160520"/>
            <a:ext cx="94183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Details of the accident: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1234440" y="4663440"/>
            <a:ext cx="9418320" cy="1371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Ahmed tripped over a bag in the classroom. He fell and hurt his hand. The tutor helped him and called the first aider. The bag was moved away from the walkway.</a:t>
            </a:r>
            <a:endParaRPr lang="en-US" sz="2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Independent Practice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353312"/>
            <a:ext cx="10424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Learners write their own accident report.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37360"/>
            <a:ext cx="9966960" cy="2240280"/>
          </a:xfrm>
          <a:prstGeom prst="rect">
            <a:avLst/>
          </a:prstGeom>
          <a:solidFill>
            <a:srgbClr val="EAF4FF"/>
          </a:solidFill>
          <a:ln w="12700">
            <a:solidFill>
              <a:srgbClr val="F6B400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 2.15 pm on Monday, Sarah Ali slipped in the corridor near the toilets. There was water on the floor. She fell and hurt her ankle. A receptionist called the first aider. A wet floor sign was put in the corridor.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1005840" y="4343400"/>
            <a:ext cx="9875520" cy="731520"/>
          </a:xfrm>
          <a:prstGeom prst="rect">
            <a:avLst/>
          </a:prstGeom>
          <a:solidFill>
            <a:srgbClr val="FCEAEA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4 to 6 sentences. Use the same accident report layout.</a:t>
            </a:r>
            <a:endParaRPr lang="en-US" sz="3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Final Checklist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353312"/>
            <a:ext cx="104241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Before finishing, check: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828800"/>
            <a:ext cx="9966960" cy="37947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Did I write the heading "Accident Report"?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Did I write who the report is for?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Did I use bullet points in the introduction?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Did I include the day and time?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Did I include the name of the person hurt?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Did I explain what happened?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Did I write 4 to 6 clear sentences?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Did I check capitals, full stops and spelling?</a:t>
            </a:r>
            <a:endParaRPr lang="en-US" sz="2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11064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Remember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1234440" y="1417320"/>
            <a:ext cx="9418320" cy="4526280"/>
          </a:xfrm>
          <a:prstGeom prst="rect">
            <a:avLst/>
          </a:prstGeom>
          <a:solidFill>
            <a:srgbClr val="FFF7DC"/>
          </a:solidFill>
          <a:ln w="12700">
            <a:solidFill>
              <a:srgbClr val="F6B400"/>
            </a:solidFill>
          </a:ln>
        </p:spPr>
        <p:txBody>
          <a:bodyPr wrap="square" lIns="1905" tIns="1905" rIns="1905" bIns="1905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Accident Report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To: The Manager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Introduction:</a:t>
            </a:r>
            <a:endParaRPr lang="en-US" sz="3200" dirty="0"/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day and time</a:t>
            </a:r>
            <a:endParaRPr lang="en-US" sz="3200" dirty="0"/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person hurt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Details of the accident:</a:t>
            </a:r>
            <a:endParaRPr lang="en-US" sz="3200" dirty="0"/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happened + injury + help given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1561</Words>
  <Application>Microsoft Office PowerPoint</Application>
  <PresentationFormat>Widescreen</PresentationFormat>
  <Paragraphs>260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Accident Report Template/ Layout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Accident Report Layout and Sample Answers</dc:title>
  <dc:subject>Functional Skills English Entry 3 Accident Report Layout Lesson</dc:subject>
  <dc:creator>ESOLish</dc:creator>
  <cp:lastModifiedBy>Shama Qurashi</cp:lastModifiedBy>
  <cp:revision>3</cp:revision>
  <dcterms:created xsi:type="dcterms:W3CDTF">2026-09-06T01:00:57Z</dcterms:created>
  <dcterms:modified xsi:type="dcterms:W3CDTF">2026-09-07T21:36:04Z</dcterms:modified>
</cp:coreProperties>
</file>