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2" r:id="rId3"/>
    <p:sldId id="417" r:id="rId4"/>
    <p:sldId id="427" r:id="rId5"/>
    <p:sldId id="428" r:id="rId6"/>
    <p:sldId id="420" r:id="rId7"/>
    <p:sldId id="429" r:id="rId8"/>
    <p:sldId id="421" r:id="rId9"/>
    <p:sldId id="430" r:id="rId10"/>
    <p:sldId id="431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1"/>
            <a:ext cx="9144000" cy="1909762"/>
          </a:xfrm>
        </p:spPr>
        <p:txBody>
          <a:bodyPr/>
          <a:lstStyle/>
          <a:p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7030A0"/>
                </a:solidFill>
              </a:rPr>
              <a:t>Topic: 9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Understanding Payslips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Learn how to read your payslip and understand your salary, deductions, and more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78897E-EE58-0519-5048-91A415B6C30B}"/>
              </a:ext>
            </a:extLst>
          </p:cNvPr>
          <p:cNvSpPr txBox="1"/>
          <p:nvPr/>
        </p:nvSpPr>
        <p:spPr>
          <a:xfrm>
            <a:off x="1366684" y="492463"/>
            <a:ext cx="94586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ESOL FOR JOB SEEKERS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8BE0-C7B5-7E76-29E7-CCAC5752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Session Objectives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F13E6-5A19-41B3-B33A-B7401B6BA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897" y="2031701"/>
            <a:ext cx="9898626" cy="4290441"/>
          </a:xfrm>
        </p:spPr>
        <p:txBody>
          <a:bodyPr/>
          <a:lstStyle/>
          <a:p>
            <a:pPr>
              <a:buNone/>
            </a:pPr>
            <a:r>
              <a:rPr lang="en-GB" sz="4000" dirty="0"/>
              <a:t>By the end of this session, you will be able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Identify key parts of a payslip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Understand gross pay and net pay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Recognise tax and national insurance deductions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Ask questions about a payslip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14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123" y="381320"/>
            <a:ext cx="6785677" cy="2595559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</a:t>
            </a:r>
            <a:r>
              <a:rPr lang="en-GB" b="1" dirty="0">
                <a:solidFill>
                  <a:srgbClr val="0070C0"/>
                </a:solidFill>
                <a:latin typeface="+mj-lt"/>
              </a:rPr>
              <a:t>Payslip Vocabulary Match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2641600"/>
            <a:ext cx="9834880" cy="3525520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GB" sz="3200" dirty="0"/>
              <a:t>Match words (e.g. </a:t>
            </a:r>
            <a:r>
              <a:rPr lang="en-GB" sz="3200" b="1" dirty="0"/>
              <a:t>net pay</a:t>
            </a:r>
            <a:r>
              <a:rPr lang="en-GB" sz="3200" dirty="0"/>
              <a:t>, </a:t>
            </a:r>
            <a:r>
              <a:rPr lang="en-GB" sz="3200" b="1" dirty="0"/>
              <a:t>tax</a:t>
            </a:r>
            <a:r>
              <a:rPr lang="en-GB" sz="3200" dirty="0"/>
              <a:t>, </a:t>
            </a:r>
            <a:r>
              <a:rPr lang="en-GB" sz="3200" b="1" dirty="0"/>
              <a:t>pension</a:t>
            </a:r>
            <a:r>
              <a:rPr lang="en-GB" sz="3200" dirty="0"/>
              <a:t>) to their meanings.</a:t>
            </a:r>
          </a:p>
          <a:p>
            <a:pPr>
              <a:buFont typeface="+mj-lt"/>
              <a:buAutoNum type="arabicPeriod"/>
            </a:pPr>
            <a:r>
              <a:rPr lang="en-GB" sz="3200" dirty="0"/>
              <a:t>Use the table provided on the next slide.</a:t>
            </a:r>
          </a:p>
          <a:p>
            <a:pPr>
              <a:buFont typeface="+mj-lt"/>
              <a:buAutoNum type="arabicPeriod"/>
            </a:pPr>
            <a:r>
              <a:rPr lang="en-GB" sz="3200" dirty="0"/>
              <a:t>Learners work in pairs or small groups.</a:t>
            </a:r>
            <a:br>
              <a:rPr lang="en-GB" sz="3200" dirty="0"/>
            </a:br>
            <a:r>
              <a:rPr lang="en-GB" sz="3200" dirty="0"/>
              <a:t>➡ Helps learners become familiar with key terms before reading a payslip.</a:t>
            </a: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19C3AB9-9DD1-4696-2F5C-AB94BEE127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265511"/>
              </p:ext>
            </p:extLst>
          </p:nvPr>
        </p:nvGraphicFramePr>
        <p:xfrm>
          <a:off x="494071" y="2473853"/>
          <a:ext cx="10515600" cy="356616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78867311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6163451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b="1"/>
                        <a:t>Column A: Payslip Word</a:t>
                      </a:r>
                      <a:endParaRPr lang="en-GB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Column B: Meaning</a:t>
                      </a:r>
                      <a:endParaRPr lang="en-GB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6890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1. Gross Pay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A. Money paid to the government (e.g. HMRC)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516527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2. Net Pay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B. The money you take home after deductions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463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3. Deductions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C. Total money earned before any money is taken away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3456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4. Tax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D. Your National Insurance number (NI No.)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180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5. National Insurance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E. Money taken from your pay (e.g. tax, pension)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00901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6. Pay Date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F. When you receive your salary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5136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7. Hours Worked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G. Number of hours you worked this pay period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72555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8. NI Number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H. Money taken for benefits and state pension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48468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A633FA9-FFE5-C072-0506-EBFFD88AC26C}"/>
              </a:ext>
            </a:extLst>
          </p:cNvPr>
          <p:cNvSpPr txBox="1"/>
          <p:nvPr/>
        </p:nvSpPr>
        <p:spPr>
          <a:xfrm>
            <a:off x="648033" y="472631"/>
            <a:ext cx="106099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4000" b="1" dirty="0">
                <a:solidFill>
                  <a:srgbClr val="7030A0"/>
                </a:solidFill>
              </a:rPr>
              <a:t>Warm-Up Game: Payslip Vocabulary Match</a:t>
            </a:r>
          </a:p>
          <a:p>
            <a:pPr algn="ctr"/>
            <a:r>
              <a:rPr lang="en-GB" sz="2800" b="1" dirty="0">
                <a:solidFill>
                  <a:srgbClr val="C00000"/>
                </a:solidFill>
              </a:rPr>
              <a:t>Match the word to the correct meaning. Draw a line or write the correct letter.</a:t>
            </a:r>
            <a:endParaRPr lang="en-GB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971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3D000-AF57-DD94-7EB2-4B48C72C0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1AEE1F2-9736-C402-57A6-7878218B025F}"/>
              </a:ext>
            </a:extLst>
          </p:cNvPr>
          <p:cNvSpPr txBox="1"/>
          <p:nvPr/>
        </p:nvSpPr>
        <p:spPr>
          <a:xfrm>
            <a:off x="648033" y="472631"/>
            <a:ext cx="106099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4000" b="1" dirty="0">
                <a:solidFill>
                  <a:srgbClr val="7030A0"/>
                </a:solidFill>
              </a:rPr>
              <a:t>Warm-Up Game Answers</a:t>
            </a:r>
          </a:p>
          <a:p>
            <a:pPr algn="ctr">
              <a:buNone/>
            </a:pPr>
            <a:r>
              <a:rPr lang="en-GB" sz="4000" b="1" dirty="0">
                <a:solidFill>
                  <a:srgbClr val="7030A0"/>
                </a:solidFill>
              </a:rPr>
              <a:t>Payslip Vocabulary Match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2B2F382-325B-0716-7B53-34F58C2928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153432"/>
              </p:ext>
            </p:extLst>
          </p:nvPr>
        </p:nvGraphicFramePr>
        <p:xfrm>
          <a:off x="533400" y="2582008"/>
          <a:ext cx="10515600" cy="356616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47680813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631170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b="1"/>
                        <a:t>Payslip Word</a:t>
                      </a:r>
                      <a:endParaRPr lang="en-GB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/>
                        <a:t>Correct Meaning</a:t>
                      </a:r>
                      <a:endParaRPr lang="en-GB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54173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1. Gross Pay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C. Total money earned before any money is taken away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03131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2. Net Pay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B. The money you take home after deductions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6997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3. Deductions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E. Money taken from your pay (e.g. tax, pension)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28141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4. Tax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A. Money paid to the government (e.g. HMRC)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425288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5. National Insurance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H. Money taken for benefits and state pension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561644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6. Pay Date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F. When you receive your salary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1279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7. Hours Worked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G. Number of hours you worked this pay period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8566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/>
                        <a:t>8. NI Number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D. Your National Insurance number (NI No.)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777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7108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792550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7496570" y="343640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01A34-DCD1-F5EA-38D0-468CB2A65106}"/>
              </a:ext>
            </a:extLst>
          </p:cNvPr>
          <p:cNvSpPr txBox="1"/>
          <p:nvPr/>
        </p:nvSpPr>
        <p:spPr>
          <a:xfrm>
            <a:off x="529598" y="2095132"/>
            <a:ext cx="1026622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3600" dirty="0"/>
              <a:t>Talk to your partner: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Have you seen a payslip before?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What do you understand from it?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Do you check how much tax is taken from your pay?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3600" dirty="0"/>
          </a:p>
          <a:p>
            <a:r>
              <a:rPr lang="en-GB" sz="3600" b="1" i="1" dirty="0"/>
              <a:t>Encourage the use of simple terms and polite conversation.</a:t>
            </a:r>
          </a:p>
        </p:txBody>
      </p:sp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FB9B1-45B1-C14E-4354-5588323B7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16" y="519620"/>
            <a:ext cx="8933873" cy="905597"/>
          </a:xfrm>
        </p:spPr>
        <p:txBody>
          <a:bodyPr/>
          <a:lstStyle/>
          <a:p>
            <a:pPr algn="ctr"/>
            <a:r>
              <a:rPr lang="en-GB" sz="5400" b="1" dirty="0">
                <a:solidFill>
                  <a:srgbClr val="0070C0"/>
                </a:solidFill>
              </a:rPr>
              <a:t>Key Payslip Words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284FB-960E-F2DA-443B-61508E98E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232" y="1795726"/>
            <a:ext cx="10173929" cy="446742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3600" b="1" dirty="0"/>
              <a:t>Gross Pay</a:t>
            </a:r>
            <a:r>
              <a:rPr lang="en-GB" sz="3600" dirty="0"/>
              <a:t> – Total earnings before deductions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b="1" dirty="0"/>
              <a:t>Net Pay</a:t>
            </a:r>
            <a:r>
              <a:rPr lang="en-GB" sz="3600" dirty="0"/>
              <a:t> – Take-home pay after deductions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b="1" dirty="0"/>
              <a:t>Tax</a:t>
            </a:r>
            <a:r>
              <a:rPr lang="en-GB" sz="3600" dirty="0"/>
              <a:t> – Money paid to the government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b="1" dirty="0"/>
              <a:t>National Insurance (NI)</a:t>
            </a:r>
            <a:r>
              <a:rPr lang="en-GB" sz="3600" dirty="0"/>
              <a:t> – Contribution for benefits/pension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b="1" dirty="0"/>
              <a:t>Pension</a:t>
            </a:r>
            <a:r>
              <a:rPr lang="en-GB" sz="3600" dirty="0"/>
              <a:t> – Money saved for retirement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b="1" dirty="0"/>
              <a:t>Deductions</a:t>
            </a:r>
            <a:r>
              <a:rPr lang="en-GB" sz="3600" dirty="0"/>
              <a:t> – Amounts taken from your pay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0959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2399071"/>
            <a:ext cx="9409635" cy="4028196"/>
          </a:xfrm>
        </p:spPr>
        <p:txBody>
          <a:bodyPr/>
          <a:lstStyle/>
          <a:p>
            <a:pPr>
              <a:buNone/>
            </a:pPr>
            <a:r>
              <a:rPr lang="en-GB" sz="3200" b="1" dirty="0"/>
              <a:t>Group Activity – Payslip Detective</a:t>
            </a:r>
          </a:p>
          <a:p>
            <a:pPr>
              <a:buFont typeface="+mj-lt"/>
              <a:buAutoNum type="arabicPeriod"/>
            </a:pPr>
            <a:r>
              <a:rPr lang="en-GB" sz="3200" dirty="0"/>
              <a:t>Each group receives a </a:t>
            </a:r>
            <a:r>
              <a:rPr lang="en-GB" sz="3200" b="1" dirty="0"/>
              <a:t>sample payslip</a:t>
            </a:r>
            <a:r>
              <a:rPr lang="en-GB" sz="3200" dirty="0"/>
              <a:t>.</a:t>
            </a:r>
          </a:p>
          <a:p>
            <a:pPr>
              <a:buFont typeface="+mj-lt"/>
              <a:buAutoNum type="arabicPeriod"/>
            </a:pPr>
            <a:r>
              <a:rPr lang="en-GB" sz="3200" dirty="0"/>
              <a:t>Discuss and answer: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GB" sz="3200" dirty="0"/>
              <a:t>What is the total pay?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GB" sz="3200" dirty="0"/>
              <a:t>What are the deductions?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GB" sz="3200" dirty="0"/>
              <a:t>What is the net pay?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(Download and use the sample payslip from the Handout  section of this lesson on the website)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7294695" y="430733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05F30-4A67-D179-8CC8-CC9B1A2D4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Payslip Example – Label the Parts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F06A1-B216-2C70-6B39-726074964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488561" cy="4700279"/>
          </a:xfrm>
        </p:spPr>
        <p:txBody>
          <a:bodyPr/>
          <a:lstStyle/>
          <a:p>
            <a:r>
              <a:rPr lang="en-GB" b="1" i="1" dirty="0">
                <a:solidFill>
                  <a:srgbClr val="C00000"/>
                </a:solidFill>
              </a:rPr>
              <a:t>(Download and use the same payslip from the Handout section of this lesson on the website, and label the following parts)</a:t>
            </a:r>
          </a:p>
          <a:p>
            <a:r>
              <a:rPr lang="en-GB" dirty="0"/>
              <a:t>Name</a:t>
            </a:r>
          </a:p>
          <a:p>
            <a:r>
              <a:rPr lang="en-GB" dirty="0"/>
              <a:t>Employer</a:t>
            </a:r>
          </a:p>
          <a:p>
            <a:r>
              <a:rPr lang="en-GB" dirty="0"/>
              <a:t>Pay period</a:t>
            </a:r>
          </a:p>
          <a:p>
            <a:r>
              <a:rPr lang="en-GB" dirty="0"/>
              <a:t>Rate per hour</a:t>
            </a:r>
          </a:p>
          <a:p>
            <a:r>
              <a:rPr lang="en-GB" dirty="0"/>
              <a:t>Hours worked</a:t>
            </a:r>
          </a:p>
          <a:p>
            <a:r>
              <a:rPr lang="en-GB" dirty="0"/>
              <a:t>Deductions</a:t>
            </a:r>
          </a:p>
          <a:p>
            <a:r>
              <a:rPr lang="en-GB" dirty="0"/>
              <a:t>Net pay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3538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62575-8423-3182-A026-5CFD6AE13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817077" cy="1436999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70C0"/>
                </a:solidFill>
              </a:rPr>
              <a:t>Reading Practice – Comprehension Questions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C1D86-CF88-B8D9-8721-EC8AAC05F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20413"/>
            <a:ext cx="9035473" cy="3856549"/>
          </a:xfrm>
        </p:spPr>
        <p:txBody>
          <a:bodyPr/>
          <a:lstStyle/>
          <a:p>
            <a:pPr>
              <a:buNone/>
            </a:pPr>
            <a:r>
              <a:rPr lang="en-GB" sz="4000" dirty="0"/>
              <a:t>Read the payslip. Answer: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Who is the employee?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What is the gross pay?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What deductions are listed?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What is the net pay?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0965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72437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D0858C-56AC-6250-4511-512927E77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73944" y="2181074"/>
            <a:ext cx="9436973" cy="367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GB" sz="4000" b="1" dirty="0"/>
              <a:t>Mini Research Task</a:t>
            </a:r>
            <a:br>
              <a:rPr lang="en-GB" sz="4000" dirty="0"/>
            </a:br>
            <a:r>
              <a:rPr lang="en-GB" sz="4000" dirty="0"/>
              <a:t>Learners find out: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What is National Insurance?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Why do we pay Income Tax?</a:t>
            </a:r>
            <a:br>
              <a:rPr lang="en-GB" sz="4000" dirty="0"/>
            </a:br>
            <a:r>
              <a:rPr lang="en-GB" sz="4000" i="1" dirty="0"/>
              <a:t>(They can ask a friend, check a website, or watch a video.)</a:t>
            </a:r>
            <a:endParaRPr lang="en-GB" sz="4000" dirty="0"/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9407646" y="505457"/>
            <a:ext cx="2179834" cy="22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657</Words>
  <Application>Microsoft Office PowerPoint</Application>
  <PresentationFormat>Widescreen</PresentationFormat>
  <Paragraphs>94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Times New Roman</vt:lpstr>
      <vt:lpstr>Office Theme</vt:lpstr>
      <vt:lpstr> Topic: 9 Understanding Payslips</vt:lpstr>
      <vt:lpstr>Session Objectives </vt:lpstr>
      <vt:lpstr>Warm-Up Game – Payslip Vocabulary Match   </vt:lpstr>
      <vt:lpstr>PowerPoint Presentation</vt:lpstr>
      <vt:lpstr>PowerPoint Presentation</vt:lpstr>
      <vt:lpstr>Pair Discussion</vt:lpstr>
      <vt:lpstr>Key Payslip Words </vt:lpstr>
      <vt:lpstr>Group Discussion </vt:lpstr>
      <vt:lpstr>Payslip Example – Label the Parts</vt:lpstr>
      <vt:lpstr>Reading Practice – Comprehension Questions 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10</cp:revision>
  <dcterms:created xsi:type="dcterms:W3CDTF">2025-06-03T17:54:40Z</dcterms:created>
  <dcterms:modified xsi:type="dcterms:W3CDTF">2025-07-03T20:59:18Z</dcterms:modified>
</cp:coreProperties>
</file>