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38" r:id="rId5"/>
    <p:sldId id="439" r:id="rId6"/>
    <p:sldId id="440" r:id="rId7"/>
    <p:sldId id="441" r:id="rId8"/>
    <p:sldId id="442" r:id="rId9"/>
    <p:sldId id="427" r:id="rId10"/>
    <p:sldId id="443" r:id="rId11"/>
    <p:sldId id="420" r:id="rId12"/>
    <p:sldId id="431" r:id="rId13"/>
    <p:sldId id="444" r:id="rId14"/>
    <p:sldId id="445" r:id="rId15"/>
    <p:sldId id="421" r:id="rId16"/>
    <p:sldId id="446" r:id="rId17"/>
    <p:sldId id="447" r:id="rId18"/>
    <p:sldId id="448" r:id="rId19"/>
    <p:sldId id="26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2155" y="1664844"/>
            <a:ext cx="9144000" cy="2634892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Topic:8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Customer Service &amp; Dealing with People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3754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Learn how to speak politely and clearly with customers, colleagues, and the public at work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8DFCAF-5E18-5A07-4426-C71D601BFCAB}"/>
              </a:ext>
            </a:extLst>
          </p:cNvPr>
          <p:cNvSpPr txBox="1"/>
          <p:nvPr/>
        </p:nvSpPr>
        <p:spPr>
          <a:xfrm>
            <a:off x="1524000" y="275164"/>
            <a:ext cx="99207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ESOL FOR JOB SEEKERS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729" y="1972707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By the end of this session, you will be able to:</a:t>
            </a:r>
          </a:p>
          <a:p>
            <a:r>
              <a:rPr lang="en-GB" sz="4000" dirty="0"/>
              <a:t>✔ Understand what good customer service means</a:t>
            </a:r>
            <a:br>
              <a:rPr lang="en-GB" sz="4000" dirty="0"/>
            </a:br>
            <a:r>
              <a:rPr lang="en-GB" sz="4000" dirty="0"/>
              <a:t>✔ Learn useful customer service phrases</a:t>
            </a:r>
            <a:br>
              <a:rPr lang="en-GB" sz="4000" dirty="0"/>
            </a:br>
            <a:r>
              <a:rPr lang="en-GB" sz="4000" dirty="0"/>
              <a:t>✔ Practise polite and helpful communication</a:t>
            </a:r>
            <a:br>
              <a:rPr lang="en-GB" sz="4000" dirty="0"/>
            </a:br>
            <a:r>
              <a:rPr lang="en-GB" sz="4000" dirty="0"/>
              <a:t>✔ Respond to different situations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155" y="381321"/>
            <a:ext cx="7080645" cy="137865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  <a:latin typeface="+mj-lt"/>
              </a:rPr>
              <a:t>Warm-Up Game – </a:t>
            </a:r>
            <a:br>
              <a:rPr lang="en-GB" sz="4800" b="1" dirty="0">
                <a:solidFill>
                  <a:srgbClr val="0070C0"/>
                </a:solidFill>
                <a:latin typeface="+mj-lt"/>
              </a:rPr>
            </a:br>
            <a:r>
              <a:rPr lang="en-GB" sz="4800" b="1" dirty="0">
                <a:solidFill>
                  <a:srgbClr val="0070C0"/>
                </a:solidFill>
              </a:rPr>
              <a:t>“Good or Bad Service?”</a:t>
            </a:r>
            <a:br>
              <a:rPr lang="en-GB" sz="48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210280"/>
            <a:ext cx="9834880" cy="3956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600" b="1" dirty="0"/>
              <a:t>“Good or Bad Service?”</a:t>
            </a:r>
          </a:p>
          <a:p>
            <a:r>
              <a:rPr lang="en-GB" sz="3600" dirty="0"/>
              <a:t>🟢 Show short role-play text of customer service (good/bad).</a:t>
            </a:r>
            <a:br>
              <a:rPr lang="en-GB" sz="3600" dirty="0"/>
            </a:br>
            <a:r>
              <a:rPr lang="en-GB" sz="3600" dirty="0"/>
              <a:t>👥 Learners say: “Good service” or “Bad service” and explain why.</a:t>
            </a:r>
            <a:br>
              <a:rPr lang="en-GB" sz="3600" dirty="0"/>
            </a:br>
            <a:r>
              <a:rPr lang="en-GB" sz="3600" dirty="0"/>
              <a:t>🗣 Prompt phrases: “They are smiling,” “They are rude,” “He is helpful.”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031039" cy="16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83953-9839-0241-06F9-F11EB527B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24334-4041-51A5-90BE-4EDBE1D0A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155" y="381321"/>
            <a:ext cx="7080645" cy="137865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  <a:latin typeface="+mj-lt"/>
              </a:rPr>
              <a:t>Warm-Up Game – </a:t>
            </a:r>
            <a:br>
              <a:rPr lang="en-GB" sz="4800" b="1" dirty="0">
                <a:solidFill>
                  <a:srgbClr val="0070C0"/>
                </a:solidFill>
                <a:latin typeface="+mj-lt"/>
              </a:rPr>
            </a:br>
            <a:r>
              <a:rPr lang="en-GB" sz="4800" b="1" dirty="0">
                <a:solidFill>
                  <a:srgbClr val="0070C0"/>
                </a:solidFill>
              </a:rPr>
              <a:t>“Good or Bad Service?”</a:t>
            </a:r>
            <a:br>
              <a:rPr lang="en-GB" sz="48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20555-D79A-4931-C671-BD8353F34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210280"/>
            <a:ext cx="9834880" cy="39568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4000" b="1" dirty="0">
                <a:solidFill>
                  <a:srgbClr val="7030A0"/>
                </a:solidFill>
              </a:rPr>
              <a:t>Role-Play Clip 1:</a:t>
            </a:r>
          </a:p>
          <a:p>
            <a:pPr marL="0" indent="0">
              <a:buNone/>
            </a:pPr>
            <a:r>
              <a:rPr lang="en-GB" sz="4000" b="1" dirty="0"/>
              <a:t>Customer:</a:t>
            </a:r>
            <a:r>
              <a:rPr lang="en-GB" sz="4000" dirty="0"/>
              <a:t> Hello, can you help me, please?</a:t>
            </a:r>
            <a:br>
              <a:rPr lang="en-GB" sz="4000" dirty="0"/>
            </a:br>
            <a:r>
              <a:rPr lang="en-GB" sz="4000" b="1" dirty="0"/>
              <a:t>Staff (smiling):</a:t>
            </a:r>
            <a:r>
              <a:rPr lang="en-GB" sz="4000" dirty="0"/>
              <a:t> Of course! What do you need help with?</a:t>
            </a:r>
            <a:br>
              <a:rPr lang="en-GB" sz="4000" dirty="0"/>
            </a:br>
            <a:r>
              <a:rPr lang="en-GB" sz="4000" b="1" dirty="0"/>
              <a:t>Customer:</a:t>
            </a:r>
            <a:r>
              <a:rPr lang="en-GB" sz="4000" dirty="0"/>
              <a:t> I’m looking for bread.</a:t>
            </a:r>
            <a:br>
              <a:rPr lang="en-GB" sz="4000" dirty="0"/>
            </a:br>
            <a:r>
              <a:rPr lang="en-GB" sz="4000" b="1" dirty="0"/>
              <a:t>Staff:</a:t>
            </a:r>
            <a:r>
              <a:rPr lang="en-GB" sz="4000" dirty="0"/>
              <a:t> Aisle 3, on the left. Let me show you.</a:t>
            </a:r>
          </a:p>
          <a:p>
            <a:pPr marL="0" indent="0" algn="ctr">
              <a:buNone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Good or Bad Service?</a:t>
            </a:r>
            <a:endParaRPr lang="en-GB" sz="4000" dirty="0"/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1398FF-EA6A-C2C6-296E-F7459E226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031039" cy="16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6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3EF1A-907F-4B21-50EE-94343CFD5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3F1B3-504A-1C97-B306-5744B756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155" y="381321"/>
            <a:ext cx="7080645" cy="137865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  <a:latin typeface="+mj-lt"/>
              </a:rPr>
              <a:t>Warm-Up Game – </a:t>
            </a:r>
            <a:br>
              <a:rPr lang="en-GB" sz="4800" b="1" dirty="0">
                <a:solidFill>
                  <a:srgbClr val="0070C0"/>
                </a:solidFill>
                <a:latin typeface="+mj-lt"/>
              </a:rPr>
            </a:br>
            <a:r>
              <a:rPr lang="en-GB" sz="4800" b="1" dirty="0">
                <a:solidFill>
                  <a:srgbClr val="0070C0"/>
                </a:solidFill>
              </a:rPr>
              <a:t>“Good or Bad Service?”</a:t>
            </a:r>
            <a:br>
              <a:rPr lang="en-GB" sz="48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817CBB-32F1-FE6D-1574-4F972624A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210280"/>
            <a:ext cx="9834880" cy="39568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4000" b="1" dirty="0">
                <a:solidFill>
                  <a:srgbClr val="7030A0"/>
                </a:solidFill>
              </a:rPr>
              <a:t>Role-Play Clip 2:</a:t>
            </a:r>
          </a:p>
          <a:p>
            <a:pPr marL="0" indent="0">
              <a:buNone/>
            </a:pPr>
            <a:r>
              <a:rPr lang="en-GB" sz="3600" b="1" dirty="0"/>
              <a:t>Customer:</a:t>
            </a:r>
            <a:r>
              <a:rPr lang="en-GB" sz="3600" dirty="0"/>
              <a:t> Excuse me, is this till open?</a:t>
            </a:r>
            <a:br>
              <a:rPr lang="en-GB" sz="3600" dirty="0"/>
            </a:br>
            <a:r>
              <a:rPr lang="en-GB" sz="3600" b="1" dirty="0"/>
              <a:t>Staff (shrugging, looking bored):</a:t>
            </a:r>
            <a:r>
              <a:rPr lang="en-GB" sz="3600" dirty="0"/>
              <a:t> Yeah, whatever. Put your stuff here.</a:t>
            </a:r>
            <a:br>
              <a:rPr lang="en-GB" sz="3600" dirty="0"/>
            </a:br>
            <a:r>
              <a:rPr lang="en-GB" sz="3600" b="1" dirty="0"/>
              <a:t>Customer:</a:t>
            </a:r>
            <a:r>
              <a:rPr lang="en-GB" sz="3600" dirty="0"/>
              <a:t> Can I pay by card?</a:t>
            </a:r>
            <a:br>
              <a:rPr lang="en-GB" sz="3600" dirty="0"/>
            </a:br>
            <a:r>
              <a:rPr lang="en-GB" sz="3600" b="1" dirty="0"/>
              <a:t>Staff:</a:t>
            </a:r>
            <a:r>
              <a:rPr lang="en-GB" sz="3600" dirty="0"/>
              <a:t> If you want.</a:t>
            </a:r>
          </a:p>
          <a:p>
            <a:pPr marL="0" indent="0" algn="ctr">
              <a:buNone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Good or Bad Service?</a:t>
            </a:r>
            <a:endParaRPr lang="en-GB" sz="4000" dirty="0"/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C17156-DDF3-584D-FA2B-8FDA707EC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031039" cy="16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35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841B5-3434-8F52-3F7F-2E8D885DC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2A35-69EE-2269-3A12-1802F8EFE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155" y="381321"/>
            <a:ext cx="7080645" cy="137865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  <a:latin typeface="+mj-lt"/>
              </a:rPr>
              <a:t>Warm-Up Game – </a:t>
            </a:r>
            <a:br>
              <a:rPr lang="en-GB" sz="4800" b="1" dirty="0">
                <a:solidFill>
                  <a:srgbClr val="0070C0"/>
                </a:solidFill>
                <a:latin typeface="+mj-lt"/>
              </a:rPr>
            </a:br>
            <a:r>
              <a:rPr lang="en-GB" sz="4800" b="1" dirty="0">
                <a:solidFill>
                  <a:srgbClr val="0070C0"/>
                </a:solidFill>
              </a:rPr>
              <a:t>“Good or Bad Service?”</a:t>
            </a:r>
            <a:br>
              <a:rPr lang="en-GB" sz="48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D0B35-6561-A91E-0995-2A854805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210280"/>
            <a:ext cx="9834880" cy="3956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4000" b="1" dirty="0">
                <a:solidFill>
                  <a:srgbClr val="7030A0"/>
                </a:solidFill>
              </a:rPr>
              <a:t>Role-Play Clip 3:</a:t>
            </a:r>
          </a:p>
          <a:p>
            <a:pPr marL="0" indent="0">
              <a:buNone/>
            </a:pPr>
            <a:r>
              <a:rPr lang="en-GB" sz="3200" b="1" dirty="0"/>
              <a:t>Customer:</a:t>
            </a:r>
            <a:r>
              <a:rPr lang="en-GB" sz="3200" dirty="0"/>
              <a:t> Hi, I have a question about my delivery.</a:t>
            </a:r>
            <a:br>
              <a:rPr lang="en-GB" sz="3200" dirty="0"/>
            </a:br>
            <a:r>
              <a:rPr lang="en-GB" sz="3200" b="1" dirty="0"/>
              <a:t>Staff:</a:t>
            </a:r>
            <a:r>
              <a:rPr lang="en-GB" sz="3200" dirty="0"/>
              <a:t> I’m happy to help. Can I take your order number?</a:t>
            </a:r>
            <a:br>
              <a:rPr lang="en-GB" sz="3200" dirty="0"/>
            </a:br>
            <a:r>
              <a:rPr lang="en-GB" sz="3200" b="1" dirty="0"/>
              <a:t>Customer:</a:t>
            </a:r>
            <a:r>
              <a:rPr lang="en-GB" sz="3200" dirty="0"/>
              <a:t> Yes, it’s 112345.</a:t>
            </a:r>
            <a:br>
              <a:rPr lang="en-GB" sz="3200" dirty="0"/>
            </a:br>
            <a:r>
              <a:rPr lang="en-GB" sz="3200" b="1" dirty="0"/>
              <a:t>Staff:</a:t>
            </a:r>
            <a:r>
              <a:rPr lang="en-GB" sz="3200" dirty="0"/>
              <a:t> Thank you. One moment please… Your order will arrive tomorrow. </a:t>
            </a:r>
          </a:p>
          <a:p>
            <a:pPr marL="0" indent="0" algn="ctr">
              <a:buNone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Good or Bad Service?</a:t>
            </a:r>
            <a:endParaRPr lang="en-GB" sz="4000" dirty="0"/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2A9E73-6839-60E2-FC29-3863D8BEF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031039" cy="16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29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62535-C5C3-3A74-4BEE-BB08E8E8F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13FF5-2A80-2648-6B7D-44999E75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155" y="381321"/>
            <a:ext cx="7080645" cy="137865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  <a:latin typeface="+mj-lt"/>
              </a:rPr>
              <a:t>Warm-Up Game – </a:t>
            </a:r>
            <a:br>
              <a:rPr lang="en-GB" sz="4800" b="1" dirty="0">
                <a:solidFill>
                  <a:srgbClr val="0070C0"/>
                </a:solidFill>
                <a:latin typeface="+mj-lt"/>
              </a:rPr>
            </a:br>
            <a:r>
              <a:rPr lang="en-GB" sz="4800" b="1" dirty="0">
                <a:solidFill>
                  <a:srgbClr val="0070C0"/>
                </a:solidFill>
              </a:rPr>
              <a:t>“Good or Bad Service?”</a:t>
            </a:r>
            <a:br>
              <a:rPr lang="en-GB" sz="48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74D61-D0EA-1C14-675E-073107BA4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016774"/>
            <a:ext cx="9834880" cy="415034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GB" sz="4000" b="1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GB" sz="4600" b="1" dirty="0">
                <a:solidFill>
                  <a:srgbClr val="7030A0"/>
                </a:solidFill>
              </a:rPr>
              <a:t>Role-Play Clip 4:</a:t>
            </a:r>
          </a:p>
          <a:p>
            <a:pPr marL="0" indent="0">
              <a:buNone/>
            </a:pPr>
            <a:r>
              <a:rPr lang="en-GB" sz="4600" b="1" dirty="0"/>
              <a:t>Customer:</a:t>
            </a:r>
            <a:r>
              <a:rPr lang="en-GB" sz="4600" dirty="0"/>
              <a:t> Hello? Excuse me?</a:t>
            </a:r>
            <a:br>
              <a:rPr lang="en-GB" sz="4600" dirty="0"/>
            </a:br>
            <a:r>
              <a:rPr lang="en-GB" sz="4600" b="1" dirty="0"/>
              <a:t>Staff:</a:t>
            </a:r>
            <a:r>
              <a:rPr lang="en-GB" sz="4600" dirty="0"/>
              <a:t> (on phone, chatting with friend, ignores customer)</a:t>
            </a:r>
            <a:br>
              <a:rPr lang="en-GB" sz="4600" dirty="0"/>
            </a:br>
            <a:r>
              <a:rPr lang="en-GB" sz="4600" b="1" dirty="0"/>
              <a:t>Customer:</a:t>
            </a:r>
            <a:r>
              <a:rPr lang="en-GB" sz="4600" dirty="0"/>
              <a:t> I just need help.</a:t>
            </a:r>
            <a:br>
              <a:rPr lang="en-GB" sz="4600" dirty="0"/>
            </a:br>
            <a:r>
              <a:rPr lang="en-GB" sz="4600" b="1" dirty="0"/>
              <a:t>Staff:</a:t>
            </a:r>
            <a:r>
              <a:rPr lang="en-GB" sz="4600" dirty="0"/>
              <a:t> (sighs) Can’t you wait? </a:t>
            </a:r>
          </a:p>
          <a:p>
            <a:pPr marL="0" indent="0">
              <a:buNone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  <a:p>
            <a:pPr marL="0" indent="0">
              <a:buNone/>
            </a:pPr>
            <a:endParaRPr lang="en-GB" sz="2000" b="1" dirty="0">
              <a:solidFill>
                <a:srgbClr val="0070C0"/>
              </a:solidFill>
              <a:latin typeface="Times New Roman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kumimoji="0" lang="en-GB" sz="6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Good or Bad Service?</a:t>
            </a:r>
            <a:endParaRPr lang="en-GB" sz="6200" dirty="0"/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634FE3-2DE3-78E0-A22B-7BD4EA7A6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031039" cy="16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4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8C69B-4B31-74B9-FFAC-88DFF7731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6B1F-0036-EC64-D7A5-F9ABB9B9C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155" y="381321"/>
            <a:ext cx="7080645" cy="137865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  <a:latin typeface="+mj-lt"/>
              </a:rPr>
              <a:t>Warm-Up Game – </a:t>
            </a:r>
            <a:br>
              <a:rPr lang="en-GB" sz="4800" b="1" dirty="0">
                <a:solidFill>
                  <a:srgbClr val="0070C0"/>
                </a:solidFill>
                <a:latin typeface="+mj-lt"/>
              </a:rPr>
            </a:br>
            <a:r>
              <a:rPr lang="en-GB" sz="4800" b="1" dirty="0">
                <a:solidFill>
                  <a:srgbClr val="0070C0"/>
                </a:solidFill>
              </a:rPr>
              <a:t>“Good or Bad Service?”</a:t>
            </a:r>
            <a:br>
              <a:rPr lang="en-GB" sz="48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A241D-A8DE-0D9C-0C23-638C7CEAC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016774"/>
            <a:ext cx="9834880" cy="415034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GB" sz="4000" b="1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GB" sz="4600" b="1" dirty="0">
                <a:solidFill>
                  <a:srgbClr val="7030A0"/>
                </a:solidFill>
              </a:rPr>
              <a:t>Role-Play Clip 5:</a:t>
            </a:r>
          </a:p>
          <a:p>
            <a:pPr marL="0" indent="0">
              <a:buNone/>
            </a:pPr>
            <a:r>
              <a:rPr lang="en-GB" sz="3600" b="1" dirty="0"/>
              <a:t>Customer:</a:t>
            </a:r>
            <a:r>
              <a:rPr lang="en-GB" sz="3600" dirty="0"/>
              <a:t> This product is broken.</a:t>
            </a:r>
            <a:br>
              <a:rPr lang="en-GB" sz="3600" dirty="0"/>
            </a:br>
            <a:r>
              <a:rPr lang="en-GB" sz="3600" b="1" dirty="0"/>
              <a:t>Staff:</a:t>
            </a:r>
            <a:r>
              <a:rPr lang="en-GB" sz="3600" dirty="0"/>
              <a:t> Oh no! I’m really sorry. Let me replace it for you.</a:t>
            </a:r>
            <a:br>
              <a:rPr lang="en-GB" sz="3600" dirty="0"/>
            </a:br>
            <a:r>
              <a:rPr lang="en-GB" sz="3600" b="1" dirty="0"/>
              <a:t>Customer:</a:t>
            </a:r>
            <a:r>
              <a:rPr lang="en-GB" sz="3600" dirty="0"/>
              <a:t> Thank you.</a:t>
            </a:r>
            <a:br>
              <a:rPr lang="en-GB" sz="3600" dirty="0"/>
            </a:br>
            <a:r>
              <a:rPr lang="en-GB" sz="3600" b="1" dirty="0"/>
              <a:t>Staff:</a:t>
            </a:r>
            <a:r>
              <a:rPr lang="en-GB" sz="3600" dirty="0"/>
              <a:t> I’ll do it quickly. Thank you for telling us.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  <a:p>
            <a:pPr marL="0" indent="0">
              <a:buNone/>
            </a:pPr>
            <a:endParaRPr lang="en-GB" sz="2000" b="1" dirty="0">
              <a:solidFill>
                <a:srgbClr val="0070C0"/>
              </a:solidFill>
              <a:latin typeface="Times New Roman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kumimoji="0" lang="en-GB" sz="6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Good or Bad Service?</a:t>
            </a:r>
            <a:endParaRPr lang="en-GB" sz="6200" dirty="0"/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F1494-9DEF-A27B-57BF-7AA271C27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031039" cy="163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24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1DF4-2516-5764-48BF-AAA45C8C1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Key Vocabulary and Phrases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6D75A-F935-37A2-A22D-8ED551512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4387" y="1988344"/>
            <a:ext cx="5157787" cy="36845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Customer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Polite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Rude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Please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Thank you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C5E748-54EE-2F98-9024-91617E1C3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8006" y="1988344"/>
            <a:ext cx="5183188" cy="3684588"/>
          </a:xfrm>
        </p:spPr>
        <p:txBody>
          <a:bodyPr/>
          <a:lstStyle/>
          <a:p>
            <a:r>
              <a:rPr lang="en-GB" sz="4000" dirty="0"/>
              <a:t>Can I help you?</a:t>
            </a:r>
          </a:p>
          <a:p>
            <a:r>
              <a:rPr lang="en-GB" sz="4000" dirty="0"/>
              <a:t>I’m sorry</a:t>
            </a:r>
          </a:p>
          <a:p>
            <a:r>
              <a:rPr lang="en-GB" sz="4000" dirty="0"/>
              <a:t>Just a moment</a:t>
            </a:r>
          </a:p>
          <a:p>
            <a:r>
              <a:rPr lang="en-GB" sz="4000" dirty="0"/>
              <a:t>I’ll find someone to help you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6759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7A3649D-C9F1-EA66-B504-E353EA44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Customer Service Phrases – Practice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C8E5DD-E9C5-E2BD-0FA7-4513B5500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471"/>
            <a:ext cx="9035473" cy="4387491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Learners repeat and practise in pairs: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“Hello, how can I help you?”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“I’ll check for you.”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“Sorry for the wait.”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“Thank you for your patience.”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“Have a nice day!”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4722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17" y="451322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9463022" y="358389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8" y="1356919"/>
            <a:ext cx="1000075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200" b="1" dirty="0"/>
              <a:t>Customer Scenarios</a:t>
            </a:r>
          </a:p>
          <a:p>
            <a:pPr>
              <a:buNone/>
            </a:pPr>
            <a:r>
              <a:rPr lang="en-GB" sz="3200" dirty="0"/>
              <a:t>🧑‍🤝‍🧑 </a:t>
            </a:r>
            <a:r>
              <a:rPr lang="en-GB" sz="3200" b="1" dirty="0"/>
              <a:t>Role-play with your partner</a:t>
            </a:r>
            <a:br>
              <a:rPr lang="en-GB" sz="3200" dirty="0"/>
            </a:br>
            <a:r>
              <a:rPr lang="en-GB" sz="3200" dirty="0"/>
              <a:t>One is the </a:t>
            </a:r>
            <a:r>
              <a:rPr lang="en-GB" sz="3200" b="1" dirty="0"/>
              <a:t>customer</a:t>
            </a:r>
            <a:r>
              <a:rPr lang="en-GB" sz="3200" dirty="0"/>
              <a:t>, one is the </a:t>
            </a:r>
            <a:r>
              <a:rPr lang="en-GB" sz="3200" b="1" dirty="0"/>
              <a:t>worker</a:t>
            </a:r>
            <a:r>
              <a:rPr lang="en-GB" sz="3200" dirty="0"/>
              <a:t>. Take turns.</a:t>
            </a:r>
          </a:p>
          <a:p>
            <a:pPr>
              <a:buNone/>
            </a:pPr>
            <a:r>
              <a:rPr lang="en-GB" sz="3200" dirty="0"/>
              <a:t>Situation examples: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A customer wants help finding something.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A customer is angry about a broken item.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A customer asks about a return.</a:t>
            </a:r>
          </a:p>
          <a:p>
            <a:r>
              <a:rPr lang="en-GB" sz="3200" dirty="0"/>
              <a:t>✅ </a:t>
            </a:r>
            <a:r>
              <a:rPr lang="en-GB" sz="3200" b="1" dirty="0">
                <a:solidFill>
                  <a:srgbClr val="0070C0"/>
                </a:solidFill>
              </a:rPr>
              <a:t>Encourage polite language like:</a:t>
            </a:r>
            <a:br>
              <a:rPr lang="en-GB" sz="3200" dirty="0"/>
            </a:br>
            <a:r>
              <a:rPr lang="en-GB" sz="3200" dirty="0"/>
              <a:t>“Can I help you?” / “I’m sorry about that.” / “One moment, please.”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8DDA3-C574-8B02-6310-21F1F8E82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78" y="470460"/>
            <a:ext cx="9918289" cy="935554"/>
          </a:xfrm>
        </p:spPr>
        <p:txBody>
          <a:bodyPr/>
          <a:lstStyle/>
          <a:p>
            <a:pPr algn="ctr"/>
            <a:r>
              <a:rPr lang="en-GB" sz="4800" b="1" i="1" dirty="0">
                <a:solidFill>
                  <a:srgbClr val="0070C0"/>
                </a:solidFill>
              </a:rPr>
              <a:t>SAMPLE SITUATION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A6F00-11AB-B9C7-3CC1-5983382F5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39" y="1651819"/>
            <a:ext cx="9918289" cy="4080388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🛒 Situation 1: A customer wants help finding something</a:t>
            </a:r>
          </a:p>
          <a:p>
            <a:pPr>
              <a:buNone/>
            </a:pPr>
            <a:r>
              <a:rPr lang="en-GB" sz="4000" b="1" dirty="0"/>
              <a:t>Customer:</a:t>
            </a:r>
            <a:br>
              <a:rPr lang="en-GB" sz="4000" dirty="0"/>
            </a:br>
            <a:r>
              <a:rPr lang="en-GB" sz="4000" dirty="0"/>
              <a:t>Excuse me, can you help me? I’m looking for rice. Where is it?</a:t>
            </a:r>
          </a:p>
          <a:p>
            <a:r>
              <a:rPr lang="en-GB" sz="4000" b="1" dirty="0"/>
              <a:t>Shop Assistant:</a:t>
            </a:r>
            <a:br>
              <a:rPr lang="en-GB" sz="4000" dirty="0"/>
            </a:br>
            <a:r>
              <a:rPr lang="en-GB" sz="4000" dirty="0"/>
              <a:t>Yes, of course. The rice is in aisle 3. I can show you.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9231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2A9EE-0A66-F8A2-FD74-408ADE1F9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B9400-FE58-A351-36A2-33D1190B0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78" y="470460"/>
            <a:ext cx="9918289" cy="935554"/>
          </a:xfrm>
        </p:spPr>
        <p:txBody>
          <a:bodyPr/>
          <a:lstStyle/>
          <a:p>
            <a:pPr algn="ctr"/>
            <a:r>
              <a:rPr lang="en-GB" sz="4800" b="1" i="1" dirty="0">
                <a:solidFill>
                  <a:srgbClr val="0070C0"/>
                </a:solidFill>
              </a:rPr>
              <a:t>SAMPLE SITUATION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40FB7-8202-C1F6-8F13-4B98A7515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39" y="1651818"/>
            <a:ext cx="9918289" cy="4591665"/>
          </a:xfrm>
        </p:spPr>
        <p:txBody>
          <a:bodyPr/>
          <a:lstStyle/>
          <a:p>
            <a:pPr>
              <a:buNone/>
            </a:pPr>
            <a:r>
              <a:rPr lang="en-GB" sz="3600" b="1" dirty="0"/>
              <a:t>😠 Situation 2: A customer is angry about a broken item</a:t>
            </a:r>
          </a:p>
          <a:p>
            <a:pPr>
              <a:buNone/>
            </a:pPr>
            <a:r>
              <a:rPr lang="en-GB" sz="3600" b="1" dirty="0"/>
              <a:t>Customer:</a:t>
            </a:r>
            <a:br>
              <a:rPr lang="en-GB" sz="3600" dirty="0"/>
            </a:br>
            <a:r>
              <a:rPr lang="en-GB" sz="3600" dirty="0"/>
              <a:t>I bought this kettle yesterday. It doesn’t work! I’m very upset.</a:t>
            </a:r>
          </a:p>
          <a:p>
            <a:r>
              <a:rPr lang="en-GB" sz="3600" b="1" dirty="0"/>
              <a:t>Staff Member:</a:t>
            </a:r>
            <a:br>
              <a:rPr lang="en-GB" sz="3600" dirty="0"/>
            </a:br>
            <a:r>
              <a:rPr lang="en-GB" sz="3600" dirty="0"/>
              <a:t>I’m sorry to hear that. Do you have the receipt? We can replace it or give you a refund.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432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E9C96-91A9-AFA2-031F-A4E199FA1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7807A-8FFA-A5D8-3604-B047F97FD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78" y="470460"/>
            <a:ext cx="9918289" cy="935554"/>
          </a:xfrm>
        </p:spPr>
        <p:txBody>
          <a:bodyPr/>
          <a:lstStyle/>
          <a:p>
            <a:pPr algn="ctr"/>
            <a:r>
              <a:rPr lang="en-GB" sz="4800" b="1" i="1" dirty="0">
                <a:solidFill>
                  <a:srgbClr val="0070C0"/>
                </a:solidFill>
              </a:rPr>
              <a:t>SAMPLE SITUATION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B9C1B-1BB4-3958-68C4-A65425A1F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639" y="1504334"/>
            <a:ext cx="9918289" cy="4883205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🔁 Situation 3: A customer asks about a return</a:t>
            </a:r>
          </a:p>
          <a:p>
            <a:pPr>
              <a:buNone/>
            </a:pPr>
            <a:r>
              <a:rPr lang="en-GB" sz="4000" b="1" dirty="0"/>
              <a:t>Customer:</a:t>
            </a:r>
            <a:br>
              <a:rPr lang="en-GB" sz="4000" dirty="0"/>
            </a:br>
            <a:r>
              <a:rPr lang="en-GB" sz="4000" dirty="0"/>
              <a:t>Hi, I bought these shoes last week. They don’t fit. Can I return them?</a:t>
            </a:r>
          </a:p>
          <a:p>
            <a:r>
              <a:rPr lang="en-GB" sz="4000" b="1" dirty="0"/>
              <a:t>Staff Member:</a:t>
            </a:r>
            <a:br>
              <a:rPr lang="en-GB" sz="4000" dirty="0"/>
            </a:br>
            <a:r>
              <a:rPr lang="en-GB" sz="4000" dirty="0"/>
              <a:t>Yes, no problem. Do you have the receipt? We can offer a refund or exchange.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1145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418799"/>
            <a:ext cx="10855960" cy="3976130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Group Discussion – What Makes Good Service?</a:t>
            </a:r>
          </a:p>
          <a:p>
            <a:pPr>
              <a:buNone/>
            </a:pPr>
            <a:r>
              <a:rPr lang="en-GB" sz="4000" dirty="0"/>
              <a:t>🗣️ </a:t>
            </a:r>
            <a:r>
              <a:rPr lang="en-GB" sz="4000" b="1" dirty="0"/>
              <a:t>Talk together: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do you like when you go shopping or to a restaurant?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Have you ever had bad service? What happened?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How do you show respect to customers?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9940413" y="467637"/>
            <a:ext cx="1526518" cy="169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BAC8E-2811-7EF3-0DF0-C11E92498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07" y="549117"/>
            <a:ext cx="8933873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7030A0"/>
                </a:solidFill>
              </a:rPr>
              <a:t>Customer Service 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6FFC2-1D93-B995-02F6-5335FE38D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9035473" cy="4382221"/>
          </a:xfrm>
        </p:spPr>
        <p:txBody>
          <a:bodyPr/>
          <a:lstStyle/>
          <a:p>
            <a:r>
              <a:rPr lang="en-GB" sz="3200" b="1" dirty="0"/>
              <a:t>1. What do you say when a customer needs help?</a:t>
            </a:r>
            <a:br>
              <a:rPr lang="en-GB" sz="3200" dirty="0"/>
            </a:br>
            <a:r>
              <a:rPr lang="en-GB" sz="3200" dirty="0"/>
              <a:t>A. Go find it yourself</a:t>
            </a:r>
            <a:br>
              <a:rPr lang="en-GB" sz="3200" dirty="0"/>
            </a:br>
            <a:r>
              <a:rPr lang="en-GB" sz="3200" dirty="0"/>
              <a:t>B. I can help you</a:t>
            </a:r>
            <a:br>
              <a:rPr lang="en-GB" sz="3200" dirty="0"/>
            </a:br>
            <a:r>
              <a:rPr lang="en-GB" sz="3200" dirty="0"/>
              <a:t>C. I don’t know</a:t>
            </a:r>
          </a:p>
          <a:p>
            <a:endParaRPr lang="en-GB" sz="3200" dirty="0"/>
          </a:p>
          <a:p>
            <a:r>
              <a:rPr lang="en-GB" sz="3200" b="1" dirty="0"/>
              <a:t>2. A customer is angry. What should you do?</a:t>
            </a:r>
            <a:br>
              <a:rPr lang="en-GB" sz="3200" dirty="0"/>
            </a:br>
            <a:r>
              <a:rPr lang="en-GB" sz="3200" dirty="0"/>
              <a:t>A. Shout back</a:t>
            </a:r>
            <a:br>
              <a:rPr lang="en-GB" sz="3200" dirty="0"/>
            </a:br>
            <a:r>
              <a:rPr lang="en-GB" sz="3200" dirty="0"/>
              <a:t>B. Walk away</a:t>
            </a:r>
            <a:br>
              <a:rPr lang="en-GB" sz="3200" dirty="0"/>
            </a:br>
            <a:r>
              <a:rPr lang="en-GB" sz="3200" dirty="0"/>
              <a:t>C. Stay calm and listen</a:t>
            </a:r>
          </a:p>
        </p:txBody>
      </p:sp>
    </p:spTree>
    <p:extLst>
      <p:ext uri="{BB962C8B-B14F-4D97-AF65-F5344CB8AC3E}">
        <p14:creationId xmlns:p14="http://schemas.microsoft.com/office/powerpoint/2010/main" val="1703557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5F93A-E745-92A0-7992-4B2507DC1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5CFBA-EFDE-F2CA-DBCD-EDA8BE05E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529453"/>
            <a:ext cx="8933873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7030A0"/>
                </a:solidFill>
              </a:rPr>
              <a:t>Customer Service 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46396-EC00-BBC4-22AC-A1845BDB7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1088329" cy="4382221"/>
          </a:xfrm>
        </p:spPr>
        <p:txBody>
          <a:bodyPr/>
          <a:lstStyle/>
          <a:p>
            <a:r>
              <a:rPr lang="en-GB" sz="3200" b="1" dirty="0"/>
              <a:t>3. Which phrase is polite?</a:t>
            </a:r>
            <a:br>
              <a:rPr lang="en-GB" sz="3200" dirty="0"/>
            </a:br>
            <a:r>
              <a:rPr lang="en-GB" sz="3200" dirty="0"/>
              <a:t>A. Wait!</a:t>
            </a:r>
            <a:br>
              <a:rPr lang="en-GB" sz="3200" dirty="0"/>
            </a:br>
            <a:r>
              <a:rPr lang="en-GB" sz="3200" dirty="0"/>
              <a:t>B. What do you want?</a:t>
            </a:r>
            <a:br>
              <a:rPr lang="en-GB" sz="3200" dirty="0"/>
            </a:br>
            <a:r>
              <a:rPr lang="en-GB" sz="3200" dirty="0"/>
              <a:t>C. How can I help you?</a:t>
            </a:r>
          </a:p>
          <a:p>
            <a:endParaRPr lang="en-GB" sz="3200" dirty="0"/>
          </a:p>
          <a:p>
            <a:r>
              <a:rPr lang="en-GB" sz="3200" b="1" dirty="0"/>
              <a:t>4. A customer wants to return something. What do you ask?</a:t>
            </a:r>
            <a:br>
              <a:rPr lang="en-GB" sz="3200" dirty="0"/>
            </a:br>
            <a:r>
              <a:rPr lang="en-GB" sz="3200" dirty="0"/>
              <a:t>A. Why?</a:t>
            </a:r>
            <a:br>
              <a:rPr lang="en-GB" sz="3200" dirty="0"/>
            </a:br>
            <a:r>
              <a:rPr lang="en-GB" sz="3200" dirty="0"/>
              <a:t>B. Do you have the receipt?</a:t>
            </a:r>
            <a:br>
              <a:rPr lang="en-GB" sz="3200" dirty="0"/>
            </a:br>
            <a:r>
              <a:rPr lang="en-GB" sz="3200" dirty="0"/>
              <a:t>C. What’s your name?</a:t>
            </a:r>
          </a:p>
        </p:txBody>
      </p:sp>
    </p:spTree>
    <p:extLst>
      <p:ext uri="{BB962C8B-B14F-4D97-AF65-F5344CB8AC3E}">
        <p14:creationId xmlns:p14="http://schemas.microsoft.com/office/powerpoint/2010/main" val="473722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DF07F-DB1F-3274-37B1-75940F8F6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56CD1-6FB4-D11F-8615-5ECB9E700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529453"/>
            <a:ext cx="8933873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7030A0"/>
                </a:solidFill>
              </a:rPr>
              <a:t>Customer Service 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3770A-5A36-7ACB-A729-7E56FE133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549" y="1435050"/>
            <a:ext cx="11088329" cy="4975582"/>
          </a:xfrm>
        </p:spPr>
        <p:txBody>
          <a:bodyPr/>
          <a:lstStyle/>
          <a:p>
            <a:pPr>
              <a:buNone/>
            </a:pPr>
            <a:r>
              <a:rPr lang="en-GB" sz="3600" b="1" dirty="0"/>
              <a:t>5. A customer says thank you. What do you say?</a:t>
            </a:r>
            <a:br>
              <a:rPr lang="en-GB" sz="3600" dirty="0"/>
            </a:br>
            <a:r>
              <a:rPr lang="en-GB" sz="3600" dirty="0"/>
              <a:t>A. Ok</a:t>
            </a:r>
            <a:br>
              <a:rPr lang="en-GB" sz="3600" dirty="0"/>
            </a:br>
            <a:r>
              <a:rPr lang="en-GB" sz="3600" dirty="0"/>
              <a:t>B. Bye</a:t>
            </a:r>
            <a:br>
              <a:rPr lang="en-GB" sz="3600" dirty="0"/>
            </a:br>
            <a:r>
              <a:rPr lang="en-GB" sz="3600" dirty="0"/>
              <a:t>C. You’re welcome</a:t>
            </a:r>
          </a:p>
          <a:p>
            <a:pPr>
              <a:buNone/>
            </a:pPr>
            <a:endParaRPr lang="en-GB" sz="3600" dirty="0"/>
          </a:p>
          <a:p>
            <a:r>
              <a:rPr lang="en-GB" sz="3600" b="1" dirty="0"/>
              <a:t>6. What should you do if you don’t know the answer?</a:t>
            </a:r>
            <a:br>
              <a:rPr lang="en-GB" sz="3600" dirty="0"/>
            </a:br>
            <a:r>
              <a:rPr lang="en-GB" sz="3600" dirty="0"/>
              <a:t>A. Say nothing</a:t>
            </a:r>
            <a:br>
              <a:rPr lang="en-GB" sz="3600" dirty="0"/>
            </a:br>
            <a:r>
              <a:rPr lang="en-GB" sz="3600" dirty="0"/>
              <a:t>B. Ask a manager or colleague</a:t>
            </a:r>
            <a:br>
              <a:rPr lang="en-GB" sz="3600" dirty="0"/>
            </a:br>
            <a:r>
              <a:rPr lang="en-GB" sz="3600" dirty="0"/>
              <a:t>C. Guess</a:t>
            </a:r>
          </a:p>
        </p:txBody>
      </p:sp>
    </p:spTree>
    <p:extLst>
      <p:ext uri="{BB962C8B-B14F-4D97-AF65-F5344CB8AC3E}">
        <p14:creationId xmlns:p14="http://schemas.microsoft.com/office/powerpoint/2010/main" val="404693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346" y="57994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4279" y="2045585"/>
            <a:ext cx="10390702" cy="46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4000" dirty="0"/>
              <a:t>📝 Write 5 polite customer service </a:t>
            </a:r>
          </a:p>
          <a:p>
            <a:pPr>
              <a:buNone/>
            </a:pPr>
            <a:r>
              <a:rPr lang="en-GB" sz="4000" dirty="0"/>
              <a:t>sentences.</a:t>
            </a:r>
          </a:p>
          <a:p>
            <a:pPr>
              <a:buFont typeface="+mj-lt"/>
              <a:buAutoNum type="arabicPeriod"/>
            </a:pPr>
            <a:r>
              <a:rPr lang="en-GB" sz="4000" b="1" dirty="0"/>
              <a:t>Think of </a:t>
            </a:r>
            <a:r>
              <a:rPr lang="en-GB" sz="4000" dirty="0"/>
              <a:t>one time you helped someone. Write 3 sentences about it.</a:t>
            </a:r>
          </a:p>
          <a:p>
            <a:pPr>
              <a:buFont typeface="+mj-lt"/>
              <a:buAutoNum type="arabicPeriod"/>
            </a:pPr>
            <a:r>
              <a:rPr lang="en-GB" sz="4000" b="1" dirty="0"/>
              <a:t>Optional: </a:t>
            </a:r>
            <a:r>
              <a:rPr lang="en-GB" sz="4000" dirty="0"/>
              <a:t>Ask someone at home to be your “customer” and practise a short role-play.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9144933" y="57994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1081</Words>
  <Application>Microsoft Office PowerPoint</Application>
  <PresentationFormat>Widescreen</PresentationFormat>
  <Paragraphs>94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Times New Roman</vt:lpstr>
      <vt:lpstr>Office Theme</vt:lpstr>
      <vt:lpstr>Topic:8 Customer Service &amp; Dealing with People</vt:lpstr>
      <vt:lpstr>Session Objectives </vt:lpstr>
      <vt:lpstr>Warm-Up Game –  “Good or Bad Service?”   </vt:lpstr>
      <vt:lpstr>Warm-Up Game –  “Good or Bad Service?”   </vt:lpstr>
      <vt:lpstr>Warm-Up Game –  “Good or Bad Service?”   </vt:lpstr>
      <vt:lpstr>Warm-Up Game –  “Good or Bad Service?”   </vt:lpstr>
      <vt:lpstr>Warm-Up Game –  “Good or Bad Service?”   </vt:lpstr>
      <vt:lpstr>Warm-Up Game –  “Good or Bad Service?”   </vt:lpstr>
      <vt:lpstr>Key Vocabulary and Phrases </vt:lpstr>
      <vt:lpstr>Customer Service Phrases – Practice </vt:lpstr>
      <vt:lpstr>Pair Discussion</vt:lpstr>
      <vt:lpstr>SAMPLE SITUATION EXAMPLES</vt:lpstr>
      <vt:lpstr>SAMPLE SITUATION EXAMPLES</vt:lpstr>
      <vt:lpstr>SAMPLE SITUATION EXAMPLES</vt:lpstr>
      <vt:lpstr>Group Discussion </vt:lpstr>
      <vt:lpstr>Customer Service Quick Quiz</vt:lpstr>
      <vt:lpstr>Customer Service Quick Quiz</vt:lpstr>
      <vt:lpstr>Customer Service Quick Quiz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12</cp:revision>
  <dcterms:created xsi:type="dcterms:W3CDTF">2025-06-03T17:54:40Z</dcterms:created>
  <dcterms:modified xsi:type="dcterms:W3CDTF">2025-07-03T20:13:41Z</dcterms:modified>
</cp:coreProperties>
</file>