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0" r:id="rId6"/>
    <p:sldId id="431" r:id="rId7"/>
    <p:sldId id="432" r:id="rId8"/>
    <p:sldId id="433" r:id="rId9"/>
    <p:sldId id="424" r:id="rId10"/>
    <p:sldId id="428" r:id="rId11"/>
    <p:sldId id="429" r:id="rId12"/>
    <p:sldId id="430" r:id="rId13"/>
    <p:sldId id="421" r:id="rId14"/>
    <p:sldId id="434" r:id="rId15"/>
    <p:sldId id="436" r:id="rId16"/>
    <p:sldId id="437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7810"/>
            <a:ext cx="9144000" cy="2634892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TOPIC: 7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Workplace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9921" y="4408283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Learn to speak, listen, read, and write effectively </a:t>
            </a:r>
            <a:r>
              <a:rPr lang="en-GB" sz="4000" b="1">
                <a:solidFill>
                  <a:srgbClr val="0070C0"/>
                </a:solidFill>
              </a:rPr>
              <a:t>at work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277BD-68A2-D422-B462-1C437B8440D4}"/>
              </a:ext>
            </a:extLst>
          </p:cNvPr>
          <p:cNvSpPr txBox="1"/>
          <p:nvPr/>
        </p:nvSpPr>
        <p:spPr>
          <a:xfrm>
            <a:off x="1258528" y="367239"/>
            <a:ext cx="100387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729" y="1972707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3600" dirty="0"/>
              <a:t>By the end of this session, you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Use common workplace communication phrases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Understand formal vs informal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Practise speaking and listening in a work context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Complete basic workplace forms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155" y="381321"/>
            <a:ext cx="7080645" cy="137865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  <a:latin typeface="+mj-lt"/>
              </a:rPr>
              <a:t>Warm-Up Game – </a:t>
            </a:r>
            <a:br>
              <a:rPr lang="en-GB" sz="4800" b="1" dirty="0">
                <a:solidFill>
                  <a:srgbClr val="0070C0"/>
                </a:solidFill>
                <a:latin typeface="+mj-lt"/>
              </a:rPr>
            </a:br>
            <a:r>
              <a:rPr lang="en-GB" sz="4800" b="1" dirty="0">
                <a:solidFill>
                  <a:srgbClr val="0070C0"/>
                </a:solidFill>
              </a:rPr>
              <a:t>“Match the Phrase”</a:t>
            </a: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210280"/>
            <a:ext cx="9834880" cy="3956840"/>
          </a:xfrm>
        </p:spPr>
        <p:txBody>
          <a:bodyPr>
            <a:normAutofit/>
          </a:bodyPr>
          <a:lstStyle/>
          <a:p>
            <a:r>
              <a:rPr lang="en-GB" sz="2400" dirty="0"/>
              <a:t>🧩 Match informal phrases with formal phrases used at work.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031039" cy="1635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838A49-76E0-50CF-6C1A-AC9115AA9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453" y="2696461"/>
            <a:ext cx="6426371" cy="378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1DF4-2516-5764-48BF-AAA45C8C1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361" y="585019"/>
            <a:ext cx="10154265" cy="905597"/>
          </a:xfrm>
        </p:spPr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Key Vocabulary and Phrases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6D75A-F935-37A2-A22D-8ED551512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045" y="1828800"/>
            <a:ext cx="9672484" cy="4532671"/>
          </a:xfrm>
        </p:spPr>
        <p:txBody>
          <a:bodyPr/>
          <a:lstStyle/>
          <a:p>
            <a:pPr>
              <a:buNone/>
            </a:pPr>
            <a:r>
              <a:rPr lang="en-GB" sz="4400" b="1" dirty="0"/>
              <a:t>Common Phrases at Work:</a:t>
            </a:r>
            <a:endParaRPr lang="en-GB" sz="4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“Can you help me with this?”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“I’m not sure. Let me check.”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“Please send me an email.”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“Let’s have a meeting.”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“Can we speak after lunch?”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6759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2356088"/>
            <a:ext cx="100007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400" b="1" dirty="0"/>
              <a:t>Talk to your partner:</a:t>
            </a:r>
            <a:endParaRPr lang="en-GB" sz="4400" dirty="0"/>
          </a:p>
          <a:p>
            <a:pPr>
              <a:buFont typeface="+mj-lt"/>
              <a:buAutoNum type="arabicPeriod"/>
            </a:pPr>
            <a:r>
              <a:rPr lang="en-GB" sz="4400" dirty="0"/>
              <a:t>How do you speak to your manager?</a:t>
            </a:r>
          </a:p>
          <a:p>
            <a:pPr>
              <a:buFont typeface="+mj-lt"/>
              <a:buAutoNum type="arabicPeriod"/>
            </a:pPr>
            <a:r>
              <a:rPr lang="en-GB" sz="4400" dirty="0"/>
              <a:t>What do you say if you are late?</a:t>
            </a:r>
          </a:p>
          <a:p>
            <a:pPr>
              <a:buFont typeface="+mj-lt"/>
              <a:buAutoNum type="arabicPeriod"/>
            </a:pPr>
            <a:r>
              <a:rPr lang="en-GB" sz="4400" dirty="0"/>
              <a:t>What do you say when you need help?</a:t>
            </a:r>
          </a:p>
          <a:p>
            <a:endParaRPr lang="en-GB" sz="4400" dirty="0"/>
          </a:p>
          <a:p>
            <a:r>
              <a:rPr lang="en-GB" sz="4400" i="1" dirty="0">
                <a:solidFill>
                  <a:srgbClr val="0070C0"/>
                </a:solidFill>
              </a:rPr>
              <a:t>Encourage use of polite/formal phrases.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DDA3-C574-8B02-6310-21F1F8E82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8" y="470459"/>
            <a:ext cx="8933873" cy="1358341"/>
          </a:xfrm>
        </p:spPr>
        <p:txBody>
          <a:bodyPr/>
          <a:lstStyle/>
          <a:p>
            <a:pPr algn="ctr"/>
            <a:r>
              <a:rPr lang="en-GB" sz="4800" b="1" i="1" dirty="0">
                <a:solidFill>
                  <a:srgbClr val="0070C0"/>
                </a:solidFill>
              </a:rPr>
              <a:t>SAMPLE ANSWERS (PAIR DISCUSSION)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A6F00-11AB-B9C7-3CC1-5983382F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39" y="2399071"/>
            <a:ext cx="10275528" cy="4080388"/>
          </a:xfrm>
        </p:spPr>
        <p:txBody>
          <a:bodyPr/>
          <a:lstStyle/>
          <a:p>
            <a:pPr>
              <a:buNone/>
            </a:pPr>
            <a:r>
              <a:rPr lang="en-GB" sz="4000" b="1" dirty="0">
                <a:solidFill>
                  <a:srgbClr val="7030A0"/>
                </a:solidFill>
              </a:rPr>
              <a:t>Q1: How do you speak to your manager?</a:t>
            </a:r>
          </a:p>
          <a:p>
            <a:pPr>
              <a:buNone/>
            </a:pPr>
            <a:r>
              <a:rPr lang="en-GB" sz="4000" b="1" dirty="0"/>
              <a:t>Sample Answers: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"Good morning, I hope you're well."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"Can I speak with you for a moment, please?"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"Would it be okay if I ask you a question?"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"Excuse me, I need some help with this task."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231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B4941-ACE0-68A3-1E71-63FD31699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D3868-0099-584D-0658-FD5ADA997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8" y="470459"/>
            <a:ext cx="8933873" cy="1358341"/>
          </a:xfrm>
        </p:spPr>
        <p:txBody>
          <a:bodyPr/>
          <a:lstStyle/>
          <a:p>
            <a:pPr algn="ctr"/>
            <a:r>
              <a:rPr lang="en-GB" sz="4800" b="1" i="1" dirty="0">
                <a:solidFill>
                  <a:srgbClr val="0070C0"/>
                </a:solidFill>
              </a:rPr>
              <a:t>SAMPLE ANSWERS (PAIR DISCUSSION)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5AEF1-3620-79A4-5989-F7BD92E57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41" y="1986116"/>
            <a:ext cx="11268587" cy="4080388"/>
          </a:xfrm>
        </p:spPr>
        <p:txBody>
          <a:bodyPr/>
          <a:lstStyle/>
          <a:p>
            <a:pPr>
              <a:buNone/>
            </a:pPr>
            <a:r>
              <a:rPr lang="en-GB" sz="3800" b="1" dirty="0">
                <a:solidFill>
                  <a:srgbClr val="7030A0"/>
                </a:solidFill>
              </a:rPr>
              <a:t>Q2: What do you say if you are late?</a:t>
            </a:r>
          </a:p>
          <a:p>
            <a:pPr>
              <a:buNone/>
            </a:pPr>
            <a:endParaRPr lang="en-GB" sz="3800" b="1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GB" sz="3800" b="1" dirty="0"/>
              <a:t>Sample Answers:</a:t>
            </a:r>
          </a:p>
          <a:p>
            <a:r>
              <a:rPr lang="en-GB" sz="3800" dirty="0"/>
              <a:t>"I’m sorry I’m late. There was a problem with the bus.“</a:t>
            </a:r>
          </a:p>
          <a:p>
            <a:r>
              <a:rPr lang="en-GB" sz="3800" dirty="0"/>
              <a:t>"Apologies for the delay. I had a personal emergency.“</a:t>
            </a:r>
          </a:p>
          <a:p>
            <a:r>
              <a:rPr lang="en-GB" sz="3800" dirty="0"/>
              <a:t>"I’ll make sure to leave earlier next time."</a:t>
            </a:r>
          </a:p>
        </p:txBody>
      </p:sp>
    </p:spTree>
    <p:extLst>
      <p:ext uri="{BB962C8B-B14F-4D97-AF65-F5344CB8AC3E}">
        <p14:creationId xmlns:p14="http://schemas.microsoft.com/office/powerpoint/2010/main" val="170756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8B03D-4FD9-0DBC-68F1-BCF7C3BD5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5277C-EB5E-68F2-73F4-87349A515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8" y="470459"/>
            <a:ext cx="8933873" cy="1358341"/>
          </a:xfrm>
        </p:spPr>
        <p:txBody>
          <a:bodyPr/>
          <a:lstStyle/>
          <a:p>
            <a:pPr algn="ctr"/>
            <a:r>
              <a:rPr lang="en-GB" sz="4800" b="1" i="1" dirty="0">
                <a:solidFill>
                  <a:srgbClr val="0070C0"/>
                </a:solidFill>
              </a:rPr>
              <a:t>SAMPLE ANSWERS (PAIR DISCUSSION)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16DFB-9167-EB5D-44B4-6DBC3422B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141" y="1986116"/>
            <a:ext cx="11268587" cy="4080388"/>
          </a:xfrm>
        </p:spPr>
        <p:txBody>
          <a:bodyPr/>
          <a:lstStyle/>
          <a:p>
            <a:pPr>
              <a:buNone/>
            </a:pPr>
            <a:r>
              <a:rPr lang="en-GB" sz="4000" b="1" dirty="0">
                <a:solidFill>
                  <a:srgbClr val="7030A0"/>
                </a:solidFill>
              </a:rPr>
              <a:t>Q3: What do you say when you need help?</a:t>
            </a:r>
          </a:p>
          <a:p>
            <a:pPr>
              <a:buNone/>
            </a:pPr>
            <a:r>
              <a:rPr lang="en-GB" sz="4000" b="1" dirty="0"/>
              <a:t>Sample Answers: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"Excuse me, could you please help me with this?"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"I’m not sure how to do this. Can you show me, please?"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"Would you mind explaining this task again?"</a:t>
            </a:r>
          </a:p>
          <a:p>
            <a:pPr>
              <a:buNone/>
            </a:pPr>
            <a:endParaRPr lang="en-GB" sz="3800" dirty="0"/>
          </a:p>
        </p:txBody>
      </p:sp>
    </p:spTree>
    <p:extLst>
      <p:ext uri="{BB962C8B-B14F-4D97-AF65-F5344CB8AC3E}">
        <p14:creationId xmlns:p14="http://schemas.microsoft.com/office/powerpoint/2010/main" val="110239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EA3C-6B10-F1AE-85EF-96E0C83A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006781" cy="905597"/>
          </a:xfrm>
        </p:spPr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Reading and Writing</a:t>
            </a: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A700-2E2E-95E3-402F-3B42F1494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91" y="1982540"/>
            <a:ext cx="9436509" cy="4329770"/>
          </a:xfrm>
        </p:spPr>
        <p:txBody>
          <a:bodyPr/>
          <a:lstStyle/>
          <a:p>
            <a:pPr>
              <a:buNone/>
            </a:pPr>
            <a:r>
              <a:rPr lang="en-GB" sz="4400" b="1" dirty="0"/>
              <a:t>Workplace Form Practice:</a:t>
            </a:r>
            <a:endParaRPr lang="en-GB" sz="4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Read a short email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Fill in a simple communication log or message note</a:t>
            </a:r>
            <a:br>
              <a:rPr lang="en-GB" sz="4400" dirty="0"/>
            </a:br>
            <a:r>
              <a:rPr lang="en-GB" sz="4400" b="1" dirty="0"/>
              <a:t>Example: </a:t>
            </a:r>
            <a:r>
              <a:rPr lang="en-GB" sz="4400" dirty="0"/>
              <a:t>“Call from customer about order – please reply today.”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971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22C3D-11D8-F1BA-6AF4-E5B66031A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13" y="539285"/>
            <a:ext cx="10802375" cy="905597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Sample Email (for reading &amp; writing task):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6D5DA-FCBF-D5BE-3753-ABB854688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412" y="1444882"/>
            <a:ext cx="10802375" cy="4873833"/>
          </a:xfrm>
        </p:spPr>
        <p:txBody>
          <a:bodyPr/>
          <a:lstStyle/>
          <a:p>
            <a:pPr>
              <a:buNone/>
            </a:pPr>
            <a:r>
              <a:rPr lang="en-GB" b="1" dirty="0"/>
              <a:t>Subject:</a:t>
            </a:r>
            <a:r>
              <a:rPr lang="en-GB" dirty="0"/>
              <a:t> Customer Call – Order Enquiry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Dear Team,</a:t>
            </a:r>
            <a:br>
              <a:rPr lang="en-GB" dirty="0"/>
            </a:br>
            <a:r>
              <a:rPr lang="en-GB" dirty="0"/>
              <a:t>A customer named </a:t>
            </a:r>
            <a:r>
              <a:rPr lang="en-GB" b="1" dirty="0"/>
              <a:t>Mr. Ahmed</a:t>
            </a:r>
            <a:r>
              <a:rPr lang="en-GB" dirty="0"/>
              <a:t> called today at </a:t>
            </a:r>
            <a:r>
              <a:rPr lang="en-GB" b="1" dirty="0"/>
              <a:t>10:15 a.m.</a:t>
            </a:r>
            <a:r>
              <a:rPr lang="en-GB" dirty="0"/>
              <a:t> regarding his order </a:t>
            </a:r>
            <a:r>
              <a:rPr lang="en-GB" b="1" dirty="0"/>
              <a:t>#3485</a:t>
            </a:r>
            <a:r>
              <a:rPr lang="en-GB" dirty="0"/>
              <a:t>. He said the items haven’t arrived yet and asked for an update.</a:t>
            </a:r>
          </a:p>
          <a:p>
            <a:pPr>
              <a:buNone/>
            </a:pPr>
            <a:r>
              <a:rPr lang="en-GB" dirty="0"/>
              <a:t>Please contact Mr. Ahmed before the end of the day to let him know the delivery status. His phone number is </a:t>
            </a:r>
            <a:r>
              <a:rPr lang="en-GB" b="1" dirty="0"/>
              <a:t>07983 123 456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/>
              <a:t>Kind regards,</a:t>
            </a:r>
            <a:br>
              <a:rPr lang="en-GB" dirty="0"/>
            </a:br>
            <a:r>
              <a:rPr lang="en-GB" b="1" dirty="0"/>
              <a:t>Alex Green</a:t>
            </a:r>
            <a:br>
              <a:rPr lang="en-GB" dirty="0"/>
            </a:br>
            <a:r>
              <a:rPr lang="en-GB" dirty="0"/>
              <a:t>Customer Service Supervisor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775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03340-D4D7-8FD6-B1ED-41200A1CF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768"/>
            <a:ext cx="10813026" cy="905597"/>
          </a:xfrm>
        </p:spPr>
        <p:txBody>
          <a:bodyPr/>
          <a:lstStyle/>
          <a:p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Sample Email (for reading &amp; writing task):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A170AC-119E-673C-F29F-7C61F8424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860" y="2267439"/>
            <a:ext cx="10462279" cy="1783451"/>
          </a:xfrm>
        </p:spPr>
      </p:pic>
    </p:spTree>
    <p:extLst>
      <p:ext uri="{BB962C8B-B14F-4D97-AF65-F5344CB8AC3E}">
        <p14:creationId xmlns:p14="http://schemas.microsoft.com/office/powerpoint/2010/main" val="2359001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51D00-F628-C6C8-6721-052C50DF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A9AFF-BE7F-7026-4540-E24D05D2D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768"/>
            <a:ext cx="10813026" cy="905597"/>
          </a:xfrm>
        </p:spPr>
        <p:txBody>
          <a:bodyPr/>
          <a:lstStyle/>
          <a:p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Sample Email (for reading &amp; writing task):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BFB9C39-AF79-C25B-161E-3406102173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325" y="2624866"/>
            <a:ext cx="10713349" cy="1860507"/>
          </a:xfrm>
        </p:spPr>
      </p:pic>
    </p:spTree>
    <p:extLst>
      <p:ext uri="{BB962C8B-B14F-4D97-AF65-F5344CB8AC3E}">
        <p14:creationId xmlns:p14="http://schemas.microsoft.com/office/powerpoint/2010/main" val="3601350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054942"/>
            <a:ext cx="10855960" cy="4372325"/>
          </a:xfrm>
        </p:spPr>
        <p:txBody>
          <a:bodyPr/>
          <a:lstStyle/>
          <a:p>
            <a:pPr>
              <a:buNone/>
            </a:pPr>
            <a:r>
              <a:rPr lang="en-GB" sz="4400" b="1" dirty="0"/>
              <a:t>Scenario-Based Practice:</a:t>
            </a:r>
            <a:br>
              <a:rPr lang="en-GB" sz="4400" dirty="0"/>
            </a:br>
            <a:r>
              <a:rPr lang="en-GB" sz="4400" dirty="0"/>
              <a:t>You work in a supermarket. Talk about: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Asking for a break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Helping a customer find an item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Telling your team about a delivery delay</a:t>
            </a:r>
            <a:br>
              <a:rPr lang="en-GB" sz="4400" dirty="0"/>
            </a:br>
            <a:r>
              <a:rPr lang="en-GB" sz="4400" dirty="0"/>
              <a:t>👉 </a:t>
            </a:r>
            <a:r>
              <a:rPr lang="en-GB" sz="4400" i="1" dirty="0">
                <a:solidFill>
                  <a:srgbClr val="0070C0"/>
                </a:solidFill>
              </a:rPr>
              <a:t>Practise using polite, clear language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F7DE1-E654-9B11-3FA7-705B8E52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1019503" cy="905597"/>
          </a:xfrm>
        </p:spPr>
        <p:txBody>
          <a:bodyPr/>
          <a:lstStyle/>
          <a:p>
            <a:r>
              <a:rPr lang="en-GB" sz="4200" b="1" dirty="0">
                <a:solidFill>
                  <a:srgbClr val="0070C0"/>
                </a:solidFill>
              </a:rPr>
              <a:t>SAMPLE ANSWERS (GROUP DISCUSSION)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DE379-8871-9DDD-71E4-0ED0631BB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58" y="1690688"/>
            <a:ext cx="10862187" cy="4051351"/>
          </a:xfrm>
        </p:spPr>
        <p:txBody>
          <a:bodyPr/>
          <a:lstStyle/>
          <a:p>
            <a:pPr>
              <a:buNone/>
            </a:pPr>
            <a:r>
              <a:rPr lang="en-GB" sz="4000" b="1" dirty="0">
                <a:solidFill>
                  <a:srgbClr val="7030A0"/>
                </a:solidFill>
              </a:rPr>
              <a:t>Scenario 1: Asking for a break</a:t>
            </a:r>
          </a:p>
          <a:p>
            <a:pPr>
              <a:buNone/>
            </a:pPr>
            <a:r>
              <a:rPr lang="en-GB" sz="4000" b="1" dirty="0"/>
              <a:t>Sample Answers: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"Excuse me, may I take my break now?"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"Is it okay if I go on my 15-minute break?"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"I’ve finished my task—can I take my break, please?"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314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F133-76EC-4DA1-8A50-3791BB521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56EB2-0D77-53DE-C488-6C9CC53C9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1019503" cy="905597"/>
          </a:xfrm>
        </p:spPr>
        <p:txBody>
          <a:bodyPr/>
          <a:lstStyle/>
          <a:p>
            <a:r>
              <a:rPr lang="en-GB" sz="4200" b="1" dirty="0">
                <a:solidFill>
                  <a:srgbClr val="0070C0"/>
                </a:solidFill>
              </a:rPr>
              <a:t>SAMPLE ANSWERS (GROUP DISCUSSION)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980E0-F28C-A0F4-11BC-59706C871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58" y="1690688"/>
            <a:ext cx="10862187" cy="4660951"/>
          </a:xfrm>
        </p:spPr>
        <p:txBody>
          <a:bodyPr/>
          <a:lstStyle/>
          <a:p>
            <a:pPr>
              <a:buNone/>
            </a:pPr>
            <a:r>
              <a:rPr lang="en-GB" sz="4000" b="1" dirty="0">
                <a:solidFill>
                  <a:srgbClr val="7030A0"/>
                </a:solidFill>
              </a:rPr>
              <a:t>Scenario 2: Helping a customer find an item</a:t>
            </a:r>
          </a:p>
          <a:p>
            <a:pPr>
              <a:buNone/>
            </a:pPr>
            <a:r>
              <a:rPr lang="en-GB" sz="4000" b="1" dirty="0"/>
              <a:t>Sample Answers: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"Can I help you find something?"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"The bread is in aisle 3, next to the milk."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"Let me show you where it is."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"I’ll check in the back for you. One moment, please."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446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A82C9-3E9A-9638-3591-E97111240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5FC7-7B3E-A80B-9A49-38917E37A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1019503" cy="905597"/>
          </a:xfrm>
        </p:spPr>
        <p:txBody>
          <a:bodyPr/>
          <a:lstStyle/>
          <a:p>
            <a:r>
              <a:rPr lang="en-GB" sz="4200" b="1" dirty="0">
                <a:solidFill>
                  <a:srgbClr val="0070C0"/>
                </a:solidFill>
              </a:rPr>
              <a:t>SAMPLE ANSWERS (GROUP DISCUSSION)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9CCB0-233F-24F8-7EF9-1299E80E2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58" y="1690688"/>
            <a:ext cx="10862187" cy="4051351"/>
          </a:xfrm>
        </p:spPr>
        <p:txBody>
          <a:bodyPr/>
          <a:lstStyle/>
          <a:p>
            <a:pPr>
              <a:buNone/>
            </a:pPr>
            <a:r>
              <a:rPr lang="en-GB" sz="3600" b="1" dirty="0">
                <a:solidFill>
                  <a:srgbClr val="7030A0"/>
                </a:solidFill>
              </a:rPr>
              <a:t>Scenario 3: Telling your team about a delivery delay</a:t>
            </a:r>
          </a:p>
          <a:p>
            <a:pPr>
              <a:buNone/>
            </a:pPr>
            <a:r>
              <a:rPr lang="en-GB" sz="3600" b="1" dirty="0"/>
              <a:t>Sample Answers:</a:t>
            </a:r>
            <a:endParaRPr lang="en-GB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"Just to let you know, the delivery is running late today."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"We’ve had a delay with the stock delivery—it should arrive in the afternoon."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"Please inform the manager that the delivery is not here yet."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836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4279" y="2109705"/>
            <a:ext cx="10390702" cy="4503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4000" b="1" dirty="0"/>
              <a:t>Speaking Practice at Home: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Practise saying 3 polite work phrases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Write a short message to your boss (real or imagined)</a:t>
            </a:r>
            <a:br>
              <a:rPr lang="en-GB" sz="4000" dirty="0"/>
            </a:br>
            <a:r>
              <a:rPr lang="en-GB" sz="4000" b="1" i="1" dirty="0"/>
              <a:t>Example: </a:t>
            </a:r>
            <a:r>
              <a:rPr lang="en-GB" sz="4000" dirty="0"/>
              <a:t>“Dear Manager, I will be late today because of transport. Thank you.”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755</Words>
  <Application>Microsoft Office PowerPoint</Application>
  <PresentationFormat>Widescreen</PresentationFormat>
  <Paragraphs>85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Times New Roman</vt:lpstr>
      <vt:lpstr>Office Theme</vt:lpstr>
      <vt:lpstr>TOPIC: 7 Workplace Communication</vt:lpstr>
      <vt:lpstr>Session Objectives </vt:lpstr>
      <vt:lpstr>Warm-Up Game –  “Match the Phrase”  </vt:lpstr>
      <vt:lpstr>Key Vocabulary and Phrases </vt:lpstr>
      <vt:lpstr>Pair Discussion</vt:lpstr>
      <vt:lpstr>SAMPLE ANSWERS (PAIR DISCUSSION)</vt:lpstr>
      <vt:lpstr>SAMPLE ANSWERS (PAIR DISCUSSION)</vt:lpstr>
      <vt:lpstr>SAMPLE ANSWERS (PAIR DISCUSSION)</vt:lpstr>
      <vt:lpstr>Reading and Writing  </vt:lpstr>
      <vt:lpstr>Sample Email (for reading &amp; writing task): </vt:lpstr>
      <vt:lpstr>Sample Email (for reading &amp; writing task):</vt:lpstr>
      <vt:lpstr>Sample Email (for reading &amp; writing task):</vt:lpstr>
      <vt:lpstr>Group Discussion </vt:lpstr>
      <vt:lpstr>SAMPLE ANSWERS (GROUP DISCUSSION)</vt:lpstr>
      <vt:lpstr>SAMPLE ANSWERS (GROUP DISCUSSION)</vt:lpstr>
      <vt:lpstr>SAMPLE ANSWERS (GROUP DISCUSSION)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2025-07-03T20:13:03Z</dcterms:modified>
</cp:coreProperties>
</file>