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417" r:id="rId3"/>
    <p:sldId id="257" r:id="rId4"/>
    <p:sldId id="258" r:id="rId5"/>
    <p:sldId id="259" r:id="rId6"/>
    <p:sldId id="260" r:id="rId7"/>
    <p:sldId id="420" r:id="rId8"/>
    <p:sldId id="261" r:id="rId9"/>
    <p:sldId id="262" r:id="rId10"/>
    <p:sldId id="263" r:id="rId11"/>
    <p:sldId id="264" r:id="rId12"/>
    <p:sldId id="421" r:id="rId13"/>
    <p:sldId id="265" r:id="rId14"/>
    <p:sldId id="26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24" autoAdjust="0"/>
    <p:restoredTop sz="94660"/>
  </p:normalViewPr>
  <p:slideViewPr>
    <p:cSldViewPr snapToGrid="0">
      <p:cViewPr varScale="1">
        <p:scale>
          <a:sx n="78" d="100"/>
          <a:sy n="78" d="100"/>
        </p:scale>
        <p:origin x="64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22555-DE9B-AEEF-759C-2756ABD6E2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073D8E-F493-DC81-B589-B60A0C86E1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81D142-6015-ED63-7C15-538C182702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FEE2CE-4C8F-9DA8-2698-2AA93431C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191B2-CA80-E29F-35EB-F15972013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691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83F9E-987E-1A77-6787-D36122713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386417-A300-E5CA-330C-EED731F50A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93817"/>
            <a:ext cx="9035473" cy="368314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2D3904-3D2E-E5C7-B414-0F4031D61C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7BF4D4-7A77-53C6-234B-C44A79FBE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541E90-2F47-3ED2-90AF-C21EDBCDC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1342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D4C74-959F-E2D8-6EF0-EAD26F755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305E7B-9661-695C-AFED-637C0E7994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FBB76D-C12F-2B65-0E36-E5F09723D8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8551CB-25F2-73DC-721E-D191F0C6B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41E876-123F-AF57-A844-9440CF7E9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2986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DB34A-D421-A661-15CE-57F90CCC3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494F31-E0FA-6093-595C-3F7E11328C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A0D491-BFC9-F100-70D4-9CE33BA878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F7CB90-4DB7-BDBB-8A7F-FBE92CB4C9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65FFB2-8B55-77DF-4140-C1309A064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4B5DEC-9939-7A6A-EE63-F71454453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8478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348AC-D03F-38B3-C063-4EAEB6BF9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D902DF-76AC-998E-8516-498F82CA4A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F645B8-4BD0-394D-E608-CE360823A5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41CA34-317F-8D2F-63FB-6D3B6DF5BD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E9427E-4F3E-DB05-B45A-D52704189E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E18C63-B2B7-4C36-38DD-3F8BEF88B6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B06B58-FA0E-E1B9-53B1-DE6143179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F6157E-A8D6-8FC2-0D76-E5C061DE2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2537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ABCE6-05A7-CBCC-4DA2-9FBE11FCF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B3ADFF-B61C-1C0D-0708-AB9767EF19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0B493D-C55F-3962-DD24-58EC571E0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10DDA7-9520-D04D-CC1F-4C4C64393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244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72212C-D0F3-E6F9-9B61-2637ACFCBC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46CF8A-22B3-6AC1-E3F3-B1F8C861C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030059-D815-1D89-5DCB-2AEACA358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1054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701EC-532E-7C70-4AE8-35FE7938B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53394D-CF62-E631-900F-B8C9544F6A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A28518-0B9A-92D6-5440-73876E1690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ADFA74-1865-5D9B-0419-26D8AC893B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BD8011-1FD6-2B6A-3684-C3AA34A3D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C83997-6E48-CFAE-FDFD-73D80E646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6925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9DCD7-F8AA-EC14-B3D8-14659EC34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00AB6C-2D3E-4027-9FE1-5C3316B3FB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00B026-3CF9-FA32-FED5-BB2121FF9D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AC1C9B-01DC-E149-A021-C7DCD23F45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65E94F-2AC1-4B09-7F33-3FAD06AFF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690046-233A-405D-5FAC-048A88D3D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4492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7687E-86C6-018B-B4E3-45E2F2D02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016E89-E38E-D0C8-C364-F1F3442BF9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2493817"/>
            <a:ext cx="9035473" cy="368314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DF9A2A-76DE-E3D4-5245-317CD25B47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3C6FBF-AA26-B2EA-D50A-9E2FC8C70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37A4F2-74D3-AE7C-07DE-DD0842A81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875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59DD9B-6984-2859-2D2E-B9D481BEE3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7D3799-F73C-F51D-946A-FC2ACFD0FD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F97758-8DD0-B754-3EB4-5295576193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D7815F-96E3-3E07-0FDA-D54E95082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EB836F-8CB6-0B80-0A34-8141C0DF2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6910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F26CECA-7507-59ED-1F74-7267AE39E54B}"/>
              </a:ext>
            </a:extLst>
          </p:cNvPr>
          <p:cNvSpPr/>
          <p:nvPr userDrawn="1"/>
        </p:nvSpPr>
        <p:spPr>
          <a:xfrm>
            <a:off x="286327" y="230909"/>
            <a:ext cx="11647055" cy="6373091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 descr="A logo for a company&#10;&#10;AI-generated content may be incorrect.">
            <a:extLst>
              <a:ext uri="{FF2B5EF4-FFF2-40B4-BE49-F238E27FC236}">
                <a16:creationId xmlns:a16="http://schemas.microsoft.com/office/drawing/2014/main" id="{E870D2A2-447F-D7D3-BE75-B19EF23AB09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8002" y="5122426"/>
            <a:ext cx="1542158" cy="135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697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ABD20-2290-CC6F-BF1C-194DDB57AA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8193" y="1997434"/>
            <a:ext cx="9144000" cy="2387600"/>
          </a:xfrm>
        </p:spPr>
        <p:txBody>
          <a:bodyPr/>
          <a:lstStyle/>
          <a:p>
            <a:r>
              <a:rPr lang="en-GB" b="1" dirty="0">
                <a:solidFill>
                  <a:srgbClr val="C00000"/>
                </a:solidFill>
              </a:rPr>
              <a:t>Topic: 1</a:t>
            </a:r>
            <a:br>
              <a:rPr lang="en-GB" b="1" dirty="0">
                <a:solidFill>
                  <a:srgbClr val="C00000"/>
                </a:solidFill>
              </a:rPr>
            </a:br>
            <a:r>
              <a:rPr lang="en-GB" b="1" dirty="0">
                <a:solidFill>
                  <a:srgbClr val="C00000"/>
                </a:solidFill>
              </a:rPr>
              <a:t>Understanding the UK Education System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D51E56-B06F-3998-8F51-B6A9D674D0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44258"/>
            <a:ext cx="9144000" cy="1655762"/>
          </a:xfrm>
        </p:spPr>
        <p:txBody>
          <a:bodyPr/>
          <a:lstStyle/>
          <a:p>
            <a:r>
              <a:rPr lang="en-GB" sz="4000" dirty="0">
                <a:solidFill>
                  <a:srgbClr val="0070C0"/>
                </a:solidFill>
              </a:rPr>
              <a:t>Helping Parents Support Their Child’s Learning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A6728A-472A-1F5D-1B9B-B57C88767EEB}"/>
              </a:ext>
            </a:extLst>
          </p:cNvPr>
          <p:cNvSpPr txBox="1"/>
          <p:nvPr/>
        </p:nvSpPr>
        <p:spPr>
          <a:xfrm>
            <a:off x="973393" y="363794"/>
            <a:ext cx="1051646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6000" b="1" dirty="0">
                <a:solidFill>
                  <a:srgbClr val="0070C0"/>
                </a:solidFill>
              </a:rPr>
              <a:t>Keeping Up With The Children</a:t>
            </a:r>
          </a:p>
        </p:txBody>
      </p:sp>
    </p:spTree>
    <p:extLst>
      <p:ext uri="{BB962C8B-B14F-4D97-AF65-F5344CB8AC3E}">
        <p14:creationId xmlns:p14="http://schemas.microsoft.com/office/powerpoint/2010/main" val="3705094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75810-FA5E-C263-E9C9-FB5FAE4F9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4160" y="381320"/>
            <a:ext cx="6416640" cy="2595559"/>
          </a:xfrm>
        </p:spPr>
        <p:txBody>
          <a:bodyPr>
            <a:noAutofit/>
          </a:bodyPr>
          <a:lstStyle/>
          <a:p>
            <a:pPr algn="ctr"/>
            <a:r>
              <a:rPr lang="en-GB" sz="6000" b="1" dirty="0">
                <a:solidFill>
                  <a:srgbClr val="0070C0"/>
                </a:solidFill>
                <a:latin typeface="+mj-lt"/>
              </a:rPr>
              <a:t>WARM-UP</a:t>
            </a:r>
            <a:br>
              <a:rPr lang="en-GB" sz="6000" b="1" dirty="0">
                <a:solidFill>
                  <a:srgbClr val="C00000"/>
                </a:solidFill>
                <a:latin typeface="+mj-lt"/>
              </a:rPr>
            </a:br>
            <a:r>
              <a:rPr lang="en-GB" sz="6000" b="1" dirty="0">
                <a:solidFill>
                  <a:srgbClr val="C00000"/>
                </a:solidFill>
                <a:latin typeface="+mj-lt"/>
              </a:rPr>
              <a:t>School Word Hunt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862B28-EED6-979A-2891-4780348CB5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8000" y="2641600"/>
            <a:ext cx="9834880" cy="3525520"/>
          </a:xfrm>
        </p:spPr>
        <p:txBody>
          <a:bodyPr>
            <a:normAutofit fontScale="92500" lnSpcReduction="20000"/>
          </a:bodyPr>
          <a:lstStyle/>
          <a:p>
            <a:r>
              <a:rPr lang="en-GB" sz="5400" b="1" dirty="0">
                <a:latin typeface="+mj-lt"/>
              </a:rPr>
              <a:t>Task: </a:t>
            </a:r>
          </a:p>
          <a:p>
            <a:r>
              <a:rPr lang="en-GB" sz="5400" dirty="0">
                <a:latin typeface="+mj-lt"/>
              </a:rPr>
              <a:t>In pairs, write down as many words as you know about school in 2 minutes!</a:t>
            </a:r>
          </a:p>
          <a:p>
            <a:endParaRPr lang="en-GB" sz="3600" dirty="0">
              <a:latin typeface="+mj-lt"/>
            </a:endParaRPr>
          </a:p>
          <a:p>
            <a:r>
              <a:rPr lang="en-GB" sz="3600" dirty="0">
                <a:latin typeface="+mj-lt"/>
              </a:rPr>
              <a:t>(</a:t>
            </a:r>
            <a:r>
              <a:rPr lang="en-GB" sz="3600" b="1" dirty="0">
                <a:latin typeface="+mj-lt"/>
              </a:rPr>
              <a:t>Example prompts: </a:t>
            </a:r>
            <a:r>
              <a:rPr lang="en-GB" sz="3600" dirty="0">
                <a:latin typeface="+mj-lt"/>
              </a:rPr>
              <a:t>teacher, homework, uniform...)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9E3ADB-5736-3746-E9C3-12AA1D9A97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845" y="381321"/>
            <a:ext cx="3389670" cy="1828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59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FF46B-693B-5E52-E58C-4013048E4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498" y="632691"/>
            <a:ext cx="11074573" cy="1314096"/>
          </a:xfrm>
        </p:spPr>
        <p:txBody>
          <a:bodyPr/>
          <a:lstStyle/>
          <a:p>
            <a:pPr algn="ctr"/>
            <a:r>
              <a:rPr lang="en-GB" sz="4800" b="1" dirty="0">
                <a:solidFill>
                  <a:srgbClr val="C00000"/>
                </a:solidFill>
              </a:rPr>
              <a:t>Why is it Important </a:t>
            </a: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to understand the UK Education System</a:t>
            </a:r>
            <a:r>
              <a:rPr lang="en-GB" sz="4800" b="1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853F0021-7D17-E9BE-88ED-9AC4F36EC63B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68498" y="2876194"/>
            <a:ext cx="10209334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Helping your child succeed at school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Understanding school stages and terms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Communicating with teachers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Supporting homework and learning at home</a:t>
            </a:r>
          </a:p>
        </p:txBody>
      </p:sp>
    </p:spTree>
    <p:extLst>
      <p:ext uri="{BB962C8B-B14F-4D97-AF65-F5344CB8AC3E}">
        <p14:creationId xmlns:p14="http://schemas.microsoft.com/office/powerpoint/2010/main" val="27479967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F471B-A3B5-FDD1-E2F6-E093CFD46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060" y="358371"/>
            <a:ext cx="10469880" cy="1683789"/>
          </a:xfrm>
        </p:spPr>
        <p:txBody>
          <a:bodyPr/>
          <a:lstStyle/>
          <a:p>
            <a:pPr algn="ctr"/>
            <a:r>
              <a:rPr lang="en-GB" sz="6000" b="1" dirty="0">
                <a:solidFill>
                  <a:srgbClr val="C00000"/>
                </a:solidFill>
              </a:rPr>
              <a:t>The Structure of the UK Education System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B4F0381D-4A8A-7303-B0C7-560D6E856F5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58800" y="2274606"/>
            <a:ext cx="11074400" cy="2800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Early Years (Age 0-5)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Primary School (Age 5-11)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Secondary School (Age 11-16)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Post-16 Education (College,</a:t>
            </a:r>
            <a:r>
              <a:rPr lang="en-US" altLang="en-US" sz="4400" dirty="0">
                <a:latin typeface="+mj-lt"/>
              </a:rPr>
              <a:t> </a:t>
            </a:r>
            <a:r>
              <a:rPr kumimoji="0" lang="en-US" altLang="en-US" sz="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Apprenticeships)</a:t>
            </a:r>
          </a:p>
        </p:txBody>
      </p:sp>
    </p:spTree>
    <p:extLst>
      <p:ext uri="{BB962C8B-B14F-4D97-AF65-F5344CB8AC3E}">
        <p14:creationId xmlns:p14="http://schemas.microsoft.com/office/powerpoint/2010/main" val="1082439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203AC-D80A-D2FD-3EA9-45DCC0B55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4120" y="520931"/>
            <a:ext cx="10398760" cy="905597"/>
          </a:xfrm>
        </p:spPr>
        <p:txBody>
          <a:bodyPr/>
          <a:lstStyle/>
          <a:p>
            <a:pPr algn="ctr"/>
            <a:r>
              <a:rPr lang="en-GB" sz="6000" b="1" dirty="0">
                <a:solidFill>
                  <a:srgbClr val="C00000"/>
                </a:solidFill>
              </a:rPr>
              <a:t>Key Stages and Year Groups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EEC2715-40D0-D0D8-D561-96C6C93817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5078" y="2154006"/>
            <a:ext cx="8992378" cy="3655780"/>
          </a:xfrm>
        </p:spPr>
      </p:pic>
    </p:spTree>
    <p:extLst>
      <p:ext uri="{BB962C8B-B14F-4D97-AF65-F5344CB8AC3E}">
        <p14:creationId xmlns:p14="http://schemas.microsoft.com/office/powerpoint/2010/main" val="8874804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6A936-9EBF-C03C-18BD-A07490C2C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4200" y="500611"/>
            <a:ext cx="8933873" cy="905597"/>
          </a:xfrm>
        </p:spPr>
        <p:txBody>
          <a:bodyPr/>
          <a:lstStyle/>
          <a:p>
            <a:pPr algn="ctr"/>
            <a:r>
              <a:rPr lang="en-GB" sz="6000" b="1" dirty="0">
                <a:solidFill>
                  <a:srgbClr val="C00000"/>
                </a:solidFill>
              </a:rPr>
              <a:t>Types of Schools</a:t>
            </a:r>
            <a:br>
              <a:rPr lang="en-GB" b="1" dirty="0"/>
            </a:br>
            <a:endParaRPr lang="en-GB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E10B0301-D30D-9B35-D1AE-86DA4F9BFF9B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726440" y="1895412"/>
            <a:ext cx="10571548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4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State Schools</a:t>
            </a:r>
            <a:r>
              <a:rPr kumimoji="0" lang="en-US" altLang="en-US" sz="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(Free, funded by government)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4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Private/Independent Schools</a:t>
            </a:r>
            <a:r>
              <a:rPr kumimoji="0" lang="en-US" altLang="en-US" sz="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(Fee-paying)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4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Faith Schools</a:t>
            </a:r>
            <a:r>
              <a:rPr kumimoji="0" lang="en-US" altLang="en-US" sz="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(Religious affiliation)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4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Academies and Free Schools</a:t>
            </a:r>
            <a:r>
              <a:rPr kumimoji="0" lang="en-US" altLang="en-US" sz="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(State-funded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but run independently)</a:t>
            </a:r>
          </a:p>
        </p:txBody>
      </p:sp>
    </p:spTree>
    <p:extLst>
      <p:ext uri="{BB962C8B-B14F-4D97-AF65-F5344CB8AC3E}">
        <p14:creationId xmlns:p14="http://schemas.microsoft.com/office/powerpoint/2010/main" val="24988836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2F295-62D2-9D23-B10F-E19BB8D12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604" y="792550"/>
            <a:ext cx="5652683" cy="905597"/>
          </a:xfrm>
        </p:spPr>
        <p:txBody>
          <a:bodyPr>
            <a:noAutofit/>
          </a:bodyPr>
          <a:lstStyle/>
          <a:p>
            <a:pPr algn="ctr"/>
            <a:r>
              <a:rPr lang="en-GB" sz="6000" b="1" dirty="0">
                <a:solidFill>
                  <a:srgbClr val="C00000"/>
                </a:solidFill>
                <a:latin typeface="+mj-lt"/>
              </a:rPr>
              <a:t>Pair Discussion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21EA06-A487-56A1-2954-EF7D7D5F22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9598" y="2723533"/>
            <a:ext cx="10916920" cy="3683145"/>
          </a:xfrm>
        </p:spPr>
        <p:txBody>
          <a:bodyPr>
            <a:normAutofit fontScale="55000" lnSpcReduction="20000"/>
          </a:bodyPr>
          <a:lstStyle/>
          <a:p>
            <a:r>
              <a:rPr lang="en-GB" sz="7000" b="1" dirty="0">
                <a:latin typeface="+mj-lt"/>
              </a:rPr>
              <a:t>Question 1: </a:t>
            </a:r>
            <a:r>
              <a:rPr lang="en-GB" sz="7000" dirty="0">
                <a:latin typeface="+mj-lt"/>
              </a:rPr>
              <a:t>What type of school does your child attend?</a:t>
            </a:r>
          </a:p>
          <a:p>
            <a:endParaRPr lang="en-GB" sz="7000" dirty="0">
              <a:latin typeface="+mj-lt"/>
            </a:endParaRPr>
          </a:p>
          <a:p>
            <a:r>
              <a:rPr lang="en-GB" sz="7000" b="1" dirty="0">
                <a:latin typeface="+mj-lt"/>
              </a:rPr>
              <a:t>Question 2: </a:t>
            </a:r>
            <a:r>
              <a:rPr lang="en-GB" sz="7000" dirty="0">
                <a:latin typeface="+mj-lt"/>
              </a:rPr>
              <a:t>What Key Stage is your child in?</a:t>
            </a:r>
          </a:p>
          <a:p>
            <a:endParaRPr lang="en-GB" sz="7000" dirty="0">
              <a:latin typeface="+mj-lt"/>
            </a:endParaRPr>
          </a:p>
          <a:p>
            <a:r>
              <a:rPr kumimoji="0" lang="en-GB" sz="7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Calibri"/>
                <a:cs typeface="Calibri"/>
                <a:sym typeface="Calibri"/>
              </a:rPr>
              <a:t>Question 3: </a:t>
            </a:r>
            <a:r>
              <a:rPr lang="en-GB" sz="7000" dirty="0">
                <a:latin typeface="+mj-lt"/>
              </a:rPr>
              <a:t>What school experience is different here compared to your home country?</a:t>
            </a:r>
          </a:p>
          <a:p>
            <a:endParaRPr lang="en-GB" sz="5400" dirty="0">
              <a:latin typeface="+mj-lt"/>
            </a:endParaRPr>
          </a:p>
          <a:p>
            <a:endParaRPr lang="en-GB" sz="5400" dirty="0">
              <a:latin typeface="+mj-lt"/>
            </a:endParaRPr>
          </a:p>
        </p:txBody>
      </p:sp>
      <p:pic>
        <p:nvPicPr>
          <p:cNvPr id="5" name="Picture 4" descr="A cartoon of two people sitting at a table&#10;&#10;AI-generated content may be incorrect.">
            <a:extLst>
              <a:ext uri="{FF2B5EF4-FFF2-40B4-BE49-F238E27FC236}">
                <a16:creationId xmlns:a16="http://schemas.microsoft.com/office/drawing/2014/main" id="{0FF48497-88D4-5F4F-736A-399F0FAD3A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80" t="8474" r="12191" b="8590"/>
          <a:stretch>
            <a:fillRect/>
          </a:stretch>
        </p:blipFill>
        <p:spPr>
          <a:xfrm>
            <a:off x="6444518" y="376425"/>
            <a:ext cx="2376096" cy="2181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89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81AD0-6842-98E0-1589-3215B89AC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9063" y="612371"/>
            <a:ext cx="8933873" cy="905597"/>
          </a:xfrm>
        </p:spPr>
        <p:txBody>
          <a:bodyPr/>
          <a:lstStyle/>
          <a:p>
            <a:pPr algn="ctr"/>
            <a:r>
              <a:rPr lang="en-GB" sz="6000" b="1" dirty="0">
                <a:solidFill>
                  <a:srgbClr val="C00000"/>
                </a:solidFill>
              </a:rPr>
              <a:t>How to Choose a School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0FA7980A-AFEE-5DA6-2D40-CD659E5BBD0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726440" y="2039736"/>
            <a:ext cx="9458038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4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Location and transport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4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School reputation and Ofsted reports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4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School visits and open days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4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Admissions process and deadlines</a:t>
            </a:r>
          </a:p>
        </p:txBody>
      </p:sp>
    </p:spTree>
    <p:extLst>
      <p:ext uri="{BB962C8B-B14F-4D97-AF65-F5344CB8AC3E}">
        <p14:creationId xmlns:p14="http://schemas.microsoft.com/office/powerpoint/2010/main" val="30910668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657B4-ED9C-4A89-B597-37983D3EE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4840" y="581891"/>
            <a:ext cx="8933873" cy="905597"/>
          </a:xfrm>
        </p:spPr>
        <p:txBody>
          <a:bodyPr/>
          <a:lstStyle/>
          <a:p>
            <a:pPr algn="ctr"/>
            <a:r>
              <a:rPr lang="en-GB" sz="6000" b="1" dirty="0">
                <a:solidFill>
                  <a:srgbClr val="C00000"/>
                </a:solidFill>
              </a:rPr>
              <a:t>Who Works at School?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1B353548-F722-921F-6AF3-1AEE545AB77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48360" y="1825592"/>
            <a:ext cx="8813800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5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Headteacher / Principal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5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Teachers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5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Teaching assistants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5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Office staff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5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School nurse/counsellor</a:t>
            </a:r>
          </a:p>
        </p:txBody>
      </p:sp>
    </p:spTree>
    <p:extLst>
      <p:ext uri="{BB962C8B-B14F-4D97-AF65-F5344CB8AC3E}">
        <p14:creationId xmlns:p14="http://schemas.microsoft.com/office/powerpoint/2010/main" val="11327740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36EBB9-22DE-1163-04E4-361DA598A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38894"/>
            <a:ext cx="10114280" cy="1664226"/>
          </a:xfrm>
        </p:spPr>
        <p:txBody>
          <a:bodyPr/>
          <a:lstStyle/>
          <a:p>
            <a:pPr algn="ctr"/>
            <a:r>
              <a:rPr lang="en-GB" sz="6000" b="1" dirty="0">
                <a:solidFill>
                  <a:srgbClr val="C00000"/>
                </a:solidFill>
              </a:rPr>
              <a:t>How Schools Communicate with Parents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67111428-5300-B9D1-4A5B-1865253F1BE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69202" y="2633454"/>
            <a:ext cx="10652275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4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Letters and newsletters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4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Parent-teacher meetings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4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Online portals and apps (e.g., ClassDojo,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4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ParentMail</a:t>
            </a:r>
            <a:r>
              <a:rPr kumimoji="0" lang="en-US" altLang="en-US" sz="4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4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Text messages and phone calls</a:t>
            </a:r>
          </a:p>
        </p:txBody>
      </p:sp>
    </p:spTree>
    <p:extLst>
      <p:ext uri="{BB962C8B-B14F-4D97-AF65-F5344CB8AC3E}">
        <p14:creationId xmlns:p14="http://schemas.microsoft.com/office/powerpoint/2010/main" val="40141383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D0EDE-0EEC-BD19-A3D5-653B690C0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9063" y="703811"/>
            <a:ext cx="8933873" cy="1754909"/>
          </a:xfrm>
        </p:spPr>
        <p:txBody>
          <a:bodyPr/>
          <a:lstStyle/>
          <a:p>
            <a:pPr algn="ctr"/>
            <a:r>
              <a:rPr lang="en-GB" sz="6000" b="1" dirty="0">
                <a:solidFill>
                  <a:srgbClr val="C00000"/>
                </a:solidFill>
              </a:rPr>
              <a:t>How Can You Support Your Child?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651E6E3E-33EA-3666-CF21-DBF8AEDF28D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43560" y="2921870"/>
            <a:ext cx="8957645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5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Attend parent meetings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5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Check homework and reading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5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Encourage daily routines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5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Talk about school and learning</a:t>
            </a:r>
          </a:p>
        </p:txBody>
      </p:sp>
    </p:spTree>
    <p:extLst>
      <p:ext uri="{BB962C8B-B14F-4D97-AF65-F5344CB8AC3E}">
        <p14:creationId xmlns:p14="http://schemas.microsoft.com/office/powerpoint/2010/main" val="32225296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0AB68-6F95-70DD-C136-782618621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120" y="859458"/>
            <a:ext cx="6199093" cy="905597"/>
          </a:xfrm>
        </p:spPr>
        <p:txBody>
          <a:bodyPr/>
          <a:lstStyle/>
          <a:p>
            <a:pPr algn="ctr"/>
            <a:r>
              <a:rPr lang="en-GB" sz="6000" b="1" dirty="0">
                <a:solidFill>
                  <a:srgbClr val="C00000"/>
                </a:solidFill>
              </a:rPr>
              <a:t>Group Discussion</a:t>
            </a:r>
            <a:br>
              <a:rPr lang="en-GB" sz="6000" b="1" dirty="0">
                <a:solidFill>
                  <a:srgbClr val="C00000"/>
                </a:solidFill>
              </a:rPr>
            </a:br>
            <a:endParaRPr lang="en-GB" sz="60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25901-0605-FBC2-4817-5F121D3CEB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120" y="2759217"/>
            <a:ext cx="10855960" cy="2269984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sz="4800" b="1" dirty="0"/>
              <a:t>Topic:</a:t>
            </a:r>
            <a:r>
              <a:rPr lang="en-GB" sz="4800" dirty="0"/>
              <a:t> "Why is it important to understand the UK education system as a parent?"</a:t>
            </a:r>
          </a:p>
          <a:p>
            <a:pPr marL="0" indent="0" algn="ctr">
              <a:buNone/>
            </a:pPr>
            <a:r>
              <a:rPr lang="en-GB" sz="4800" dirty="0"/>
              <a:t>(brainstorm benefits and challenges.)</a:t>
            </a:r>
          </a:p>
          <a:p>
            <a:endParaRPr lang="en-GB" dirty="0"/>
          </a:p>
        </p:txBody>
      </p:sp>
      <p:pic>
        <p:nvPicPr>
          <p:cNvPr id="6" name="Picture 5" descr="A group of children sitting at a table&#10;&#10;AI-generated content may be incorrect.">
            <a:extLst>
              <a:ext uri="{FF2B5EF4-FFF2-40B4-BE49-F238E27FC236}">
                <a16:creationId xmlns:a16="http://schemas.microsoft.com/office/drawing/2014/main" id="{D2DCFCDA-1B90-707A-CE32-B239AB8ED1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0" t="8150" r="17734" b="8464"/>
          <a:stretch>
            <a:fillRect/>
          </a:stretch>
        </p:blipFill>
        <p:spPr>
          <a:xfrm>
            <a:off x="7058721" y="430733"/>
            <a:ext cx="1940313" cy="2159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8314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802CF-992E-62AA-67EF-2D14814D5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9063" y="528612"/>
            <a:ext cx="8933873" cy="905597"/>
          </a:xfrm>
        </p:spPr>
        <p:txBody>
          <a:bodyPr/>
          <a:lstStyle/>
          <a:p>
            <a:pPr algn="ctr"/>
            <a:r>
              <a:rPr lang="en-GB" sz="6000" b="1" dirty="0">
                <a:solidFill>
                  <a:srgbClr val="C00000"/>
                </a:solidFill>
              </a:rPr>
              <a:t>Questions &amp; Discussion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66842171-738A-ACCE-34AB-ED24B10D9A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2007471"/>
            <a:ext cx="10551160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5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What questions do you have about schools?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5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Share your experiences with your child’s school. </a:t>
            </a:r>
          </a:p>
        </p:txBody>
      </p:sp>
    </p:spTree>
    <p:extLst>
      <p:ext uri="{BB962C8B-B14F-4D97-AF65-F5344CB8AC3E}">
        <p14:creationId xmlns:p14="http://schemas.microsoft.com/office/powerpoint/2010/main" val="1146322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724F7-64C2-BAED-A2F4-5F23FCF6A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520" y="724378"/>
            <a:ext cx="4390267" cy="905597"/>
          </a:xfrm>
        </p:spPr>
        <p:txBody>
          <a:bodyPr/>
          <a:lstStyle/>
          <a:p>
            <a:pPr algn="ctr"/>
            <a:r>
              <a:rPr lang="en-GB" sz="6000" b="1" dirty="0">
                <a:solidFill>
                  <a:srgbClr val="C00000"/>
                </a:solidFill>
              </a:rPr>
              <a:t>Homework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1BD0858C-56AC-6250-4511-512927E7719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14950" y="2859920"/>
            <a:ext cx="11176521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5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Visit your local area or use the internet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5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to find three types of schools.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5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Write down the school names and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5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what type of school they are.</a:t>
            </a:r>
          </a:p>
        </p:txBody>
      </p:sp>
      <p:pic>
        <p:nvPicPr>
          <p:cNvPr id="6" name="Picture 5" descr="A cartoon of a child writing on a book&#10;&#10;AI-generated content may be incorrect.">
            <a:extLst>
              <a:ext uri="{FF2B5EF4-FFF2-40B4-BE49-F238E27FC236}">
                <a16:creationId xmlns:a16="http://schemas.microsoft.com/office/drawing/2014/main" id="{85F18024-1C6F-E8B1-3408-8A104098B4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05" t="8861" r="16044" b="8861"/>
          <a:stretch>
            <a:fillRect/>
          </a:stretch>
        </p:blipFill>
        <p:spPr>
          <a:xfrm>
            <a:off x="8281154" y="467758"/>
            <a:ext cx="2179834" cy="2249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7009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2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363</Words>
  <Application>Microsoft Office PowerPoint</Application>
  <PresentationFormat>Widescreen</PresentationFormat>
  <Paragraphs>64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Times New Roman</vt:lpstr>
      <vt:lpstr>Office Theme</vt:lpstr>
      <vt:lpstr>Topic: 1 Understanding the UK Education System</vt:lpstr>
      <vt:lpstr>WARM-UP School Word Hunt</vt:lpstr>
      <vt:lpstr>Why is it Important to understand the UK Education System?</vt:lpstr>
      <vt:lpstr>The Structure of the UK Education System</vt:lpstr>
      <vt:lpstr>Key Stages and Year Groups</vt:lpstr>
      <vt:lpstr>Types of Schools </vt:lpstr>
      <vt:lpstr>Pair Discussion</vt:lpstr>
      <vt:lpstr>How to Choose a School</vt:lpstr>
      <vt:lpstr>Who Works at School?</vt:lpstr>
      <vt:lpstr>How Schools Communicate with Parents</vt:lpstr>
      <vt:lpstr>How Can You Support Your Child?</vt:lpstr>
      <vt:lpstr>Group Discussion </vt:lpstr>
      <vt:lpstr>Questions &amp; Discussion</vt:lpstr>
      <vt:lpstr>Homework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Shama Qurashi</dc:creator>
  <cp:lastModifiedBy>Shama Qurashi</cp:lastModifiedBy>
  <cp:revision>9</cp:revision>
  <dcterms:created xsi:type="dcterms:W3CDTF">2025-06-03T17:54:40Z</dcterms:created>
  <dcterms:modified xsi:type="dcterms:W3CDTF">2025-07-04T08:26:43Z</dcterms:modified>
</cp:coreProperties>
</file>