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422" r:id="rId3"/>
    <p:sldId id="417" r:id="rId4"/>
    <p:sldId id="432" r:id="rId5"/>
    <p:sldId id="433" r:id="rId6"/>
    <p:sldId id="428" r:id="rId7"/>
    <p:sldId id="434" r:id="rId8"/>
    <p:sldId id="435" r:id="rId9"/>
    <p:sldId id="420" r:id="rId10"/>
    <p:sldId id="430" r:id="rId11"/>
    <p:sldId id="431" r:id="rId12"/>
    <p:sldId id="259" r:id="rId13"/>
    <p:sldId id="421" r:id="rId14"/>
    <p:sldId id="424" r:id="rId15"/>
    <p:sldId id="423" r:id="rId16"/>
    <p:sldId id="425" r:id="rId17"/>
    <p:sldId id="266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24" autoAdjust="0"/>
    <p:restoredTop sz="94660"/>
  </p:normalViewPr>
  <p:slideViewPr>
    <p:cSldViewPr snapToGrid="0">
      <p:cViewPr varScale="1">
        <p:scale>
          <a:sx n="78" d="100"/>
          <a:sy n="78" d="100"/>
        </p:scale>
        <p:origin x="64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22555-DE9B-AEEF-759C-2756ABD6E2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073D8E-F493-DC81-B589-B60A0C86E1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81D142-6015-ED63-7C15-538C182702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04/07/2025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FEE2CE-4C8F-9DA8-2698-2AA93431C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9191B2-CA80-E29F-35EB-F15972013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4691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83F9E-987E-1A77-6787-D36122713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386417-A300-E5CA-330C-EED731F50A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93817"/>
            <a:ext cx="9035473" cy="368314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2D3904-3D2E-E5C7-B414-0F4031D61C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04/07/2025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7BF4D4-7A77-53C6-234B-C44A79FBE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541E90-2F47-3ED2-90AF-C21EDBCDC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1342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D4C74-959F-E2D8-6EF0-EAD26F755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305E7B-9661-695C-AFED-637C0E7994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FBB76D-C12F-2B65-0E36-E5F09723D8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04/07/2025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8551CB-25F2-73DC-721E-D191F0C6B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41E876-123F-AF57-A844-9440CF7E9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2986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DB34A-D421-A661-15CE-57F90CCC3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494F31-E0FA-6093-595C-3F7E11328C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A0D491-BFC9-F100-70D4-9CE33BA878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F7CB90-4DB7-BDBB-8A7F-FBE92CB4C9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04/07/2025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65FFB2-8B55-77DF-4140-C1309A064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4B5DEC-9939-7A6A-EE63-F71454453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8478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348AC-D03F-38B3-C063-4EAEB6BF9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D902DF-76AC-998E-8516-498F82CA4A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F645B8-4BD0-394D-E608-CE360823A5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41CA34-317F-8D2F-63FB-6D3B6DF5BD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E9427E-4F3E-DB05-B45A-D52704189E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E18C63-B2B7-4C36-38DD-3F8BEF88B6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04/07/2025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B06B58-FA0E-E1B9-53B1-DE6143179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F6157E-A8D6-8FC2-0D76-E5C061DE2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2537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ABCE6-05A7-CBCC-4DA2-9FBE11FCF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B3ADFF-B61C-1C0D-0708-AB9767EF19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04/07/2025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0B493D-C55F-3962-DD24-58EC571E0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10DDA7-9520-D04D-CC1F-4C4C64393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9244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72212C-D0F3-E6F9-9B61-2637ACFCBC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04/07/2025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46CF8A-22B3-6AC1-E3F3-B1F8C861C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030059-D815-1D89-5DCB-2AEACA358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1054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701EC-532E-7C70-4AE8-35FE7938B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53394D-CF62-E631-900F-B8C9544F6A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A28518-0B9A-92D6-5440-73876E1690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ADFA74-1865-5D9B-0419-26D8AC893B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04/07/2025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BD8011-1FD6-2B6A-3684-C3AA34A3D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C83997-6E48-CFAE-FDFD-73D80E646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6925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9DCD7-F8AA-EC14-B3D8-14659EC34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00AB6C-2D3E-4027-9FE1-5C3316B3FB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00B026-3CF9-FA32-FED5-BB2121FF9D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AC1C9B-01DC-E149-A021-C7DCD23F45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04/07/2025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65E94F-2AC1-4B09-7F33-3FAD06AFF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690046-233A-405D-5FAC-048A88D3D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4492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7687E-86C6-018B-B4E3-45E2F2D02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016E89-E38E-D0C8-C364-F1F3442BF9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2493817"/>
            <a:ext cx="9035473" cy="368314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DF9A2A-76DE-E3D4-5245-317CD25B47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04/07/2025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3C6FBF-AA26-B2EA-D50A-9E2FC8C70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37A4F2-74D3-AE7C-07DE-DD0842A81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875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F59DD9B-6984-2859-2D2E-B9D481BEE3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7D3799-F73C-F51D-946A-FC2ACFD0FD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F97758-8DD0-B754-3EB4-5295576193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04/07/2025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D7815F-96E3-3E07-0FDA-D54E95082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EB836F-8CB6-0B80-0A34-8141C0DF2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6910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F26CECA-7507-59ED-1F74-7267AE39E54B}"/>
              </a:ext>
            </a:extLst>
          </p:cNvPr>
          <p:cNvSpPr/>
          <p:nvPr userDrawn="1"/>
        </p:nvSpPr>
        <p:spPr>
          <a:xfrm>
            <a:off x="286327" y="230909"/>
            <a:ext cx="11647055" cy="6373091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 descr="A logo for a company&#10;&#10;AI-generated content may be incorrect.">
            <a:extLst>
              <a:ext uri="{FF2B5EF4-FFF2-40B4-BE49-F238E27FC236}">
                <a16:creationId xmlns:a16="http://schemas.microsoft.com/office/drawing/2014/main" id="{E870D2A2-447F-D7D3-BE75-B19EF23AB09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8002" y="5122426"/>
            <a:ext cx="1542158" cy="135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697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ABD20-2290-CC6F-BF1C-194DDB57AA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</p:spPr>
        <p:txBody>
          <a:bodyPr/>
          <a:lstStyle/>
          <a:p>
            <a:r>
              <a:rPr lang="en-GB" b="1" dirty="0">
                <a:solidFill>
                  <a:srgbClr val="C00000"/>
                </a:solidFill>
              </a:rPr>
              <a:t>Topic: 6</a:t>
            </a:r>
            <a:br>
              <a:rPr lang="en-GB" b="1" dirty="0">
                <a:solidFill>
                  <a:srgbClr val="C00000"/>
                </a:solidFill>
              </a:rPr>
            </a:br>
            <a:r>
              <a:rPr lang="en-GB" b="1" dirty="0">
                <a:solidFill>
                  <a:srgbClr val="C00000"/>
                </a:solidFill>
              </a:rPr>
              <a:t>Online Safety, Bullying &amp; Child Well-being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D51E56-B06F-3998-8F51-B6A9D674D0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2322" y="4825067"/>
            <a:ext cx="9144000" cy="1655762"/>
          </a:xfrm>
        </p:spPr>
        <p:txBody>
          <a:bodyPr/>
          <a:lstStyle/>
          <a:p>
            <a:r>
              <a:rPr lang="en-GB" sz="4000" b="1" dirty="0">
                <a:solidFill>
                  <a:srgbClr val="0070C0"/>
                </a:solidFill>
              </a:rPr>
              <a:t>Helping Your Child Stay Safe and Happy Online</a:t>
            </a:r>
            <a:endParaRPr lang="en-GB" sz="4000" dirty="0">
              <a:solidFill>
                <a:srgbClr val="0070C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E1BE584-5C68-DF55-D1FC-0F3B3F6B5845}"/>
              </a:ext>
            </a:extLst>
          </p:cNvPr>
          <p:cNvSpPr txBox="1"/>
          <p:nvPr/>
        </p:nvSpPr>
        <p:spPr>
          <a:xfrm>
            <a:off x="737419" y="610572"/>
            <a:ext cx="1071716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Keeping Up With The Children</a:t>
            </a:r>
          </a:p>
        </p:txBody>
      </p:sp>
    </p:spTree>
    <p:extLst>
      <p:ext uri="{BB962C8B-B14F-4D97-AF65-F5344CB8AC3E}">
        <p14:creationId xmlns:p14="http://schemas.microsoft.com/office/powerpoint/2010/main" val="3705094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D8BE0-C7B5-7E76-29E7-CCAC57528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b="1" dirty="0">
                <a:solidFill>
                  <a:srgbClr val="0070C0"/>
                </a:solidFill>
              </a:rPr>
              <a:t>Session Objectives</a:t>
            </a:r>
            <a:br>
              <a:rPr lang="en-GB" sz="5400" b="1" dirty="0">
                <a:solidFill>
                  <a:srgbClr val="0070C0"/>
                </a:solidFill>
              </a:rPr>
            </a:br>
            <a:endParaRPr lang="en-GB" sz="5400" dirty="0">
              <a:solidFill>
                <a:srgbClr val="0070C0"/>
              </a:solidFill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B20DF1BF-7EE0-C1C8-A8AA-EBB48DED8685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83229" y="2090414"/>
            <a:ext cx="9298190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Understand online risks and safety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4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Recognise</a:t>
            </a:r>
            <a:r>
              <a:rPr kumimoji="0" lang="en-US" altLang="en-US" sz="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signs of bullying (online and offline)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Explore ways to support children’s mental health</a:t>
            </a:r>
          </a:p>
        </p:txBody>
      </p:sp>
    </p:spTree>
    <p:extLst>
      <p:ext uri="{BB962C8B-B14F-4D97-AF65-F5344CB8AC3E}">
        <p14:creationId xmlns:p14="http://schemas.microsoft.com/office/powerpoint/2010/main" val="444147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75810-FA5E-C263-E9C9-FB5FAE4F9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290" y="381320"/>
            <a:ext cx="6795510" cy="2595559"/>
          </a:xfrm>
        </p:spPr>
        <p:txBody>
          <a:bodyPr>
            <a:noAutofit/>
          </a:bodyPr>
          <a:lstStyle/>
          <a:p>
            <a:pPr algn="ctr"/>
            <a:r>
              <a:rPr lang="en-GB" sz="6000" b="1" dirty="0">
                <a:solidFill>
                  <a:srgbClr val="0070C0"/>
                </a:solidFill>
                <a:latin typeface="+mj-lt"/>
              </a:rPr>
              <a:t>Warm-Up Game 1– </a:t>
            </a:r>
            <a:br>
              <a:rPr lang="en-GB" sz="6000" b="1" dirty="0">
                <a:solidFill>
                  <a:srgbClr val="0070C0"/>
                </a:solidFill>
                <a:latin typeface="+mj-lt"/>
              </a:rPr>
            </a:br>
            <a:r>
              <a:rPr lang="en-GB" sz="6000" b="1" dirty="0">
                <a:solidFill>
                  <a:srgbClr val="0070C0"/>
                </a:solidFill>
                <a:latin typeface="+mj-lt"/>
              </a:rPr>
              <a:t>“What’s Online?”</a:t>
            </a:r>
            <a:br>
              <a:rPr lang="en-GB" sz="6000" b="1" dirty="0">
                <a:solidFill>
                  <a:srgbClr val="0070C0"/>
                </a:solidFill>
                <a:latin typeface="+mj-lt"/>
              </a:rPr>
            </a:br>
            <a:br>
              <a:rPr lang="en-GB" sz="6000" b="1" dirty="0">
                <a:solidFill>
                  <a:srgbClr val="0070C0"/>
                </a:solidFill>
                <a:latin typeface="+mj-lt"/>
              </a:rPr>
            </a:br>
            <a:br>
              <a:rPr lang="en-GB" sz="6000" b="1" dirty="0">
                <a:solidFill>
                  <a:srgbClr val="0070C0"/>
                </a:solidFill>
                <a:latin typeface="+mj-lt"/>
              </a:rPr>
            </a:br>
            <a:br>
              <a:rPr lang="en-GB" sz="6000" b="1" dirty="0">
                <a:solidFill>
                  <a:srgbClr val="C00000"/>
                </a:solidFill>
                <a:latin typeface="+mj-lt"/>
              </a:rPr>
            </a:br>
            <a:endParaRPr lang="en-GB" sz="60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862B28-EED6-979A-2891-4780348CB5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8000" y="2884961"/>
            <a:ext cx="9834880" cy="352552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GB" sz="4400" b="1" dirty="0"/>
              <a:t>Task:</a:t>
            </a:r>
            <a:r>
              <a:rPr lang="en-GB" sz="4400" dirty="0"/>
              <a:t> In pairs, name 5 apps/websites your child uses.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400" dirty="0"/>
              <a:t>Share with the group. Are they safe? Do you use them?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400" i="1" dirty="0">
                <a:solidFill>
                  <a:srgbClr val="0070C0"/>
                </a:solidFill>
              </a:rPr>
              <a:t>Discussion starter for the next slide.</a:t>
            </a:r>
            <a:endParaRPr lang="en-GB" sz="4400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GB" sz="3600" dirty="0"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9E3ADB-5736-3746-E9C3-12AA1D9A97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845" y="381321"/>
            <a:ext cx="3389670" cy="1828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593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5E9D8-0597-6C7C-C917-DE8DC0D561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CDC33-4E85-EB63-65AC-AFDF7AAD1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6800" y="381320"/>
            <a:ext cx="6884000" cy="2595559"/>
          </a:xfrm>
        </p:spPr>
        <p:txBody>
          <a:bodyPr>
            <a:noAutofit/>
          </a:bodyPr>
          <a:lstStyle/>
          <a:p>
            <a:pPr algn="ctr"/>
            <a:r>
              <a:rPr lang="en-GB" sz="6000" b="1" dirty="0">
                <a:solidFill>
                  <a:srgbClr val="0070C0"/>
                </a:solidFill>
                <a:latin typeface="+mj-lt"/>
              </a:rPr>
              <a:t>Warm-Up Game 2 – </a:t>
            </a:r>
            <a:br>
              <a:rPr lang="en-GB" sz="6000" b="1" dirty="0">
                <a:solidFill>
                  <a:srgbClr val="0070C0"/>
                </a:solidFill>
                <a:latin typeface="+mj-lt"/>
              </a:rPr>
            </a:br>
            <a:r>
              <a:rPr lang="en-GB" sz="6000" b="1" dirty="0">
                <a:solidFill>
                  <a:srgbClr val="0070C0"/>
                </a:solidFill>
                <a:latin typeface="+mj-lt"/>
              </a:rPr>
              <a:t>“Emoji Reactions</a:t>
            </a:r>
            <a:br>
              <a:rPr lang="en-GB" sz="6000" b="1" dirty="0">
                <a:solidFill>
                  <a:srgbClr val="0070C0"/>
                </a:solidFill>
                <a:latin typeface="+mj-lt"/>
              </a:rPr>
            </a:br>
            <a:br>
              <a:rPr lang="en-GB" sz="6000" b="1" dirty="0">
                <a:solidFill>
                  <a:srgbClr val="0070C0"/>
                </a:solidFill>
                <a:latin typeface="+mj-lt"/>
              </a:rPr>
            </a:br>
            <a:br>
              <a:rPr lang="en-GB" sz="6000" b="1" dirty="0">
                <a:solidFill>
                  <a:srgbClr val="0070C0"/>
                </a:solidFill>
                <a:latin typeface="+mj-lt"/>
              </a:rPr>
            </a:br>
            <a:br>
              <a:rPr lang="en-GB" sz="6000" b="1" dirty="0">
                <a:solidFill>
                  <a:srgbClr val="C00000"/>
                </a:solidFill>
                <a:latin typeface="+mj-lt"/>
              </a:rPr>
            </a:br>
            <a:endParaRPr lang="en-GB" sz="60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8CBFD0-6B8D-9043-DBCE-45E2BFD436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7665" y="2403179"/>
            <a:ext cx="9834880" cy="4073499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br>
              <a:rPr lang="en-GB" sz="12800" dirty="0"/>
            </a:br>
            <a:r>
              <a:rPr lang="en-GB" sz="12800" dirty="0"/>
              <a:t>Show emojis (😟 😡 😢 😃 😰) and ask:</a:t>
            </a:r>
          </a:p>
          <a:p>
            <a:pPr>
              <a:buNone/>
            </a:pPr>
            <a:br>
              <a:rPr lang="en-GB" sz="12800" dirty="0"/>
            </a:br>
            <a:r>
              <a:rPr lang="en-GB" sz="12800" b="1" dirty="0"/>
              <a:t>"How might a child feel if…?“</a:t>
            </a:r>
          </a:p>
          <a:p>
            <a:pPr>
              <a:buNone/>
            </a:pPr>
            <a:endParaRPr lang="en-GB" sz="12800" dirty="0"/>
          </a:p>
          <a:p>
            <a:pPr>
              <a:buFont typeface="Arial" panose="020B0604020202020204" pitchFamily="34" charset="0"/>
              <a:buChar char="•"/>
            </a:pPr>
            <a:r>
              <a:rPr lang="en-GB" sz="12800" dirty="0"/>
              <a:t>They are left out of a group chat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2800" dirty="0"/>
              <a:t>Someone calls them names online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2800" dirty="0"/>
              <a:t>They play games with a friend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2800" dirty="0"/>
              <a:t>A stranger messages them</a:t>
            </a:r>
          </a:p>
          <a:p>
            <a:pPr marL="0" indent="0">
              <a:buNone/>
            </a:pPr>
            <a:endParaRPr lang="en-GB" sz="3600" dirty="0"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0EEBFD-0BDE-47B9-4024-609E8637F6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845" y="381321"/>
            <a:ext cx="3389670" cy="1828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7156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FE793B-1387-74D9-E418-A4BF9E797C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6600" b="1" dirty="0">
                <a:solidFill>
                  <a:srgbClr val="0070C0"/>
                </a:solidFill>
              </a:rPr>
              <a:t>What is Online Safety?</a:t>
            </a:r>
            <a:br>
              <a:rPr lang="en-GB" sz="6600" b="1" dirty="0">
                <a:solidFill>
                  <a:srgbClr val="0070C0"/>
                </a:solidFill>
              </a:rPr>
            </a:br>
            <a:endParaRPr lang="en-GB" sz="6600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F0E7D1-B116-8AA1-26E0-960150BF87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Keeping personal info private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Not talking to strangers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Avoiding inappropriate websites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Using strong passwords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Using parental controls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01931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A0C5F-9E06-4A8E-4000-8E9244713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b="1" dirty="0">
                <a:solidFill>
                  <a:srgbClr val="0070C0"/>
                </a:solidFill>
              </a:rPr>
              <a:t>Online Risks for Children</a:t>
            </a:r>
            <a:br>
              <a:rPr lang="en-GB" sz="5400" b="1" dirty="0">
                <a:solidFill>
                  <a:srgbClr val="0070C0"/>
                </a:solidFill>
              </a:rPr>
            </a:br>
            <a:endParaRPr lang="en-GB" sz="5400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31FC72-AEA7-66E7-E842-1C64E6EEA1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74607"/>
            <a:ext cx="10409903" cy="4102356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Inappropriate content (violence, adult content)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Cyberbullying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Sharing personal information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Talking to strangers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Spending too much time online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976726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C2260-CA09-FE08-1FD4-2386D061F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b="1" dirty="0">
                <a:solidFill>
                  <a:srgbClr val="0070C0"/>
                </a:solidFill>
              </a:rPr>
              <a:t>What is Bullying?</a:t>
            </a:r>
            <a:br>
              <a:rPr lang="en-GB" sz="5400" b="1" dirty="0">
                <a:solidFill>
                  <a:srgbClr val="0070C0"/>
                </a:solidFill>
              </a:rPr>
            </a:br>
            <a:endParaRPr lang="en-GB" sz="5400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7F5EEB-3309-59D7-EE6A-82746E932C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sz="4400" dirty="0"/>
              <a:t>Bullying is repeated unkind behaviour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400" dirty="0"/>
              <a:t>Can be physical, verbal, or emotional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400" b="1" dirty="0"/>
              <a:t>Cyberbullying</a:t>
            </a:r>
            <a:r>
              <a:rPr lang="en-GB" sz="4400" dirty="0"/>
              <a:t> = bullying using phones, games, or social media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077115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F6B08-25F9-5CF5-CFA6-F5F871E2D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b="1" dirty="0">
                <a:solidFill>
                  <a:srgbClr val="0070C0"/>
                </a:solidFill>
              </a:rPr>
              <a:t>Signs of Bullying</a:t>
            </a:r>
            <a:br>
              <a:rPr lang="en-GB" sz="5400" b="1" dirty="0">
                <a:solidFill>
                  <a:srgbClr val="0070C0"/>
                </a:solidFill>
              </a:rPr>
            </a:br>
            <a:endParaRPr lang="en-GB" sz="5400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D290A3-CD63-D1A4-CE64-E269E0BD89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58297"/>
            <a:ext cx="9210368" cy="4318665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sz="4400" dirty="0"/>
              <a:t>Quiet, withdrawn behaviour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400" dirty="0"/>
              <a:t>Sudden fear of going to school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400" dirty="0"/>
              <a:t>Changes in mood or eating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400" dirty="0"/>
              <a:t>Hiding phone or tablet</a:t>
            </a:r>
            <a:br>
              <a:rPr lang="en-GB" sz="4400" dirty="0"/>
            </a:br>
            <a:r>
              <a:rPr lang="en-GB" sz="4400" i="1" dirty="0"/>
              <a:t>Pair discussion: "Have you seen these signs before?"</a:t>
            </a:r>
            <a:endParaRPr lang="en-GB" sz="44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66081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2F295-62D2-9D23-B10F-E19BB8D127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604" y="792550"/>
            <a:ext cx="6472119" cy="905597"/>
          </a:xfrm>
        </p:spPr>
        <p:txBody>
          <a:bodyPr>
            <a:noAutofit/>
          </a:bodyPr>
          <a:lstStyle/>
          <a:p>
            <a:pPr algn="ctr"/>
            <a:r>
              <a:rPr lang="en-GB" sz="6000" b="1" dirty="0">
                <a:solidFill>
                  <a:srgbClr val="C00000"/>
                </a:solidFill>
                <a:latin typeface="+mj-lt"/>
              </a:rPr>
              <a:t>Pair Discussion</a:t>
            </a:r>
            <a:br>
              <a:rPr lang="en-GB" sz="6000" b="1" dirty="0">
                <a:solidFill>
                  <a:srgbClr val="C00000"/>
                </a:solidFill>
                <a:latin typeface="+mj-lt"/>
              </a:rPr>
            </a:br>
            <a:r>
              <a:rPr lang="en-GB" sz="6000" b="1" dirty="0">
                <a:solidFill>
                  <a:srgbClr val="0070C0"/>
                </a:solidFill>
                <a:latin typeface="+mj-lt"/>
              </a:rPr>
              <a:t>Spot the Risk</a:t>
            </a:r>
            <a:br>
              <a:rPr lang="en-GB" sz="6000" b="1" dirty="0">
                <a:solidFill>
                  <a:srgbClr val="C00000"/>
                </a:solidFill>
                <a:latin typeface="+mj-lt"/>
              </a:rPr>
            </a:br>
            <a:endParaRPr lang="en-GB" sz="60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21EA06-A487-56A1-2954-EF7D7D5F22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9598" y="2723533"/>
            <a:ext cx="10916920" cy="368314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5400" dirty="0">
              <a:latin typeface="+mj-lt"/>
            </a:endParaRPr>
          </a:p>
          <a:p>
            <a:endParaRPr lang="en-GB" sz="5400" dirty="0">
              <a:latin typeface="+mj-lt"/>
            </a:endParaRPr>
          </a:p>
        </p:txBody>
      </p:sp>
      <p:pic>
        <p:nvPicPr>
          <p:cNvPr id="5" name="Picture 4" descr="A cartoon of two people sitting at a table&#10;&#10;AI-generated content may be incorrect.">
            <a:extLst>
              <a:ext uri="{FF2B5EF4-FFF2-40B4-BE49-F238E27FC236}">
                <a16:creationId xmlns:a16="http://schemas.microsoft.com/office/drawing/2014/main" id="{0FF48497-88D4-5F4F-736A-399F0FAD3A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80" t="8474" r="12191" b="8590"/>
          <a:stretch>
            <a:fillRect/>
          </a:stretch>
        </p:blipFill>
        <p:spPr>
          <a:xfrm>
            <a:off x="7496570" y="343640"/>
            <a:ext cx="2376096" cy="218142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4001A34-DCD1-F5EA-38D0-468CB2A65106}"/>
              </a:ext>
            </a:extLst>
          </p:cNvPr>
          <p:cNvSpPr txBox="1"/>
          <p:nvPr/>
        </p:nvSpPr>
        <p:spPr>
          <a:xfrm>
            <a:off x="636604" y="2723533"/>
            <a:ext cx="1000075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4000" b="1" dirty="0"/>
              <a:t>Show 3 short situations (spoken or written):</a:t>
            </a:r>
            <a:endParaRPr lang="en-GB" sz="4000" dirty="0"/>
          </a:p>
          <a:p>
            <a:r>
              <a:rPr lang="en-GB" sz="4000" dirty="0"/>
              <a:t>1. “Ali shares his full name and school on a gaming app.”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b="1" dirty="0"/>
              <a:t>Task:</a:t>
            </a:r>
            <a:r>
              <a:rPr lang="en-GB" sz="4000" dirty="0"/>
              <a:t> Discuss in pairs – is it safe or not? Why?</a:t>
            </a:r>
          </a:p>
        </p:txBody>
      </p:sp>
    </p:spTree>
    <p:extLst>
      <p:ext uri="{BB962C8B-B14F-4D97-AF65-F5344CB8AC3E}">
        <p14:creationId xmlns:p14="http://schemas.microsoft.com/office/powerpoint/2010/main" val="383889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146B32-E867-8366-7477-AC1D854AE0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E0BC5-9FB1-00A1-5B68-A68C4E0B0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604" y="451322"/>
            <a:ext cx="6472119" cy="1672446"/>
          </a:xfrm>
        </p:spPr>
        <p:txBody>
          <a:bodyPr>
            <a:noAutofit/>
          </a:bodyPr>
          <a:lstStyle/>
          <a:p>
            <a:pPr algn="ctr"/>
            <a:r>
              <a:rPr lang="en-GB" sz="6000" b="1" dirty="0">
                <a:solidFill>
                  <a:srgbClr val="C00000"/>
                </a:solidFill>
                <a:latin typeface="+mj-lt"/>
              </a:rPr>
              <a:t>Pair Discussion</a:t>
            </a:r>
            <a:br>
              <a:rPr lang="en-GB" sz="6000" b="1" dirty="0">
                <a:solidFill>
                  <a:srgbClr val="C00000"/>
                </a:solidFill>
                <a:latin typeface="+mj-lt"/>
              </a:rPr>
            </a:br>
            <a:r>
              <a:rPr lang="en-GB" sz="6000" b="1" dirty="0">
                <a:solidFill>
                  <a:srgbClr val="0070C0"/>
                </a:solidFill>
                <a:latin typeface="+mj-lt"/>
              </a:rPr>
              <a:t>Spot the Risk</a:t>
            </a:r>
            <a:br>
              <a:rPr lang="en-GB" sz="6000" b="1" dirty="0">
                <a:solidFill>
                  <a:srgbClr val="C00000"/>
                </a:solidFill>
                <a:latin typeface="+mj-lt"/>
              </a:rPr>
            </a:br>
            <a:endParaRPr lang="en-GB" sz="60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086415-C890-54BA-F5E6-959436068E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9598" y="2723533"/>
            <a:ext cx="10916920" cy="368314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5400" dirty="0">
              <a:latin typeface="+mj-lt"/>
            </a:endParaRPr>
          </a:p>
          <a:p>
            <a:endParaRPr lang="en-GB" sz="5400" dirty="0">
              <a:latin typeface="+mj-lt"/>
            </a:endParaRPr>
          </a:p>
        </p:txBody>
      </p:sp>
      <p:pic>
        <p:nvPicPr>
          <p:cNvPr id="5" name="Picture 4" descr="A cartoon of two people sitting at a table&#10;&#10;AI-generated content may be incorrect.">
            <a:extLst>
              <a:ext uri="{FF2B5EF4-FFF2-40B4-BE49-F238E27FC236}">
                <a16:creationId xmlns:a16="http://schemas.microsoft.com/office/drawing/2014/main" id="{24FC0FBA-6773-0AA6-DBAD-5ACF38DE6B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80" t="8474" r="12191" b="8590"/>
          <a:stretch>
            <a:fillRect/>
          </a:stretch>
        </p:blipFill>
        <p:spPr>
          <a:xfrm>
            <a:off x="7496570" y="343640"/>
            <a:ext cx="2376096" cy="218142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0CC0D9B-3CAA-9F45-59B7-24EAE82683D6}"/>
              </a:ext>
            </a:extLst>
          </p:cNvPr>
          <p:cNvSpPr txBox="1"/>
          <p:nvPr/>
        </p:nvSpPr>
        <p:spPr>
          <a:xfrm>
            <a:off x="636604" y="2723533"/>
            <a:ext cx="1031653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4000" b="1" dirty="0"/>
              <a:t>Scenario 2: </a:t>
            </a:r>
            <a:r>
              <a:rPr lang="en-GB" sz="4000" dirty="0"/>
              <a:t>Sara accepts a friend request on social media from someone she doesn’t know, but who has many followers.</a:t>
            </a:r>
          </a:p>
          <a:p>
            <a:pPr>
              <a:buNone/>
            </a:pPr>
            <a:r>
              <a:rPr lang="en-GB" sz="4000" b="1" dirty="0"/>
              <a:t>Discussion prompts:</a:t>
            </a:r>
          </a:p>
          <a:p>
            <a:pPr>
              <a:buNone/>
            </a:pPr>
            <a:r>
              <a:rPr lang="en-GB" sz="4000" dirty="0"/>
              <a:t>Is it safe? What could go wrong? What should Sara do instead?</a:t>
            </a:r>
          </a:p>
        </p:txBody>
      </p:sp>
    </p:spTree>
    <p:extLst>
      <p:ext uri="{BB962C8B-B14F-4D97-AF65-F5344CB8AC3E}">
        <p14:creationId xmlns:p14="http://schemas.microsoft.com/office/powerpoint/2010/main" val="36596532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94E720-C6C1-50B9-8C92-79AA02A056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17011-A060-A598-52AC-6CDCBF496E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604" y="451322"/>
            <a:ext cx="6472119" cy="1672446"/>
          </a:xfrm>
        </p:spPr>
        <p:txBody>
          <a:bodyPr>
            <a:noAutofit/>
          </a:bodyPr>
          <a:lstStyle/>
          <a:p>
            <a:pPr algn="ctr"/>
            <a:r>
              <a:rPr lang="en-GB" sz="6000" b="1" dirty="0">
                <a:solidFill>
                  <a:srgbClr val="C00000"/>
                </a:solidFill>
                <a:latin typeface="+mj-lt"/>
              </a:rPr>
              <a:t>Pair Discussion</a:t>
            </a:r>
            <a:br>
              <a:rPr lang="en-GB" sz="6000" b="1" dirty="0">
                <a:solidFill>
                  <a:srgbClr val="C00000"/>
                </a:solidFill>
                <a:latin typeface="+mj-lt"/>
              </a:rPr>
            </a:br>
            <a:r>
              <a:rPr lang="en-GB" sz="6000" b="1" dirty="0">
                <a:solidFill>
                  <a:srgbClr val="0070C0"/>
                </a:solidFill>
                <a:latin typeface="+mj-lt"/>
              </a:rPr>
              <a:t>Spot the Risk</a:t>
            </a:r>
            <a:br>
              <a:rPr lang="en-GB" sz="6000" b="1" dirty="0">
                <a:solidFill>
                  <a:srgbClr val="C00000"/>
                </a:solidFill>
                <a:latin typeface="+mj-lt"/>
              </a:rPr>
            </a:br>
            <a:endParaRPr lang="en-GB" sz="60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1F6D52-B6CF-4052-95E7-9E93B8A9FB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9598" y="2723533"/>
            <a:ext cx="10916920" cy="368314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5400" dirty="0">
              <a:latin typeface="+mj-lt"/>
            </a:endParaRPr>
          </a:p>
          <a:p>
            <a:endParaRPr lang="en-GB" sz="5400" dirty="0">
              <a:latin typeface="+mj-lt"/>
            </a:endParaRPr>
          </a:p>
        </p:txBody>
      </p:sp>
      <p:pic>
        <p:nvPicPr>
          <p:cNvPr id="5" name="Picture 4" descr="A cartoon of two people sitting at a table&#10;&#10;AI-generated content may be incorrect.">
            <a:extLst>
              <a:ext uri="{FF2B5EF4-FFF2-40B4-BE49-F238E27FC236}">
                <a16:creationId xmlns:a16="http://schemas.microsoft.com/office/drawing/2014/main" id="{FED25F30-1578-CC3F-0828-81CED58D55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80" t="8474" r="12191" b="8590"/>
          <a:stretch>
            <a:fillRect/>
          </a:stretch>
        </p:blipFill>
        <p:spPr>
          <a:xfrm>
            <a:off x="7496570" y="343640"/>
            <a:ext cx="2376096" cy="218142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73024D8-C9AB-D69D-1945-3B15F7172753}"/>
              </a:ext>
            </a:extLst>
          </p:cNvPr>
          <p:cNvSpPr txBox="1"/>
          <p:nvPr/>
        </p:nvSpPr>
        <p:spPr>
          <a:xfrm>
            <a:off x="636605" y="2723533"/>
            <a:ext cx="1027720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4000" b="1" dirty="0"/>
              <a:t>Scenario 3:</a:t>
            </a:r>
            <a:r>
              <a:rPr lang="en-GB" sz="4000" dirty="0"/>
              <a:t>Zain watches videos late at night in his room with the door closed. He gets angry when his mum asks him what he is watching." </a:t>
            </a:r>
            <a:r>
              <a:rPr lang="en-GB" sz="4000" b="1" dirty="0"/>
              <a:t>Discussion prompts:</a:t>
            </a:r>
          </a:p>
          <a:p>
            <a:pPr>
              <a:buNone/>
            </a:pPr>
            <a:r>
              <a:rPr lang="en-GB" sz="4000" dirty="0"/>
              <a:t>What might be the issue? Is this safe and healthy? How can parents support Zain?</a:t>
            </a:r>
          </a:p>
        </p:txBody>
      </p:sp>
    </p:spTree>
    <p:extLst>
      <p:ext uri="{BB962C8B-B14F-4D97-AF65-F5344CB8AC3E}">
        <p14:creationId xmlns:p14="http://schemas.microsoft.com/office/powerpoint/2010/main" val="7600219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B203AC-D80A-D2FD-3EA9-45DCC0B55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4120" y="520931"/>
            <a:ext cx="10398760" cy="905597"/>
          </a:xfrm>
        </p:spPr>
        <p:txBody>
          <a:bodyPr/>
          <a:lstStyle/>
          <a:p>
            <a:pPr algn="ctr"/>
            <a:r>
              <a:rPr lang="en-GB" sz="6000" b="1" dirty="0">
                <a:solidFill>
                  <a:srgbClr val="C00000"/>
                </a:solidFill>
              </a:rPr>
              <a:t>What Can Parents Do?</a:t>
            </a:r>
            <a:br>
              <a:rPr lang="en-GB" sz="4800" b="1" dirty="0">
                <a:solidFill>
                  <a:srgbClr val="C00000"/>
                </a:solidFill>
              </a:rPr>
            </a:br>
            <a:br>
              <a:rPr lang="en-GB" sz="4800" b="1" dirty="0">
                <a:solidFill>
                  <a:srgbClr val="C00000"/>
                </a:solidFill>
              </a:rPr>
            </a:br>
            <a:br>
              <a:rPr lang="en-GB" sz="4800" b="1" dirty="0">
                <a:solidFill>
                  <a:srgbClr val="C00000"/>
                </a:solidFill>
              </a:rPr>
            </a:br>
            <a:br>
              <a:rPr lang="en-GB" sz="6000" b="1" dirty="0">
                <a:solidFill>
                  <a:srgbClr val="C00000"/>
                </a:solidFill>
              </a:rPr>
            </a:br>
            <a:endParaRPr lang="en-GB" sz="6000" b="1" dirty="0">
              <a:solidFill>
                <a:srgbClr val="C00000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A50A8D-683F-6B7D-98BA-AF8DB75A64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6080" y="1838632"/>
            <a:ext cx="10606548" cy="4498437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Talk to your child regularly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Set rules for internet use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Use filters and child-safe apps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Report bullying to the school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Encourage healthy habits: sleep, play, and no screen before bed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74804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A0AB68-6F95-70DD-C136-782618621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120" y="859458"/>
            <a:ext cx="6199093" cy="905597"/>
          </a:xfrm>
        </p:spPr>
        <p:txBody>
          <a:bodyPr/>
          <a:lstStyle/>
          <a:p>
            <a:pPr algn="ctr"/>
            <a:r>
              <a:rPr lang="en-GB" sz="6000" b="1" dirty="0">
                <a:solidFill>
                  <a:srgbClr val="C00000"/>
                </a:solidFill>
              </a:rPr>
              <a:t>Group Discussion</a:t>
            </a:r>
            <a:br>
              <a:rPr lang="en-GB" sz="6000" b="1" dirty="0">
                <a:solidFill>
                  <a:srgbClr val="C00000"/>
                </a:solidFill>
              </a:rPr>
            </a:br>
            <a:endParaRPr lang="en-GB" sz="60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25901-0605-FBC2-4817-5F121D3CEB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120" y="2507226"/>
            <a:ext cx="10855960" cy="3920041"/>
          </a:xfrm>
        </p:spPr>
        <p:txBody>
          <a:bodyPr/>
          <a:lstStyle/>
          <a:p>
            <a:r>
              <a:rPr lang="en-GB" sz="4400" b="1" dirty="0"/>
              <a:t>Question</a:t>
            </a:r>
            <a:r>
              <a:rPr lang="en-GB" sz="4400" dirty="0"/>
              <a:t>: How can we support our children if they are being bullied online or offline?</a:t>
            </a:r>
          </a:p>
          <a:p>
            <a:endParaRPr lang="en-GB" sz="4400" dirty="0"/>
          </a:p>
          <a:p>
            <a:r>
              <a:rPr lang="en-GB" sz="4400" i="1" dirty="0"/>
              <a:t>Write ideas on the board</a:t>
            </a:r>
            <a:endParaRPr lang="en-GB" sz="4400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6" name="Picture 5" descr="A group of children sitting at a table&#10;&#10;AI-generated content may be incorrect.">
            <a:extLst>
              <a:ext uri="{FF2B5EF4-FFF2-40B4-BE49-F238E27FC236}">
                <a16:creationId xmlns:a16="http://schemas.microsoft.com/office/drawing/2014/main" id="{D2DCFCDA-1B90-707A-CE32-B239AB8ED1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60" t="8150" r="17734" b="8464"/>
          <a:stretch>
            <a:fillRect/>
          </a:stretch>
        </p:blipFill>
        <p:spPr>
          <a:xfrm>
            <a:off x="7294695" y="430733"/>
            <a:ext cx="1940313" cy="2159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8314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BEA3C-6B10-F1AE-85EF-96E0C83AA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10006781" cy="1761463"/>
          </a:xfrm>
        </p:spPr>
        <p:txBody>
          <a:bodyPr/>
          <a:lstStyle/>
          <a:p>
            <a:pPr algn="ctr"/>
            <a:r>
              <a:rPr lang="en-GB" sz="6000" b="1" dirty="0">
                <a:solidFill>
                  <a:srgbClr val="0070C0"/>
                </a:solidFill>
              </a:rPr>
              <a:t>Emotional Well-being in a Digital World</a:t>
            </a:r>
            <a:br>
              <a:rPr lang="en-GB" sz="6000" b="1" dirty="0">
                <a:solidFill>
                  <a:srgbClr val="0070C0"/>
                </a:solidFill>
              </a:rPr>
            </a:br>
            <a:br>
              <a:rPr lang="en-GB" sz="6000" b="1" dirty="0">
                <a:solidFill>
                  <a:srgbClr val="0070C0"/>
                </a:solidFill>
              </a:rPr>
            </a:br>
            <a:br>
              <a:rPr lang="en-GB" sz="6000" b="1" dirty="0">
                <a:solidFill>
                  <a:srgbClr val="0070C0"/>
                </a:solidFill>
              </a:rPr>
            </a:br>
            <a:endParaRPr lang="en-GB" sz="6000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2AA700-2E2E-95E3-402F-3B42F14945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884" y="2546554"/>
            <a:ext cx="9859296" cy="3765755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Too much screen time affects sleep, mood, learning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Children may copy negative behaviour they see online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Need time for play, exercise, family time, reading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189718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8833B0-C8B0-FD20-9700-385C9DBD6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8"/>
            <a:ext cx="10665542" cy="905597"/>
          </a:xfrm>
        </p:spPr>
        <p:txBody>
          <a:bodyPr/>
          <a:lstStyle/>
          <a:p>
            <a:pPr algn="ctr"/>
            <a:r>
              <a:rPr lang="en-GB" sz="6000" b="1" dirty="0">
                <a:solidFill>
                  <a:srgbClr val="0070C0"/>
                </a:solidFill>
              </a:rPr>
              <a:t>Signs Your Child May Be Unhappy Online</a:t>
            </a:r>
            <a:br>
              <a:rPr lang="en-GB" sz="6000" b="1" dirty="0">
                <a:solidFill>
                  <a:srgbClr val="0070C0"/>
                </a:solidFill>
              </a:rPr>
            </a:br>
            <a:br>
              <a:rPr lang="en-GB" sz="6000" b="1" dirty="0">
                <a:solidFill>
                  <a:srgbClr val="0070C0"/>
                </a:solidFill>
              </a:rPr>
            </a:br>
            <a:endParaRPr lang="en-GB" sz="6000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CF3581-C062-24D6-16C0-32D9AEC69E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87560"/>
            <a:ext cx="10075606" cy="3785421"/>
          </a:xfrm>
        </p:spPr>
        <p:txBody>
          <a:bodyPr/>
          <a:lstStyle/>
          <a:p>
            <a:r>
              <a:rPr lang="en-GB" sz="4800" dirty="0"/>
              <a:t>Angry or upset after using devices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800" dirty="0"/>
              <a:t>Hiding the screen or not wanting to talk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800" dirty="0"/>
              <a:t>Less interest in normal activities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800" dirty="0"/>
              <a:t>Trouble sleeping or concentrating</a:t>
            </a:r>
          </a:p>
          <a:p>
            <a:pPr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48984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74CE-0760-7BA3-DC68-C4D741808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6600" b="1" dirty="0">
                <a:solidFill>
                  <a:srgbClr val="0070C0"/>
                </a:solidFill>
              </a:rPr>
              <a:t>Support &amp; Resources</a:t>
            </a:r>
            <a:br>
              <a:rPr lang="en-GB" sz="6600" b="1" dirty="0">
                <a:solidFill>
                  <a:srgbClr val="0070C0"/>
                </a:solidFill>
              </a:rPr>
            </a:br>
            <a:br>
              <a:rPr lang="en-GB" sz="6600" b="1" dirty="0">
                <a:solidFill>
                  <a:srgbClr val="0070C0"/>
                </a:solidFill>
              </a:rPr>
            </a:br>
            <a:br>
              <a:rPr lang="en-GB" sz="6600" b="1" dirty="0">
                <a:solidFill>
                  <a:srgbClr val="0070C0"/>
                </a:solidFill>
              </a:rPr>
            </a:br>
            <a:endParaRPr lang="en-GB" sz="6600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76DD49-42B5-9C67-6BAC-967053EA1E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33379"/>
            <a:ext cx="10537723" cy="4241279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sz="4800" b="1" dirty="0"/>
              <a:t>Useful websites:</a:t>
            </a:r>
            <a:r>
              <a:rPr lang="en-GB" sz="4800" dirty="0"/>
              <a:t> </a:t>
            </a:r>
            <a:r>
              <a:rPr lang="en-GB" sz="4800" dirty="0" err="1"/>
              <a:t>Thinkuknow</a:t>
            </a:r>
            <a:r>
              <a:rPr lang="en-GB" sz="4800" dirty="0"/>
              <a:t>, NSPCC, Internet Matters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800" b="1" dirty="0"/>
              <a:t>At school:</a:t>
            </a:r>
            <a:r>
              <a:rPr lang="en-GB" sz="4800" dirty="0"/>
              <a:t> Speak to your teacher or safeguarding lead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800" b="1" dirty="0"/>
              <a:t>At home:</a:t>
            </a:r>
            <a:r>
              <a:rPr lang="en-GB" sz="4800" dirty="0"/>
              <a:t> Open communication is key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79189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724F7-64C2-BAED-A2F4-5F23FCF6A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520" y="724378"/>
            <a:ext cx="4390267" cy="905597"/>
          </a:xfrm>
        </p:spPr>
        <p:txBody>
          <a:bodyPr/>
          <a:lstStyle/>
          <a:p>
            <a:pPr algn="ctr"/>
            <a:r>
              <a:rPr lang="en-GB" sz="6000" b="1" dirty="0">
                <a:solidFill>
                  <a:srgbClr val="C00000"/>
                </a:solidFill>
              </a:rPr>
              <a:t>Homework</a:t>
            </a:r>
          </a:p>
        </p:txBody>
      </p:sp>
      <p:pic>
        <p:nvPicPr>
          <p:cNvPr id="6" name="Picture 5" descr="A cartoon of a child writing on a book&#10;&#10;AI-generated content may be incorrect.">
            <a:extLst>
              <a:ext uri="{FF2B5EF4-FFF2-40B4-BE49-F238E27FC236}">
                <a16:creationId xmlns:a16="http://schemas.microsoft.com/office/drawing/2014/main" id="{85F18024-1C6F-E8B1-3408-8A104098B4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05" t="8861" r="16044" b="8861"/>
          <a:stretch>
            <a:fillRect/>
          </a:stretch>
        </p:blipFill>
        <p:spPr>
          <a:xfrm>
            <a:off x="9557730" y="379268"/>
            <a:ext cx="2179834" cy="2249036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77F3FEBA-9A98-844A-A368-697F4E3DD0E5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42238" y="2647284"/>
            <a:ext cx="10105409" cy="37087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GB" sz="3600" dirty="0"/>
              <a:t>Talk to your child about online rules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600" dirty="0"/>
              <a:t>Create a simple screen time timetable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600" dirty="0"/>
              <a:t>Watch a short online safety video together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600" dirty="0"/>
              <a:t>Write or discuss: "What would you do if your child told you they were being bullied?"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4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847009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ustom 2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423</TotalTime>
  <Words>625</Words>
  <Application>Microsoft Office PowerPoint</Application>
  <PresentationFormat>Widescreen</PresentationFormat>
  <Paragraphs>79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Times New Roman</vt:lpstr>
      <vt:lpstr>Office Theme</vt:lpstr>
      <vt:lpstr>Topic: 6 Online Safety, Bullying &amp; Child Well-being</vt:lpstr>
      <vt:lpstr>Session Objectives </vt:lpstr>
      <vt:lpstr>Warm-Up Game 1–  “What’s Online?”    </vt:lpstr>
      <vt:lpstr>Warm-Up Game 2 –  “Emoji Reactions    </vt:lpstr>
      <vt:lpstr>What is Online Safety? </vt:lpstr>
      <vt:lpstr>Online Risks for Children </vt:lpstr>
      <vt:lpstr>What is Bullying? </vt:lpstr>
      <vt:lpstr>Signs of Bullying </vt:lpstr>
      <vt:lpstr>Pair Discussion Spot the Risk </vt:lpstr>
      <vt:lpstr>Pair Discussion Spot the Risk </vt:lpstr>
      <vt:lpstr>Pair Discussion Spot the Risk </vt:lpstr>
      <vt:lpstr>What Can Parents Do?    </vt:lpstr>
      <vt:lpstr>Group Discussion </vt:lpstr>
      <vt:lpstr>Emotional Well-being in a Digital World   </vt:lpstr>
      <vt:lpstr>Signs Your Child May Be Unhappy Online  </vt:lpstr>
      <vt:lpstr>Support &amp; Resources   </vt:lpstr>
      <vt:lpstr>Homework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Shama Qurashi</dc:creator>
  <cp:lastModifiedBy>Shama Qurashi</cp:lastModifiedBy>
  <cp:revision>14</cp:revision>
  <dcterms:created xsi:type="dcterms:W3CDTF">2025-06-03T17:54:40Z</dcterms:created>
  <dcterms:modified xsi:type="dcterms:W3CDTF">2025-07-04T08:30:00Z</dcterms:modified>
</cp:coreProperties>
</file>