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0" r:id="rId5"/>
    <p:sldId id="259" r:id="rId6"/>
    <p:sldId id="427" r:id="rId7"/>
    <p:sldId id="421" r:id="rId8"/>
    <p:sldId id="424" r:id="rId9"/>
    <p:sldId id="423" r:id="rId10"/>
    <p:sldId id="42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04/07/2025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0089" y="1938441"/>
            <a:ext cx="9144000" cy="2387600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Topic: 5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Parent-School Communication &amp; Support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71484" y="4663922"/>
            <a:ext cx="9144000" cy="1655762"/>
          </a:xfrm>
        </p:spPr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Helping parents understand how to stay in touch with the school and support their child’s learning.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010573-E568-AC21-8781-A4C9835EE670}"/>
              </a:ext>
            </a:extLst>
          </p:cNvPr>
          <p:cNvSpPr txBox="1"/>
          <p:nvPr/>
        </p:nvSpPr>
        <p:spPr>
          <a:xfrm>
            <a:off x="639096" y="377171"/>
            <a:ext cx="107859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Keeping Up With The Children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F13E6-5A19-41B3-B33A-B7401B6BA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897" y="2031701"/>
            <a:ext cx="9898626" cy="4290441"/>
          </a:xfrm>
        </p:spPr>
        <p:txBody>
          <a:bodyPr/>
          <a:lstStyle/>
          <a:p>
            <a:pPr>
              <a:buNone/>
            </a:pPr>
            <a:r>
              <a:rPr lang="en-GB" sz="3600" dirty="0"/>
              <a:t>By the end of this session, you will:</a:t>
            </a:r>
          </a:p>
          <a:p>
            <a:r>
              <a:rPr lang="en-GB" sz="3600" dirty="0"/>
              <a:t>Understand why communication with school is important</a:t>
            </a:r>
          </a:p>
          <a:p>
            <a:r>
              <a:rPr lang="en-GB" sz="3600" dirty="0"/>
              <a:t>Learn how to contact the school and ask questions</a:t>
            </a:r>
          </a:p>
          <a:p>
            <a:r>
              <a:rPr lang="en-GB" sz="3600" dirty="0"/>
              <a:t>Explore different ways schools support parents</a:t>
            </a:r>
          </a:p>
          <a:p>
            <a:r>
              <a:rPr lang="en-GB" sz="3600" dirty="0"/>
              <a:t>Practise speaking with teachers confidently</a:t>
            </a:r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0"/>
            <a:ext cx="641664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School Word Chain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884961"/>
            <a:ext cx="9834880" cy="3525520"/>
          </a:xfrm>
        </p:spPr>
        <p:txBody>
          <a:bodyPr>
            <a:normAutofit/>
          </a:bodyPr>
          <a:lstStyle/>
          <a:p>
            <a:r>
              <a:rPr lang="en-GB" sz="3200" dirty="0"/>
              <a:t>▶ Learners sit in a circle. One says a school-related word (e.g., teacher).</a:t>
            </a:r>
            <a:br>
              <a:rPr lang="en-GB" sz="3200" dirty="0"/>
            </a:br>
            <a:r>
              <a:rPr lang="en-GB" sz="3200" dirty="0"/>
              <a:t>▶ The next learner says a word starting with the last letter (e.g., register).</a:t>
            </a:r>
            <a:br>
              <a:rPr lang="en-GB" sz="3200" dirty="0"/>
            </a:br>
            <a:r>
              <a:rPr lang="en-GB" sz="3200" dirty="0"/>
              <a:t>▶ Continue the chain: Teacher → Register → Reading → Games → School...</a:t>
            </a:r>
            <a:br>
              <a:rPr lang="en-GB" sz="3200" dirty="0"/>
            </a:br>
            <a:r>
              <a:rPr lang="en-GB" sz="3200" dirty="0">
                <a:solidFill>
                  <a:srgbClr val="0070C0"/>
                </a:solidFill>
              </a:rPr>
              <a:t>Builds vocabulary and group confidence!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8" y="2525062"/>
            <a:ext cx="1000075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000" b="1" dirty="0"/>
              <a:t>When do you talk to your child’s school?</a:t>
            </a:r>
          </a:p>
          <a:p>
            <a:pPr>
              <a:buNone/>
            </a:pPr>
            <a:r>
              <a:rPr lang="en-GB" sz="4000" dirty="0"/>
              <a:t>🔹 Have you ever had a meeting with a teacher?</a:t>
            </a:r>
            <a:br>
              <a:rPr lang="en-GB" sz="4000" dirty="0"/>
            </a:br>
            <a:r>
              <a:rPr lang="en-GB" sz="4000" dirty="0"/>
              <a:t>🔹 What did you talk about?</a:t>
            </a:r>
            <a:br>
              <a:rPr lang="en-GB" sz="4000" dirty="0"/>
            </a:br>
            <a:r>
              <a:rPr lang="en-GB" sz="4000" dirty="0"/>
              <a:t>🔹 How did you feel?</a:t>
            </a:r>
          </a:p>
          <a:p>
            <a:r>
              <a:rPr lang="en-GB" sz="4000" dirty="0"/>
              <a:t>Share with your partner.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03AC-D80A-D2FD-3EA9-45DCC0B5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20" y="520931"/>
            <a:ext cx="10398760" cy="905597"/>
          </a:xfrm>
        </p:spPr>
        <p:txBody>
          <a:bodyPr/>
          <a:lstStyle/>
          <a:p>
            <a:pPr algn="ctr"/>
            <a:r>
              <a:rPr lang="en-GB" sz="4800" b="1" dirty="0">
                <a:solidFill>
                  <a:srgbClr val="C00000"/>
                </a:solidFill>
              </a:rPr>
              <a:t>Why is Parent-School Communication Important?</a:t>
            </a:r>
            <a:br>
              <a:rPr lang="en-GB" sz="4800" b="1" dirty="0">
                <a:solidFill>
                  <a:srgbClr val="C00000"/>
                </a:solidFill>
              </a:rPr>
            </a:b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b="1" dirty="0">
              <a:solidFill>
                <a:srgbClr val="C0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50A8D-683F-6B7D-98BA-AF8DB75A6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080" y="2223609"/>
            <a:ext cx="10606548" cy="4113460"/>
          </a:xfrm>
        </p:spPr>
        <p:txBody>
          <a:bodyPr/>
          <a:lstStyle/>
          <a:p>
            <a:r>
              <a:rPr lang="en-GB" sz="4400" dirty="0"/>
              <a:t>Understand your child’s progress</a:t>
            </a:r>
          </a:p>
          <a:p>
            <a:r>
              <a:rPr lang="en-GB" sz="4400" dirty="0"/>
              <a:t>Work together to solve problems</a:t>
            </a:r>
          </a:p>
          <a:p>
            <a:r>
              <a:rPr lang="en-GB" sz="4400" dirty="0"/>
              <a:t>Help your child feel supported</a:t>
            </a:r>
          </a:p>
          <a:p>
            <a:r>
              <a:rPr lang="en-GB" sz="4400" dirty="0"/>
              <a:t>Join school events and activities</a:t>
            </a:r>
          </a:p>
          <a:p>
            <a:r>
              <a:rPr lang="en-GB" sz="4400" dirty="0"/>
              <a:t>Ask for help when needed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7480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DA734-7779-2F7C-4E0A-E523DC80C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586884" cy="905597"/>
          </a:xfrm>
        </p:spPr>
        <p:txBody>
          <a:bodyPr/>
          <a:lstStyle/>
          <a:p>
            <a:pPr algn="ctr"/>
            <a:r>
              <a:rPr lang="en-GB" sz="4800" b="1" dirty="0">
                <a:solidFill>
                  <a:srgbClr val="0070C0"/>
                </a:solidFill>
              </a:rPr>
              <a:t>Ways to Communicate with the School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439E9-9D91-B584-1C4D-C67B0845D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682"/>
            <a:ext cx="9035473" cy="3683145"/>
          </a:xfrm>
        </p:spPr>
        <p:txBody>
          <a:bodyPr/>
          <a:lstStyle/>
          <a:p>
            <a:r>
              <a:rPr lang="en-GB" sz="4400" dirty="0"/>
              <a:t>📞 Phone calls</a:t>
            </a:r>
            <a:br>
              <a:rPr lang="en-GB" sz="4400" dirty="0"/>
            </a:br>
            <a:r>
              <a:rPr lang="en-GB" sz="4400" dirty="0"/>
              <a:t>📧 Emails</a:t>
            </a:r>
            <a:br>
              <a:rPr lang="en-GB" sz="4400" dirty="0"/>
            </a:br>
            <a:r>
              <a:rPr lang="en-GB" sz="4400" dirty="0"/>
              <a:t>📱 School apps or Class Dojo</a:t>
            </a:r>
            <a:br>
              <a:rPr lang="en-GB" sz="4400" dirty="0"/>
            </a:br>
            <a:r>
              <a:rPr lang="en-GB" sz="4400" dirty="0"/>
              <a:t>📅 Parent-teacher meetings</a:t>
            </a:r>
            <a:br>
              <a:rPr lang="en-GB" sz="4400" dirty="0"/>
            </a:br>
            <a:r>
              <a:rPr lang="en-GB" sz="4400" dirty="0"/>
              <a:t>✉️ Letters/notices</a:t>
            </a:r>
            <a:br>
              <a:rPr lang="en-GB" sz="4400" dirty="0"/>
            </a:br>
            <a:r>
              <a:rPr lang="en-GB" sz="4400" dirty="0"/>
              <a:t>👋 Speaking at drop-off/pick-up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91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120" y="2759217"/>
            <a:ext cx="10855960" cy="3668050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What Support Have You Received?</a:t>
            </a:r>
          </a:p>
          <a:p>
            <a:r>
              <a:rPr lang="en-GB" sz="4000" dirty="0"/>
              <a:t>Talk in groups:</a:t>
            </a:r>
            <a:br>
              <a:rPr lang="en-GB" sz="4000" dirty="0"/>
            </a:br>
            <a:r>
              <a:rPr lang="en-GB" sz="4000" dirty="0"/>
              <a:t>🔹 Have you received support from school (e.g., uniform help, language support)?</a:t>
            </a:r>
            <a:br>
              <a:rPr lang="en-GB" sz="4000" dirty="0"/>
            </a:br>
            <a:r>
              <a:rPr lang="en-GB" sz="4000" dirty="0"/>
              <a:t>🔹 What was helpful?</a:t>
            </a:r>
            <a:br>
              <a:rPr lang="en-GB" sz="4000" dirty="0"/>
            </a:br>
            <a:r>
              <a:rPr lang="en-GB" sz="4000" dirty="0"/>
              <a:t>🔹 What would you like more of?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294695" y="430733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BEA3C-6B10-F1AE-85EF-96E0C83AA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006781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0070C0"/>
                </a:solidFill>
              </a:rPr>
              <a:t>Common Questions to Ask the Teacher</a:t>
            </a: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AA700-2E2E-95E3-402F-3B42F1494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891" y="2546554"/>
            <a:ext cx="10537722" cy="3765755"/>
          </a:xfrm>
        </p:spPr>
        <p:txBody>
          <a:bodyPr/>
          <a:lstStyle/>
          <a:p>
            <a:r>
              <a:rPr lang="en-GB" sz="4400" dirty="0"/>
              <a:t>“How is my child doing in reading/ writing/  /maths? ”</a:t>
            </a:r>
          </a:p>
          <a:p>
            <a:r>
              <a:rPr lang="en-GB" sz="4400" dirty="0"/>
              <a:t>“Is my child behaving well?”</a:t>
            </a:r>
          </a:p>
          <a:p>
            <a:r>
              <a:rPr lang="en-GB" sz="4400" dirty="0"/>
              <a:t>“How can I help at home?”</a:t>
            </a:r>
          </a:p>
          <a:p>
            <a:r>
              <a:rPr lang="en-GB" sz="4400" dirty="0"/>
              <a:t>“Can I speak to you if I’m worried?”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8971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833B0-C8B0-FD20-9700-385C9DBD6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933873" cy="905597"/>
          </a:xfrm>
        </p:spPr>
        <p:txBody>
          <a:bodyPr/>
          <a:lstStyle/>
          <a:p>
            <a:r>
              <a:rPr lang="en-GB" sz="6000" b="1" dirty="0">
                <a:solidFill>
                  <a:srgbClr val="0070C0"/>
                </a:solidFill>
              </a:rPr>
              <a:t>Practising a Conversation</a:t>
            </a:r>
            <a:br>
              <a:rPr lang="en-GB" sz="6000" b="1" dirty="0">
                <a:solidFill>
                  <a:srgbClr val="0070C0"/>
                </a:solidFill>
              </a:rPr>
            </a:br>
            <a:br>
              <a:rPr lang="en-GB" sz="6000" b="1" dirty="0">
                <a:solidFill>
                  <a:srgbClr val="0070C0"/>
                </a:solidFill>
              </a:rPr>
            </a:br>
            <a:endParaRPr lang="en-GB" sz="6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F3581-C062-24D6-16C0-32D9AEC69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8297"/>
            <a:ext cx="10075606" cy="4660490"/>
          </a:xfrm>
        </p:spPr>
        <p:txBody>
          <a:bodyPr/>
          <a:lstStyle/>
          <a:p>
            <a:pPr>
              <a:buNone/>
            </a:pPr>
            <a:r>
              <a:rPr lang="en-GB" sz="4200" b="1" dirty="0"/>
              <a:t>Role-play: </a:t>
            </a:r>
            <a:r>
              <a:rPr lang="en-GB" sz="4200" dirty="0"/>
              <a:t>One parent, one teacher</a:t>
            </a:r>
          </a:p>
          <a:p>
            <a:pPr>
              <a:buNone/>
            </a:pPr>
            <a:r>
              <a:rPr lang="en-GB" sz="4200" b="1" dirty="0"/>
              <a:t>Topic ideas: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200" dirty="0"/>
              <a:t>Your child is not finishing homework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200" dirty="0"/>
              <a:t>Your child is shy in class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200" dirty="0"/>
              <a:t>You want to know your child’s reading level</a:t>
            </a:r>
            <a:br>
              <a:rPr lang="en-GB" sz="4200" dirty="0"/>
            </a:br>
            <a:r>
              <a:rPr lang="en-GB" sz="4200" dirty="0"/>
              <a:t>➡ </a:t>
            </a:r>
            <a:r>
              <a:rPr lang="en-GB" sz="4200" b="1" dirty="0"/>
              <a:t>Swap roles!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898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574CE-0760-7BA3-DC68-C4D741808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6600" b="1" dirty="0">
                <a:solidFill>
                  <a:srgbClr val="0070C0"/>
                </a:solidFill>
              </a:rPr>
              <a:t>Key Tips for Parents</a:t>
            </a:r>
            <a:br>
              <a:rPr lang="en-GB" sz="6600" b="1" dirty="0">
                <a:solidFill>
                  <a:srgbClr val="0070C0"/>
                </a:solidFill>
              </a:rPr>
            </a:br>
            <a:br>
              <a:rPr lang="en-GB" sz="6600" b="1" dirty="0">
                <a:solidFill>
                  <a:srgbClr val="0070C0"/>
                </a:solidFill>
              </a:rPr>
            </a:b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6DD49-42B5-9C67-6BAC-967053EA1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3379"/>
            <a:ext cx="10537723" cy="4241279"/>
          </a:xfrm>
        </p:spPr>
        <p:txBody>
          <a:bodyPr/>
          <a:lstStyle/>
          <a:p>
            <a:pPr marL="0" indent="0">
              <a:buNone/>
            </a:pPr>
            <a:r>
              <a:rPr lang="en-GB" sz="4000" dirty="0"/>
              <a:t>✔ Don’t wait for a problem – stay in touch</a:t>
            </a:r>
            <a:br>
              <a:rPr lang="en-GB" sz="4000" dirty="0"/>
            </a:br>
            <a:r>
              <a:rPr lang="en-GB" sz="4000" dirty="0"/>
              <a:t>✔ Keep calm and polite when speaking to the school</a:t>
            </a:r>
            <a:br>
              <a:rPr lang="en-GB" sz="4000" dirty="0"/>
            </a:br>
            <a:r>
              <a:rPr lang="en-GB" sz="4000" dirty="0"/>
              <a:t>✔ Use an interpreter if needed</a:t>
            </a:r>
            <a:br>
              <a:rPr lang="en-GB" sz="4000" dirty="0"/>
            </a:br>
            <a:r>
              <a:rPr lang="en-GB" sz="4000" dirty="0"/>
              <a:t>✔ Ask questions – it shows you care</a:t>
            </a:r>
            <a:br>
              <a:rPr lang="en-GB" sz="4000" dirty="0"/>
            </a:br>
            <a:r>
              <a:rPr lang="en-GB" sz="4000" dirty="0"/>
              <a:t>✔ Attend parents’ evenings and workshops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7918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9557730" y="379268"/>
            <a:ext cx="2179834" cy="2249036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77F3FEBA-9A98-844A-A368-697F4E3DD0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4436" y="2347462"/>
            <a:ext cx="9397487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Practise</a:t>
            </a: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writing an email or message to a teacher (real or imaginary)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Talk to your child about school: “What did you learn today?”</a:t>
            </a:r>
          </a:p>
        </p:txBody>
      </p:sp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466</Words>
  <Application>Microsoft Office PowerPoint</Application>
  <PresentationFormat>Widescreen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Office Theme</vt:lpstr>
      <vt:lpstr>Topic: 5 Parent-School Communication &amp; Support</vt:lpstr>
      <vt:lpstr>Session Objectives </vt:lpstr>
      <vt:lpstr>Warm-Up Game – School Word Chain   </vt:lpstr>
      <vt:lpstr>Pair Discussion</vt:lpstr>
      <vt:lpstr>Why is Parent-School Communication Important?  </vt:lpstr>
      <vt:lpstr>Ways to Communicate with the School </vt:lpstr>
      <vt:lpstr>Group Discussion </vt:lpstr>
      <vt:lpstr>Common Questions to Ask the Teacher  </vt:lpstr>
      <vt:lpstr>Practising a Conversation  </vt:lpstr>
      <vt:lpstr>Key Tips for Parents 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11</cp:revision>
  <dcterms:created xsi:type="dcterms:W3CDTF">2025-06-03T17:54:40Z</dcterms:created>
  <dcterms:modified xsi:type="dcterms:W3CDTF">2025-07-04T08:29:11Z</dcterms:modified>
</cp:coreProperties>
</file>