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0" r:id="rId5"/>
    <p:sldId id="259" r:id="rId6"/>
    <p:sldId id="421" r:id="rId7"/>
    <p:sldId id="424" r:id="rId8"/>
    <p:sldId id="423" r:id="rId9"/>
    <p:sldId id="425" r:id="rId10"/>
    <p:sldId id="426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topmarks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5923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4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Maths and Homework Help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1820" y="4772077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Helping your child build confidence with numbers.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FA0D1A-5FCA-01E1-4AFA-23AF57F213DA}"/>
              </a:ext>
            </a:extLst>
          </p:cNvPr>
          <p:cNvSpPr txBox="1"/>
          <p:nvPr/>
        </p:nvSpPr>
        <p:spPr>
          <a:xfrm>
            <a:off x="757084" y="522456"/>
            <a:ext cx="106778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2031701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By the end of this session, you will: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Understand how maths is taught in primary school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Learn simple ways to help your child with maths homework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Explore fun activities to support learning at home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Number Talk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400" b="1" dirty="0"/>
              <a:t>Game: "How Many Can You Name?"</a:t>
            </a:r>
            <a:endParaRPr lang="en-GB" sz="44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In 1 minute, write or say as many things related to </a:t>
            </a:r>
            <a:r>
              <a:rPr lang="en-GB" sz="4400" b="1" dirty="0"/>
              <a:t>numbers</a:t>
            </a:r>
            <a:r>
              <a:rPr lang="en-GB" sz="4400" dirty="0"/>
              <a:t> as you can (e.g. 1p coin, clock, price tag, bus number).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Share with a partner.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9" y="2326591"/>
            <a:ext cx="1000075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400" b="1" dirty="0"/>
              <a:t>Why is Maths Important?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Why is learning maths important for children?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What maths do you use in everyday life?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rgbClr val="C00000"/>
                </a:solidFill>
              </a:rPr>
              <a:t>Key Maths Topics in Primary School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50A8D-683F-6B7D-98BA-AF8DB75A6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726" y="1835056"/>
            <a:ext cx="10606548" cy="41134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Counting and number recognition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Adding and subtracting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Multiplying and dividing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Shapes and space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Measurements (length, weight, time, money)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Problem solving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759217"/>
            <a:ext cx="10855960" cy="366805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Group Activity – Common Problems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do your children find difficult in maths?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How do you help them?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works, what doesn’t?</a:t>
            </a:r>
          </a:p>
          <a:p>
            <a:r>
              <a:rPr lang="en-GB" sz="4000" dirty="0"/>
              <a:t>✔ Write ideas on a flipchart or board.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06781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Practical Tips for Homework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1982540"/>
            <a:ext cx="9436509" cy="432977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Top Tips for Parents: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Create a calm homework space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Let your child explain the question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Use fingers, counters or real objects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Don’t do the work for them — guide them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Keep sessions short and positive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33B0-C8B0-FD20-9700-385C9DBD6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How to Help at Home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F3581-C062-24D6-16C0-32D9AEC69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544665" cy="3683145"/>
          </a:xfrm>
        </p:spPr>
        <p:txBody>
          <a:bodyPr/>
          <a:lstStyle/>
          <a:p>
            <a:r>
              <a:rPr lang="en-GB" sz="4000" dirty="0"/>
              <a:t>Talk about numbers during daily routines</a:t>
            </a:r>
          </a:p>
          <a:p>
            <a:r>
              <a:rPr lang="en-GB" sz="4000" dirty="0"/>
              <a:t>Use everyday objects (money, food, clocks)</a:t>
            </a:r>
          </a:p>
          <a:p>
            <a:r>
              <a:rPr lang="en-GB" sz="4000" dirty="0"/>
              <a:t>Play games with numbers and counting</a:t>
            </a:r>
          </a:p>
          <a:p>
            <a:r>
              <a:rPr lang="en-GB" sz="4000" dirty="0"/>
              <a:t>Practise times tables with songs and apps</a:t>
            </a:r>
          </a:p>
          <a:p>
            <a:r>
              <a:rPr lang="en-GB" sz="4000" dirty="0"/>
              <a:t>Praise effort, not just correct answers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89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74CE-0760-7BA3-DC68-C4D74180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Helpful Resources</a:t>
            </a: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6DD49-42B5-9C67-6BAC-967053EA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3379"/>
            <a:ext cx="9505335" cy="4241279"/>
          </a:xfrm>
        </p:spPr>
        <p:txBody>
          <a:bodyPr/>
          <a:lstStyle/>
          <a:p>
            <a:pPr>
              <a:buNone/>
            </a:pPr>
            <a:r>
              <a:rPr lang="en-GB" sz="4000" dirty="0"/>
              <a:t>Maths apps and websites: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 err="1"/>
              <a:t>Topmarks</a:t>
            </a:r>
            <a:endParaRPr lang="en-GB" sz="4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BBC Bitesize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Hit the Button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Times Table Rock Stars</a:t>
            </a:r>
            <a:br>
              <a:rPr lang="en-GB" sz="4000" dirty="0"/>
            </a:br>
            <a:r>
              <a:rPr lang="en-GB" sz="4000" dirty="0">
                <a:solidFill>
                  <a:srgbClr val="0070C0"/>
                </a:solidFill>
              </a:rPr>
              <a:t>Ask the school for workbooks or guidance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91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3E321-67F7-D6C7-4CC7-6EC45FDC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Reflection and Feedback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9776C-0AF7-DFEF-61CB-AF3613C3D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10665542" cy="3683145"/>
          </a:xfrm>
        </p:spPr>
        <p:txBody>
          <a:bodyPr/>
          <a:lstStyle/>
          <a:p>
            <a:r>
              <a:rPr lang="en-GB" sz="4400" b="1" dirty="0"/>
              <a:t>What new ideas did you learn today?</a:t>
            </a:r>
            <a:br>
              <a:rPr lang="en-GB" sz="4400" dirty="0"/>
            </a:br>
            <a:r>
              <a:rPr lang="en-GB" sz="4400" dirty="0"/>
              <a:t>How will you use them at home?</a:t>
            </a:r>
          </a:p>
          <a:p>
            <a:pPr marL="0" indent="0">
              <a:buNone/>
            </a:pPr>
            <a:br>
              <a:rPr lang="en-GB" sz="4400" dirty="0"/>
            </a:br>
            <a:r>
              <a:rPr lang="en-GB" sz="4400" dirty="0"/>
              <a:t>Fill in a quick feedback sheet or discuss as a group.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5737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98" y="360585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1919662"/>
            <a:ext cx="10390702" cy="5296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2400" b="1" dirty="0"/>
              <a:t>Task 1:</a:t>
            </a:r>
            <a:br>
              <a:rPr lang="en-GB" sz="2400" dirty="0"/>
            </a:br>
            <a:r>
              <a:rPr lang="en-GB" sz="2400" dirty="0"/>
              <a:t>Talk to your child about </a:t>
            </a:r>
            <a:r>
              <a:rPr lang="en-GB" sz="2400" b="1" dirty="0"/>
              <a:t>money</a:t>
            </a:r>
            <a:r>
              <a:rPr lang="en-GB" sz="2400" dirty="0"/>
              <a:t>.</a:t>
            </a:r>
            <a:br>
              <a:rPr lang="en-GB" sz="2400" dirty="0"/>
            </a:br>
            <a:r>
              <a:rPr lang="en-GB" sz="2400" dirty="0"/>
              <a:t>🔹 Ask: “How much does this cost?”</a:t>
            </a:r>
            <a:br>
              <a:rPr lang="en-GB" sz="2400" dirty="0"/>
            </a:br>
            <a:r>
              <a:rPr lang="en-GB" sz="2400" dirty="0"/>
              <a:t>🔹 Let them count coins and notes.</a:t>
            </a:r>
          </a:p>
          <a:p>
            <a:pPr>
              <a:buNone/>
            </a:pPr>
            <a:r>
              <a:rPr lang="en-GB" sz="2400" b="1" dirty="0"/>
              <a:t>Task 2:</a:t>
            </a:r>
            <a:br>
              <a:rPr lang="en-GB" sz="2400" dirty="0"/>
            </a:br>
            <a:r>
              <a:rPr lang="en-GB" sz="2400" dirty="0"/>
              <a:t>Play a </a:t>
            </a:r>
            <a:r>
              <a:rPr lang="en-GB" sz="2400" b="1" dirty="0"/>
              <a:t>maths game</a:t>
            </a:r>
            <a:r>
              <a:rPr lang="en-GB" sz="2400" dirty="0"/>
              <a:t> at home.</a:t>
            </a:r>
            <a:br>
              <a:rPr lang="en-GB" sz="2400" dirty="0"/>
            </a:br>
            <a:r>
              <a:rPr lang="en-GB" sz="2400" dirty="0"/>
              <a:t>🔹 Ideas: Dominoes, Dice Games, Snakes and Ladders, Number Card Games.</a:t>
            </a:r>
          </a:p>
          <a:p>
            <a:pPr>
              <a:buNone/>
            </a:pPr>
            <a:r>
              <a:rPr lang="en-GB" sz="2400" b="1" dirty="0"/>
              <a:t>Task 3:</a:t>
            </a:r>
            <a:br>
              <a:rPr lang="en-GB" sz="2400" dirty="0"/>
            </a:br>
            <a:r>
              <a:rPr lang="en-GB" sz="2400" dirty="0"/>
              <a:t>Practise </a:t>
            </a:r>
            <a:r>
              <a:rPr lang="en-GB" sz="2400" b="1" dirty="0"/>
              <a:t>times tables</a:t>
            </a:r>
            <a:r>
              <a:rPr lang="en-GB" sz="2400" dirty="0"/>
              <a:t> or counting:</a:t>
            </a:r>
            <a:br>
              <a:rPr lang="en-GB" sz="2400" dirty="0"/>
            </a:br>
            <a:r>
              <a:rPr lang="en-GB" sz="2400" dirty="0"/>
              <a:t>🔹 Count steps, stairs, fruit, cars… anything!</a:t>
            </a:r>
          </a:p>
          <a:p>
            <a:r>
              <a:rPr lang="en-GB" sz="2400" b="1"/>
              <a:t>Optional</a:t>
            </a:r>
            <a:r>
              <a:rPr lang="en-GB" sz="2400" b="1" dirty="0"/>
              <a:t>:</a:t>
            </a:r>
            <a:br>
              <a:rPr lang="en-GB" sz="2400" dirty="0"/>
            </a:br>
            <a:r>
              <a:rPr lang="en-GB" sz="2400" dirty="0"/>
              <a:t>Visit </a:t>
            </a:r>
            <a:r>
              <a:rPr lang="en-GB" sz="2400" dirty="0">
                <a:hlinkClick r:id="rId2"/>
              </a:rPr>
              <a:t>www.topmarks.co.uk</a:t>
            </a:r>
            <a:r>
              <a:rPr lang="en-GB" sz="2400" dirty="0"/>
              <a:t> and play a number game together.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895016" y="467758"/>
            <a:ext cx="1882034" cy="194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452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Topic: 4 Maths and Homework Help</vt:lpstr>
      <vt:lpstr>Session Objectives </vt:lpstr>
      <vt:lpstr>Warm-Up Game – Number Talk  </vt:lpstr>
      <vt:lpstr>Pair Discussion</vt:lpstr>
      <vt:lpstr>Key Maths Topics in Primary School </vt:lpstr>
      <vt:lpstr>Group Discussion </vt:lpstr>
      <vt:lpstr>Practical Tips for Homework </vt:lpstr>
      <vt:lpstr>How to Help at Home </vt:lpstr>
      <vt:lpstr>Helpful Resources </vt:lpstr>
      <vt:lpstr>Reflection and Feedback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2025-07-04T08:27:48Z</dcterms:modified>
</cp:coreProperties>
</file>