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422" r:id="rId3"/>
    <p:sldId id="417" r:id="rId4"/>
    <p:sldId id="427" r:id="rId5"/>
    <p:sldId id="428" r:id="rId6"/>
    <p:sldId id="420" r:id="rId7"/>
    <p:sldId id="430" r:id="rId8"/>
    <p:sldId id="421" r:id="rId9"/>
    <p:sldId id="266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24" autoAdjust="0"/>
    <p:restoredTop sz="94660"/>
  </p:normalViewPr>
  <p:slideViewPr>
    <p:cSldViewPr snapToGrid="0">
      <p:cViewPr varScale="1">
        <p:scale>
          <a:sx n="78" d="100"/>
          <a:sy n="78" d="100"/>
        </p:scale>
        <p:origin x="64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C22555-DE9B-AEEF-759C-2756ABD6E2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073D8E-F493-DC81-B589-B60A0C86E1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81D142-6015-ED63-7C15-538C1827028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FEE2CE-4C8F-9DA8-2698-2AA93431C1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9191B2-CA80-E29F-35EB-F159720133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46912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F83F9E-987E-1A77-6787-D36122713F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5091"/>
            <a:ext cx="8933873" cy="90559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386417-A300-E5CA-330C-EED731F50A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93817"/>
            <a:ext cx="9035473" cy="368314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2D3904-3D2E-E5C7-B414-0F4031D61C7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7BF4D4-7A77-53C6-234B-C44A79FBE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541E90-2F47-3ED2-90AF-C21EDBCDC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13421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4D4C74-959F-E2D8-6EF0-EAD26F7556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305E7B-9661-695C-AFED-637C0E7994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FBB76D-C12F-2B65-0E36-E5F09723D8B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8551CB-25F2-73DC-721E-D191F0C6B8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41E876-123F-AF57-A844-9440CF7E96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29865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1DB34A-D421-A661-15CE-57F90CCC36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5091"/>
            <a:ext cx="8933873" cy="90559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494F31-E0FA-6093-595C-3F7E11328C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A0D491-BFC9-F100-70D4-9CE33BA878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F7CB90-4DB7-BDBB-8A7F-FBE92CB4C9F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65FFB2-8B55-77DF-4140-C1309A064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4B5DEC-9939-7A6A-EE63-F714544539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84787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348AC-D03F-38B3-C063-4EAEB6BF9E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D902DF-76AC-998E-8516-498F82CA4A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F645B8-4BD0-394D-E608-CE360823A5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841CA34-317F-8D2F-63FB-6D3B6DF5BD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FE9427E-4F3E-DB05-B45A-D52704189E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8E18C63-B2B7-4C36-38DD-3F8BEF88B64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8B06B58-FA0E-E1B9-53B1-DE61431795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0F6157E-A8D6-8FC2-0D76-E5C061DE2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25370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7ABCE6-05A7-CBCC-4DA2-9FBE11FCFA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5091"/>
            <a:ext cx="8933873" cy="90559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2B3ADFF-B61C-1C0D-0708-AB9767EF197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0B493D-C55F-3962-DD24-58EC571E0B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710DDA7-9520-D04D-CC1F-4C4C64393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9244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472212C-D0F3-E6F9-9B61-2637ACFCBC2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A46CF8A-22B3-6AC1-E3F3-B1F8C861CC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030059-D815-1D89-5DCB-2AEACA3584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10543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4701EC-532E-7C70-4AE8-35FE7938B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53394D-CF62-E631-900F-B8C9544F6A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A28518-0B9A-92D6-5440-73876E1690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ADFA74-1865-5D9B-0419-26D8AC893BB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BD8011-1FD6-2B6A-3684-C3AA34A3D0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C83997-6E48-CFAE-FDFD-73D80E646D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69255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9DCD7-F8AA-EC14-B3D8-14659EC342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F00AB6C-2D3E-4027-9FE1-5C3316B3FB8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00B026-3CF9-FA32-FED5-BB2121FF9D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AC1C9B-01DC-E149-A021-C7DCD23F456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65E94F-2AC1-4B09-7F33-3FAD06AFFF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690046-233A-405D-5FAC-048A88D3DB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44923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D7687E-86C6-018B-B4E3-45E2F2D029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5091"/>
            <a:ext cx="8933873" cy="90559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2016E89-E38E-D0C8-C364-F1F3442BF9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2493817"/>
            <a:ext cx="9035473" cy="368314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DF9A2A-76DE-E3D4-5245-317CD25B47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3C6FBF-AA26-B2EA-D50A-9E2FC8C70F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37A4F2-74D3-AE7C-07DE-DD0842A81F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8759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F59DD9B-6984-2859-2D2E-B9D481BEE3B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E7D3799-F73C-F51D-946A-FC2ACFD0FD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F97758-8DD0-B754-3EB4-5295576193A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D7815F-96E3-3E07-0FDA-D54E95082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EB836F-8CB6-0B80-0A34-8141C0DF2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69102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F26CECA-7507-59ED-1F74-7267AE39E54B}"/>
              </a:ext>
            </a:extLst>
          </p:cNvPr>
          <p:cNvSpPr/>
          <p:nvPr userDrawn="1"/>
        </p:nvSpPr>
        <p:spPr>
          <a:xfrm>
            <a:off x="286327" y="230909"/>
            <a:ext cx="11647055" cy="6373091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Picture 10" descr="A logo for a company&#10;&#10;AI-generated content may be incorrect.">
            <a:extLst>
              <a:ext uri="{FF2B5EF4-FFF2-40B4-BE49-F238E27FC236}">
                <a16:creationId xmlns:a16="http://schemas.microsoft.com/office/drawing/2014/main" id="{E870D2A2-447F-D7D3-BE75-B19EF23AB09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8002" y="5122426"/>
            <a:ext cx="1542158" cy="1352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697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CABD20-2290-CC6F-BF1C-194DDB57AA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600201"/>
            <a:ext cx="9144000" cy="1831726"/>
          </a:xfrm>
        </p:spPr>
        <p:txBody>
          <a:bodyPr/>
          <a:lstStyle/>
          <a:p>
            <a:r>
              <a:rPr lang="en-GB" b="1" dirty="0">
                <a:solidFill>
                  <a:srgbClr val="7030A0"/>
                </a:solidFill>
              </a:rPr>
              <a:t>Topic: 3</a:t>
            </a:r>
            <a:br>
              <a:rPr lang="en-GB" b="1" dirty="0">
                <a:solidFill>
                  <a:srgbClr val="0070C0"/>
                </a:solidFill>
              </a:rPr>
            </a:br>
            <a:r>
              <a:rPr lang="en-GB" b="1" dirty="0">
                <a:solidFill>
                  <a:srgbClr val="C00000"/>
                </a:solidFill>
              </a:rPr>
              <a:t>Daily Routine at Work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1D51E56-B06F-3998-8F51-B6A9D674D01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sz="4000" b="1" dirty="0">
                <a:solidFill>
                  <a:srgbClr val="0070C0"/>
                </a:solidFill>
              </a:rPr>
              <a:t>Talk about your daily tasks, routines, and times at work using </a:t>
            </a:r>
            <a:r>
              <a:rPr lang="en-GB" sz="4000" b="1">
                <a:solidFill>
                  <a:srgbClr val="0070C0"/>
                </a:solidFill>
              </a:rPr>
              <a:t>everyday English</a:t>
            </a:r>
            <a:endParaRPr lang="en-GB" sz="4000" dirty="0">
              <a:solidFill>
                <a:srgbClr val="0070C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7A282D9-43A4-96C4-5255-CAD598ABB47E}"/>
              </a:ext>
            </a:extLst>
          </p:cNvPr>
          <p:cNvSpPr txBox="1"/>
          <p:nvPr/>
        </p:nvSpPr>
        <p:spPr>
          <a:xfrm>
            <a:off x="1032387" y="429787"/>
            <a:ext cx="1012722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en-GB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ESOL FOR JOB SEEKERS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050942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AD8BE0-C7B5-7E76-29E7-CCAC57528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sz="5400" b="1" dirty="0">
                <a:solidFill>
                  <a:srgbClr val="0070C0"/>
                </a:solidFill>
              </a:rPr>
              <a:t>Session Objectives</a:t>
            </a:r>
            <a:br>
              <a:rPr lang="en-GB" sz="5400" b="1" dirty="0">
                <a:solidFill>
                  <a:srgbClr val="0070C0"/>
                </a:solidFill>
              </a:rPr>
            </a:br>
            <a:endParaRPr lang="en-GB" sz="5400" dirty="0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8F13E6-5A19-41B3-B33A-B7401B6BA1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2896" y="2031701"/>
            <a:ext cx="10636045" cy="4290441"/>
          </a:xfrm>
        </p:spPr>
        <p:txBody>
          <a:bodyPr/>
          <a:lstStyle/>
          <a:p>
            <a:pPr>
              <a:buNone/>
            </a:pPr>
            <a:r>
              <a:rPr lang="en-GB" sz="3200" b="1" dirty="0"/>
              <a:t>By the end of this session, you will:</a:t>
            </a:r>
          </a:p>
          <a:p>
            <a:r>
              <a:rPr lang="en-GB" sz="3200" dirty="0"/>
              <a:t>Learn and use daily work routine vocabulary.</a:t>
            </a:r>
          </a:p>
          <a:p>
            <a:r>
              <a:rPr lang="en-GB" sz="3200" dirty="0"/>
              <a:t>Talk about what you do at work and when.</a:t>
            </a:r>
          </a:p>
          <a:p>
            <a:r>
              <a:rPr lang="en-GB" sz="3200" dirty="0"/>
              <a:t>Use simple present tense for daily tasks.</a:t>
            </a:r>
          </a:p>
          <a:p>
            <a:r>
              <a:rPr lang="en-GB" sz="3200" dirty="0"/>
              <a:t>Ask and answer routine questions.</a:t>
            </a:r>
          </a:p>
          <a:p>
            <a:r>
              <a:rPr lang="en-GB" sz="3200" dirty="0"/>
              <a:t>Write short sentences about your routine.</a:t>
            </a:r>
          </a:p>
          <a:p>
            <a:r>
              <a:rPr lang="en-GB" sz="3200" dirty="0"/>
              <a:t>Understand a short listening about someone’s workday.</a:t>
            </a:r>
          </a:p>
        </p:txBody>
      </p:sp>
    </p:spTree>
    <p:extLst>
      <p:ext uri="{BB962C8B-B14F-4D97-AF65-F5344CB8AC3E}">
        <p14:creationId xmlns:p14="http://schemas.microsoft.com/office/powerpoint/2010/main" val="4441476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675810-FA5E-C263-E9C9-FB5FAE4F91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44160" y="381320"/>
            <a:ext cx="6416640" cy="2595559"/>
          </a:xfrm>
        </p:spPr>
        <p:txBody>
          <a:bodyPr>
            <a:noAutofit/>
          </a:bodyPr>
          <a:lstStyle/>
          <a:p>
            <a:pPr algn="ctr"/>
            <a:r>
              <a:rPr lang="en-GB" sz="6000" b="1" dirty="0">
                <a:solidFill>
                  <a:srgbClr val="0070C0"/>
                </a:solidFill>
                <a:latin typeface="+mj-lt"/>
              </a:rPr>
              <a:t>Warm-Up Game – “Daily Job Mime”</a:t>
            </a:r>
            <a:br>
              <a:rPr lang="en-GB" sz="6000" b="1" dirty="0">
                <a:solidFill>
                  <a:srgbClr val="0070C0"/>
                </a:solidFill>
                <a:latin typeface="+mj-lt"/>
              </a:rPr>
            </a:br>
            <a:br>
              <a:rPr lang="en-GB" sz="6000" b="1" dirty="0">
                <a:solidFill>
                  <a:srgbClr val="0070C0"/>
                </a:solidFill>
                <a:latin typeface="+mj-lt"/>
              </a:rPr>
            </a:br>
            <a:br>
              <a:rPr lang="en-GB" sz="6000" b="1" dirty="0">
                <a:solidFill>
                  <a:srgbClr val="0070C0"/>
                </a:solidFill>
                <a:latin typeface="+mj-lt"/>
              </a:rPr>
            </a:br>
            <a:br>
              <a:rPr lang="en-GB" sz="6000" b="1" dirty="0">
                <a:solidFill>
                  <a:srgbClr val="C00000"/>
                </a:solidFill>
                <a:latin typeface="+mj-lt"/>
              </a:rPr>
            </a:br>
            <a:endParaRPr lang="en-GB" sz="60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862B28-EED6-979A-2891-4780348CB5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7999" y="2641600"/>
            <a:ext cx="10140335" cy="352552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GB" sz="3600" b="1" dirty="0"/>
              <a:t>Game:</a:t>
            </a:r>
            <a:r>
              <a:rPr lang="en-GB" sz="3600" dirty="0"/>
              <a:t> One learner mimes a job task (e.g., sweeping, typing, cooking). Others guess the job and time.</a:t>
            </a:r>
            <a:br>
              <a:rPr lang="en-GB" sz="3600" dirty="0"/>
            </a:br>
            <a:r>
              <a:rPr lang="en-GB" sz="3600" b="1" dirty="0"/>
              <a:t>Example: </a:t>
            </a:r>
            <a:r>
              <a:rPr lang="en-GB" sz="3600" dirty="0"/>
              <a:t>Mime = “typing on computer”</a:t>
            </a:r>
            <a:br>
              <a:rPr lang="en-GB" sz="3600" dirty="0"/>
            </a:br>
            <a:r>
              <a:rPr lang="en-GB" sz="3600" dirty="0"/>
              <a:t>“You are an office worker!”</a:t>
            </a:r>
            <a:br>
              <a:rPr lang="en-GB" sz="3600" dirty="0"/>
            </a:br>
            <a:r>
              <a:rPr lang="en-GB" sz="3600" dirty="0"/>
              <a:t>“You work at 9 o’clock!”</a:t>
            </a:r>
          </a:p>
          <a:p>
            <a:r>
              <a:rPr lang="en-GB" sz="3600" i="1" dirty="0"/>
              <a:t>Skills: Speaking, listening, vocabulary recall.</a:t>
            </a:r>
            <a:endParaRPr lang="en-GB" sz="3600" dirty="0"/>
          </a:p>
          <a:p>
            <a:pPr marL="0" indent="0">
              <a:buNone/>
            </a:pPr>
            <a:endParaRPr lang="en-GB" sz="3600" dirty="0">
              <a:latin typeface="+mj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79E3ADB-5736-3746-E9C3-12AA1D9A97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8845" y="381321"/>
            <a:ext cx="3389670" cy="1828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593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1FA7AC-A77F-15FE-0F7D-F071F87984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6600" b="1" dirty="0">
                <a:solidFill>
                  <a:srgbClr val="0070C0"/>
                </a:solidFill>
              </a:rPr>
              <a:t>Key Vocabulary</a:t>
            </a:r>
            <a:br>
              <a:rPr lang="en-GB" sz="6600" b="1" dirty="0">
                <a:solidFill>
                  <a:srgbClr val="0070C0"/>
                </a:solidFill>
              </a:rPr>
            </a:br>
            <a:br>
              <a:rPr lang="en-GB" sz="6600" b="1" dirty="0">
                <a:solidFill>
                  <a:srgbClr val="0070C0"/>
                </a:solidFill>
              </a:rPr>
            </a:br>
            <a:endParaRPr lang="en-GB" sz="6600" dirty="0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1AA75D-5971-E666-3EE5-9D081833FE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58297"/>
            <a:ext cx="9770806" cy="4318665"/>
          </a:xfrm>
        </p:spPr>
        <p:txBody>
          <a:bodyPr/>
          <a:lstStyle/>
          <a:p>
            <a:pPr marL="0" indent="0">
              <a:buNone/>
            </a:pPr>
            <a:r>
              <a:rPr lang="en-GB" sz="3200" dirty="0"/>
              <a:t>🧹 Clean</a:t>
            </a:r>
            <a:br>
              <a:rPr lang="en-GB" sz="3200" dirty="0"/>
            </a:br>
            <a:r>
              <a:rPr lang="en-GB" sz="3200" dirty="0"/>
              <a:t>🖨️ Type</a:t>
            </a:r>
            <a:br>
              <a:rPr lang="en-GB" sz="3200" dirty="0"/>
            </a:br>
            <a:r>
              <a:rPr lang="en-GB" sz="3200" dirty="0"/>
              <a:t>🔧 Fix</a:t>
            </a:r>
            <a:br>
              <a:rPr lang="en-GB" sz="3200" dirty="0"/>
            </a:br>
            <a:r>
              <a:rPr lang="en-GB" sz="3200" dirty="0"/>
              <a:t>📞 Answer (phones)</a:t>
            </a:r>
            <a:br>
              <a:rPr lang="en-GB" sz="3200" dirty="0"/>
            </a:br>
            <a:r>
              <a:rPr lang="en-GB" sz="3200" dirty="0"/>
              <a:t>📦 Pack</a:t>
            </a:r>
            <a:br>
              <a:rPr lang="en-GB" sz="3200" dirty="0"/>
            </a:br>
            <a:r>
              <a:rPr lang="en-GB" sz="3200" dirty="0"/>
              <a:t>📝 Write</a:t>
            </a:r>
            <a:br>
              <a:rPr lang="en-GB" sz="3200" dirty="0"/>
            </a:br>
            <a:r>
              <a:rPr lang="en-GB" sz="3200" dirty="0"/>
              <a:t>🕘 Times: </a:t>
            </a:r>
            <a:r>
              <a:rPr lang="en-GB" sz="3200" i="1" dirty="0"/>
              <a:t>at 7 o’clock, in the morning, at noon, in the evening</a:t>
            </a:r>
            <a:br>
              <a:rPr lang="en-GB" sz="3200" dirty="0"/>
            </a:br>
            <a:r>
              <a:rPr lang="en-GB" sz="3200" dirty="0"/>
              <a:t>🗓️ Frequency: </a:t>
            </a:r>
            <a:r>
              <a:rPr lang="en-GB" sz="3200" i="1" dirty="0"/>
              <a:t>every day, always, usually, sometimes, never</a:t>
            </a:r>
            <a:endParaRPr lang="en-GB" sz="3200" dirty="0"/>
          </a:p>
          <a:p>
            <a:pPr marL="0" indent="0" algn="ctr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105843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F5020E-05B8-3A32-1D72-5555B57164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8535" y="588446"/>
            <a:ext cx="8933873" cy="905597"/>
          </a:xfrm>
        </p:spPr>
        <p:txBody>
          <a:bodyPr/>
          <a:lstStyle/>
          <a:p>
            <a:r>
              <a:rPr lang="en-GB" sz="5400" b="1" dirty="0">
                <a:solidFill>
                  <a:srgbClr val="0070C0"/>
                </a:solidFill>
              </a:rPr>
              <a:t>Grammar Focus</a:t>
            </a:r>
            <a:br>
              <a:rPr lang="en-GB" b="1" dirty="0">
                <a:solidFill>
                  <a:srgbClr val="0070C0"/>
                </a:solidFill>
              </a:rPr>
            </a:br>
            <a:br>
              <a:rPr lang="en-GB" b="1" dirty="0">
                <a:solidFill>
                  <a:srgbClr val="0070C0"/>
                </a:solidFill>
              </a:rPr>
            </a:br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DC64AE-E2AD-48FC-6DE2-327D57F1E6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535" y="1781866"/>
            <a:ext cx="9035473" cy="4284637"/>
          </a:xfrm>
        </p:spPr>
        <p:txBody>
          <a:bodyPr/>
          <a:lstStyle/>
          <a:p>
            <a:pPr>
              <a:buNone/>
            </a:pPr>
            <a:r>
              <a:rPr lang="en-GB" sz="4000" b="1" dirty="0"/>
              <a:t>Simple Present Tense for Routines</a:t>
            </a:r>
            <a:endParaRPr lang="en-GB" sz="4000" dirty="0"/>
          </a:p>
          <a:p>
            <a:pPr>
              <a:buFont typeface="Arial" panose="020B0604020202020204" pitchFamily="34" charset="0"/>
              <a:buChar char="•"/>
            </a:pPr>
            <a:r>
              <a:rPr lang="en-GB" sz="4000" dirty="0"/>
              <a:t>I </a:t>
            </a:r>
            <a:r>
              <a:rPr lang="en-GB" sz="4000" b="1" dirty="0"/>
              <a:t>start</a:t>
            </a:r>
            <a:r>
              <a:rPr lang="en-GB" sz="4000" dirty="0"/>
              <a:t> work at 9.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000" dirty="0"/>
              <a:t>She </a:t>
            </a:r>
            <a:r>
              <a:rPr lang="en-GB" sz="4000" b="1" dirty="0"/>
              <a:t>cleans</a:t>
            </a:r>
            <a:r>
              <a:rPr lang="en-GB" sz="4000" dirty="0"/>
              <a:t> the floor.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000" dirty="0"/>
              <a:t>He </a:t>
            </a:r>
            <a:r>
              <a:rPr lang="en-GB" sz="4000" b="1" dirty="0"/>
              <a:t>finishes</a:t>
            </a:r>
            <a:r>
              <a:rPr lang="en-GB" sz="4000" dirty="0"/>
              <a:t> at 5.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000" dirty="0"/>
              <a:t>We </a:t>
            </a:r>
            <a:r>
              <a:rPr lang="en-GB" sz="4000" b="1" dirty="0"/>
              <a:t>have</a:t>
            </a:r>
            <a:r>
              <a:rPr lang="en-GB" sz="4000" dirty="0"/>
              <a:t> lunch at 12.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000" dirty="0"/>
              <a:t>Use: </a:t>
            </a:r>
            <a:r>
              <a:rPr lang="en-GB" sz="4000" b="1" dirty="0"/>
              <a:t>s/es</a:t>
            </a:r>
            <a:r>
              <a:rPr lang="en-GB" sz="4000" dirty="0"/>
              <a:t> with </a:t>
            </a:r>
            <a:r>
              <a:rPr lang="en-GB" sz="4000" i="1" dirty="0"/>
              <a:t>he/she/it</a:t>
            </a:r>
            <a:endParaRPr lang="en-GB" sz="40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486630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C2F295-62D2-9D23-B10F-E19BB8D127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604" y="792550"/>
            <a:ext cx="5652683" cy="905597"/>
          </a:xfrm>
        </p:spPr>
        <p:txBody>
          <a:bodyPr>
            <a:noAutofit/>
          </a:bodyPr>
          <a:lstStyle/>
          <a:p>
            <a:pPr algn="ctr"/>
            <a:r>
              <a:rPr lang="en-GB" sz="6000" b="1" dirty="0">
                <a:solidFill>
                  <a:srgbClr val="C00000"/>
                </a:solidFill>
                <a:latin typeface="+mj-lt"/>
              </a:rPr>
              <a:t>Pair Discussion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21EA06-A487-56A1-2954-EF7D7D5F22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9598" y="2723533"/>
            <a:ext cx="10916920" cy="368314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sz="5400" dirty="0">
              <a:latin typeface="+mj-lt"/>
            </a:endParaRPr>
          </a:p>
          <a:p>
            <a:endParaRPr lang="en-GB" sz="5400" dirty="0">
              <a:latin typeface="+mj-lt"/>
            </a:endParaRPr>
          </a:p>
        </p:txBody>
      </p:sp>
      <p:pic>
        <p:nvPicPr>
          <p:cNvPr id="5" name="Picture 4" descr="A cartoon of two people sitting at a table&#10;&#10;AI-generated content may be incorrect.">
            <a:extLst>
              <a:ext uri="{FF2B5EF4-FFF2-40B4-BE49-F238E27FC236}">
                <a16:creationId xmlns:a16="http://schemas.microsoft.com/office/drawing/2014/main" id="{0FF48497-88D4-5F4F-736A-399F0FAD3A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80" t="8474" r="12191" b="8590"/>
          <a:stretch>
            <a:fillRect/>
          </a:stretch>
        </p:blipFill>
        <p:spPr>
          <a:xfrm>
            <a:off x="7496570" y="343640"/>
            <a:ext cx="2376096" cy="218142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4001A34-DCD1-F5EA-38D0-468CB2A65106}"/>
              </a:ext>
            </a:extLst>
          </p:cNvPr>
          <p:cNvSpPr txBox="1"/>
          <p:nvPr/>
        </p:nvSpPr>
        <p:spPr>
          <a:xfrm>
            <a:off x="529598" y="2005473"/>
            <a:ext cx="10000750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GB" sz="4000" b="1" dirty="0"/>
              <a:t>Talk to your partner:</a:t>
            </a:r>
            <a:br>
              <a:rPr lang="en-GB" sz="4000" dirty="0"/>
            </a:br>
            <a:r>
              <a:rPr lang="en-GB" sz="4000" dirty="0"/>
              <a:t>Ask and answer: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000" dirty="0"/>
              <a:t>What time do you start work?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000" dirty="0"/>
              <a:t>What do you do in the morning?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000" dirty="0"/>
              <a:t>Do you have a break? When?</a:t>
            </a:r>
          </a:p>
          <a:p>
            <a:r>
              <a:rPr lang="en-GB" sz="4000" dirty="0"/>
              <a:t>✏️ Write short notes about your partner’s routine.</a:t>
            </a:r>
          </a:p>
        </p:txBody>
      </p:sp>
    </p:spTree>
    <p:extLst>
      <p:ext uri="{BB962C8B-B14F-4D97-AF65-F5344CB8AC3E}">
        <p14:creationId xmlns:p14="http://schemas.microsoft.com/office/powerpoint/2010/main" val="383889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63BCF-EBA2-1264-10B1-41C5CD4A03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5013" y="681038"/>
            <a:ext cx="9780639" cy="905597"/>
          </a:xfrm>
        </p:spPr>
        <p:txBody>
          <a:bodyPr/>
          <a:lstStyle/>
          <a:p>
            <a:pPr algn="ctr"/>
            <a:r>
              <a:rPr lang="en-GB" sz="6600" b="1" dirty="0">
                <a:solidFill>
                  <a:srgbClr val="0070C0"/>
                </a:solidFill>
              </a:rPr>
              <a:t>Writing Practice</a:t>
            </a:r>
            <a:br>
              <a:rPr lang="en-GB" b="1" dirty="0">
                <a:solidFill>
                  <a:srgbClr val="0070C0"/>
                </a:solidFill>
              </a:rPr>
            </a:br>
            <a:br>
              <a:rPr lang="en-GB" b="1" dirty="0">
                <a:solidFill>
                  <a:srgbClr val="0070C0"/>
                </a:solidFill>
              </a:rPr>
            </a:br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3E5406-E91F-6885-6EFC-89D0A7A8C0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1723" y="1882394"/>
            <a:ext cx="10173929" cy="4410250"/>
          </a:xfrm>
        </p:spPr>
        <p:txBody>
          <a:bodyPr/>
          <a:lstStyle/>
          <a:p>
            <a:pPr>
              <a:buNone/>
            </a:pPr>
            <a:r>
              <a:rPr lang="en-GB" sz="4400" dirty="0"/>
              <a:t>✍️ Write 3–5 sentences about your daily routine at work.</a:t>
            </a:r>
            <a:br>
              <a:rPr lang="en-GB" sz="4400" dirty="0"/>
            </a:br>
            <a:r>
              <a:rPr lang="en-GB" sz="4400" dirty="0"/>
              <a:t>Use: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400" dirty="0"/>
              <a:t>Time phrases (at 9 o’clock, in the morning)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400" dirty="0"/>
              <a:t>Verbs (clean, start, write, serve)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400" dirty="0"/>
              <a:t>Frequency words (always, sometimes)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766554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A0AB68-6F95-70DD-C136-7826186213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120" y="859458"/>
            <a:ext cx="6199093" cy="905597"/>
          </a:xfrm>
        </p:spPr>
        <p:txBody>
          <a:bodyPr/>
          <a:lstStyle/>
          <a:p>
            <a:pPr algn="ctr"/>
            <a:r>
              <a:rPr lang="en-GB" sz="6000" b="1" dirty="0">
                <a:solidFill>
                  <a:srgbClr val="C00000"/>
                </a:solidFill>
              </a:rPr>
              <a:t>Group Activity</a:t>
            </a:r>
            <a:br>
              <a:rPr lang="en-GB" sz="6000" b="1" dirty="0">
                <a:solidFill>
                  <a:srgbClr val="C00000"/>
                </a:solidFill>
              </a:rPr>
            </a:br>
            <a:endParaRPr lang="en-GB" sz="6000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025901-0605-FBC2-4817-5F121D3CEB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0945" y="1982468"/>
            <a:ext cx="9183493" cy="4280679"/>
          </a:xfrm>
        </p:spPr>
        <p:txBody>
          <a:bodyPr/>
          <a:lstStyle/>
          <a:p>
            <a:pPr>
              <a:buNone/>
            </a:pPr>
            <a:r>
              <a:rPr lang="en-GB" sz="3600" b="1" dirty="0"/>
              <a:t>“Timetable Challenge”</a:t>
            </a:r>
          </a:p>
          <a:p>
            <a:pPr>
              <a:buNone/>
            </a:pPr>
            <a:r>
              <a:rPr lang="en-GB" sz="3600" dirty="0"/>
              <a:t>In small groups: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3600" dirty="0"/>
              <a:t>Make a daily timetable for a job (e.g., cleaner, kitchen assistant, warehouse worker).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3600" dirty="0"/>
              <a:t>Include times and tasks.</a:t>
            </a:r>
            <a:br>
              <a:rPr lang="en-GB" sz="3600" dirty="0"/>
            </a:br>
            <a:r>
              <a:rPr lang="en-GB" sz="3600" dirty="0"/>
              <a:t>🕘 Use time phrases and verbs.</a:t>
            </a:r>
            <a:br>
              <a:rPr lang="en-GB" sz="3600" dirty="0"/>
            </a:br>
            <a:r>
              <a:rPr lang="en-GB" sz="3600" dirty="0"/>
              <a:t>📊 Present your routine to the class.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6" name="Picture 5" descr="A group of children sitting at a table&#10;&#10;AI-generated content may be incorrect.">
            <a:extLst>
              <a:ext uri="{FF2B5EF4-FFF2-40B4-BE49-F238E27FC236}">
                <a16:creationId xmlns:a16="http://schemas.microsoft.com/office/drawing/2014/main" id="{D2DCFCDA-1B90-707A-CE32-B239AB8ED1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60" t="8150" r="17734" b="8464"/>
          <a:stretch>
            <a:fillRect/>
          </a:stretch>
        </p:blipFill>
        <p:spPr>
          <a:xfrm>
            <a:off x="9035005" y="509391"/>
            <a:ext cx="1940313" cy="2159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8314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E724F7-64C2-BAED-A2F4-5F23FCF6A0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4520" y="724378"/>
            <a:ext cx="4390267" cy="905597"/>
          </a:xfrm>
        </p:spPr>
        <p:txBody>
          <a:bodyPr/>
          <a:lstStyle/>
          <a:p>
            <a:pPr algn="ctr"/>
            <a:r>
              <a:rPr lang="en-GB" sz="6000" b="1" dirty="0">
                <a:solidFill>
                  <a:srgbClr val="C00000"/>
                </a:solidFill>
              </a:rPr>
              <a:t>Homework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1BD0858C-56AC-6250-4511-512927E77193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749247" y="2766302"/>
            <a:ext cx="10390702" cy="3544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GB" sz="4500" dirty="0"/>
              <a:t>Write about your daily work routine (5 sentences).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500" dirty="0"/>
              <a:t>Interview a friend/family member about their work routine and write 3 sentences.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5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  <p:pic>
        <p:nvPicPr>
          <p:cNvPr id="6" name="Picture 5" descr="A cartoon of a child writing on a book&#10;&#10;AI-generated content may be incorrect.">
            <a:extLst>
              <a:ext uri="{FF2B5EF4-FFF2-40B4-BE49-F238E27FC236}">
                <a16:creationId xmlns:a16="http://schemas.microsoft.com/office/drawing/2014/main" id="{85F18024-1C6F-E8B1-3408-8A104098B4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05" t="8861" r="16044" b="8861"/>
          <a:stretch>
            <a:fillRect/>
          </a:stretch>
        </p:blipFill>
        <p:spPr>
          <a:xfrm>
            <a:off x="8735072" y="320275"/>
            <a:ext cx="1824238" cy="1882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7009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Custom 2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412</TotalTime>
  <Words>427</Words>
  <Application>Microsoft Office PowerPoint</Application>
  <PresentationFormat>Widescreen</PresentationFormat>
  <Paragraphs>42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Times New Roman</vt:lpstr>
      <vt:lpstr>Office Theme</vt:lpstr>
      <vt:lpstr>Topic: 3 Daily Routine at Work</vt:lpstr>
      <vt:lpstr>Session Objectives </vt:lpstr>
      <vt:lpstr>Warm-Up Game – “Daily Job Mime”    </vt:lpstr>
      <vt:lpstr>Key Vocabulary  </vt:lpstr>
      <vt:lpstr>Grammar Focus  </vt:lpstr>
      <vt:lpstr>Pair Discussion</vt:lpstr>
      <vt:lpstr>Writing Practice  </vt:lpstr>
      <vt:lpstr>Group Activity </vt:lpstr>
      <vt:lpstr>Homework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Shama Qurashi</dc:creator>
  <cp:lastModifiedBy>Shama Qurashi</cp:lastModifiedBy>
  <cp:revision>13</cp:revision>
  <dcterms:created xsi:type="dcterms:W3CDTF">2025-06-03T17:54:40Z</dcterms:created>
  <dcterms:modified xsi:type="dcterms:W3CDTF">2025-07-03T20:09:54Z</dcterms:modified>
</cp:coreProperties>
</file>