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22" r:id="rId3"/>
    <p:sldId id="417" r:id="rId4"/>
    <p:sldId id="423" r:id="rId5"/>
    <p:sldId id="424" r:id="rId6"/>
    <p:sldId id="425" r:id="rId7"/>
    <p:sldId id="420" r:id="rId8"/>
    <p:sldId id="426" r:id="rId9"/>
    <p:sldId id="421" r:id="rId10"/>
    <p:sldId id="427" r:id="rId11"/>
    <p:sldId id="428" r:id="rId12"/>
    <p:sldId id="429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ABD20-2290-CC6F-BF1C-194DDB57A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7187" y="2007266"/>
            <a:ext cx="9144000" cy="2387600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Topic: 3</a:t>
            </a:r>
            <a:br>
              <a:rPr lang="en-GB" b="1" dirty="0">
                <a:solidFill>
                  <a:srgbClr val="C00000"/>
                </a:solidFill>
              </a:rPr>
            </a:br>
            <a:r>
              <a:rPr lang="en-GB" b="1" dirty="0">
                <a:solidFill>
                  <a:srgbClr val="C00000"/>
                </a:solidFill>
              </a:rPr>
              <a:t>Supporting Writing and Spelling at Home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51E56-B06F-3998-8F51-B6A9D674D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04928"/>
            <a:ext cx="9144000" cy="1655762"/>
          </a:xfrm>
        </p:spPr>
        <p:txBody>
          <a:bodyPr/>
          <a:lstStyle/>
          <a:p>
            <a:r>
              <a:rPr lang="en-GB" sz="4000" b="1" dirty="0">
                <a:solidFill>
                  <a:srgbClr val="0070C0"/>
                </a:solidFill>
              </a:rPr>
              <a:t>Helping Your Child Become a Confident Writer</a:t>
            </a:r>
            <a:endParaRPr lang="en-GB" sz="4000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58270B-404B-FCF6-2EFE-E79C4E254FD9}"/>
              </a:ext>
            </a:extLst>
          </p:cNvPr>
          <p:cNvSpPr txBox="1"/>
          <p:nvPr/>
        </p:nvSpPr>
        <p:spPr>
          <a:xfrm>
            <a:off x="727587" y="426685"/>
            <a:ext cx="109039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Keeping Up With The Children</a:t>
            </a:r>
          </a:p>
        </p:txBody>
      </p:sp>
    </p:spTree>
    <p:extLst>
      <p:ext uri="{BB962C8B-B14F-4D97-AF65-F5344CB8AC3E}">
        <p14:creationId xmlns:p14="http://schemas.microsoft.com/office/powerpoint/2010/main" val="370509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00F54-C86F-9B92-9822-3E31E878D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6600" b="1" dirty="0">
                <a:solidFill>
                  <a:srgbClr val="0070C0"/>
                </a:solidFill>
              </a:rPr>
              <a:t>Session Aims</a:t>
            </a:r>
            <a:br>
              <a:rPr lang="en-GB" sz="6600" b="1" dirty="0">
                <a:solidFill>
                  <a:srgbClr val="0070C0"/>
                </a:solidFill>
              </a:rPr>
            </a:br>
            <a:endParaRPr lang="en-GB" sz="66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C0090-2A9D-69D9-F7D5-92C8E164C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2427"/>
            <a:ext cx="9035473" cy="397453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Understand how children learn to write and spell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Learn fun and easy ways to help at home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Explore writing activities for daily routines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Share ideas with other parents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6008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75810-FA5E-C263-E9C9-FB5FAE4F9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160" y="381321"/>
            <a:ext cx="6416640" cy="1828960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0070C0"/>
                </a:solidFill>
                <a:latin typeface="+mj-lt"/>
              </a:rPr>
              <a:t>Warm-Up Game – "Word Chain"</a:t>
            </a: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62B28-EED6-979A-2891-4780348C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2210280"/>
            <a:ext cx="9834880" cy="395684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sz="3200" b="1" dirty="0">
                <a:solidFill>
                  <a:srgbClr val="0070C0"/>
                </a:solidFill>
              </a:rPr>
              <a:t>Instructions:</a:t>
            </a:r>
            <a:endParaRPr lang="en-GB" sz="3200" dirty="0">
              <a:solidFill>
                <a:srgbClr val="0070C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Sit in a circle or pairs.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One person says a simple word (e.g., "cat").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The next person says a word that starts with the last letter ("t" → "top").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Continue the chain.</a:t>
            </a:r>
          </a:p>
          <a:p>
            <a:pPr>
              <a:buFont typeface="Arial" panose="020B0604020202020204" pitchFamily="34" charset="0"/>
              <a:buChar char="•"/>
            </a:pPr>
            <a:br>
              <a:rPr lang="en-GB" sz="3200" dirty="0"/>
            </a:br>
            <a:r>
              <a:rPr lang="en-GB" sz="3200" b="1" dirty="0"/>
              <a:t>Purpose:</a:t>
            </a:r>
            <a:r>
              <a:rPr lang="en-GB" sz="3200" dirty="0"/>
              <a:t> Builds vocabulary, sounds, and spelling awareness.</a:t>
            </a:r>
          </a:p>
          <a:p>
            <a:pPr marL="0" indent="0">
              <a:buNone/>
            </a:pPr>
            <a:endParaRPr lang="en-GB" sz="36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9E3ADB-5736-3746-E9C3-12AA1D9A9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45" y="381321"/>
            <a:ext cx="3389670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9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3E6A9-E08F-CD70-8FD8-17B94A533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9957619" cy="905597"/>
          </a:xfrm>
        </p:spPr>
        <p:txBody>
          <a:bodyPr/>
          <a:lstStyle/>
          <a:p>
            <a:r>
              <a:rPr lang="en-GB" sz="6000" b="1" dirty="0">
                <a:solidFill>
                  <a:srgbClr val="0070C0"/>
                </a:solidFill>
              </a:rPr>
              <a:t>How Children Learn to Write</a:t>
            </a:r>
            <a:br>
              <a:rPr lang="en-GB" sz="6000" b="1" dirty="0">
                <a:solidFill>
                  <a:srgbClr val="0070C0"/>
                </a:solidFill>
              </a:rPr>
            </a:br>
            <a:endParaRPr lang="en-GB" sz="6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36464-37F3-0761-D9CF-C626434AC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709" y="2120191"/>
            <a:ext cx="10380406" cy="368314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Start with marks, scribbles, then letters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Copy letters and names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Short words using sounds they know (phonics)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Practice makes progress, not perfection!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1934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83A2B-D885-020A-4E2F-BCAC55DF6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b="1" dirty="0">
                <a:solidFill>
                  <a:srgbClr val="0070C0"/>
                </a:solidFill>
              </a:rPr>
              <a:t>Supporting Spelling with Phonics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B1152-DBEE-8BD9-83D4-F0A0EBFBF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8"/>
            <a:ext cx="10803194" cy="287459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Use sound-letter matching: e.g., </a:t>
            </a:r>
            <a:r>
              <a:rPr lang="en-GB" sz="4000" i="1" dirty="0"/>
              <a:t>s-a-t, p-</a:t>
            </a:r>
            <a:r>
              <a:rPr lang="en-GB" sz="4000" i="1" dirty="0" err="1"/>
              <a:t>i</a:t>
            </a:r>
            <a:r>
              <a:rPr lang="en-GB" sz="4000" i="1" dirty="0"/>
              <a:t>-n, m-a-n</a:t>
            </a:r>
            <a:endParaRPr lang="en-GB" sz="40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Break words into sounds (segmenting)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Use visual memory (look, say, cover, write, check)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Rhyming helps: cat, hat, mat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2457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3DD6E-4A6D-470B-8F02-0E7105114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6000" b="1" dirty="0">
                <a:solidFill>
                  <a:srgbClr val="0070C0"/>
                </a:solidFill>
              </a:rPr>
              <a:t>Writing Ideas at Home</a:t>
            </a:r>
            <a:br>
              <a:rPr lang="en-GB" sz="6000" b="1" dirty="0">
                <a:solidFill>
                  <a:srgbClr val="0070C0"/>
                </a:solidFill>
              </a:rPr>
            </a:br>
            <a:endParaRPr lang="en-GB" sz="6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699A5-5FE5-D2BE-BF2B-97179D202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6955"/>
            <a:ext cx="9035473" cy="424000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Shopping lists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Birthday cards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Labels on drawers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Short messages or notes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Captions for pictures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Writing names on artwork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8972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F295-62D2-9D23-B10F-E19BB8D12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04" y="792550"/>
            <a:ext cx="5652683" cy="905597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C00000"/>
                </a:solidFill>
                <a:latin typeface="+mj-lt"/>
              </a:rPr>
              <a:t>Pair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1EA06-A487-56A1-2954-EF7D7D5F2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6604" y="2760561"/>
            <a:ext cx="10916920" cy="36831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5400" dirty="0">
              <a:latin typeface="+mj-lt"/>
            </a:endParaRPr>
          </a:p>
          <a:p>
            <a:endParaRPr lang="en-GB" sz="5400" dirty="0">
              <a:latin typeface="+mj-lt"/>
            </a:endParaRPr>
          </a:p>
        </p:txBody>
      </p:sp>
      <p:pic>
        <p:nvPicPr>
          <p:cNvPr id="5" name="Picture 4" descr="A cartoon of two people sitting at a table&#10;&#10;AI-generated content may be incorrect.">
            <a:extLst>
              <a:ext uri="{FF2B5EF4-FFF2-40B4-BE49-F238E27FC236}">
                <a16:creationId xmlns:a16="http://schemas.microsoft.com/office/drawing/2014/main" id="{0FF48497-88D4-5F4F-736A-399F0FAD3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0" t="8474" r="12191" b="8590"/>
          <a:stretch>
            <a:fillRect/>
          </a:stretch>
        </p:blipFill>
        <p:spPr>
          <a:xfrm>
            <a:off x="9255465" y="358814"/>
            <a:ext cx="2376096" cy="21814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9F4863-3370-1ACE-C18B-50697E71E5C3}"/>
              </a:ext>
            </a:extLst>
          </p:cNvPr>
          <p:cNvSpPr txBox="1"/>
          <p:nvPr/>
        </p:nvSpPr>
        <p:spPr>
          <a:xfrm>
            <a:off x="560439" y="2138797"/>
            <a:ext cx="10343535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3200" b="1" dirty="0">
                <a:solidFill>
                  <a:srgbClr val="0070C0"/>
                </a:solidFill>
              </a:rPr>
              <a:t>Prompt:</a:t>
            </a:r>
            <a:br>
              <a:rPr lang="en-GB" sz="3200" dirty="0"/>
            </a:br>
            <a:r>
              <a:rPr lang="en-GB" sz="3200" i="1" dirty="0"/>
              <a:t>“What writing activities do you already do with your child at home?”</a:t>
            </a:r>
            <a:endParaRPr lang="en-GB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Write shopping lists?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Label pictures?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Write names or cards?</a:t>
            </a:r>
          </a:p>
          <a:p>
            <a:r>
              <a:rPr lang="en-GB" sz="3200" b="1" dirty="0">
                <a:solidFill>
                  <a:srgbClr val="0070C0"/>
                </a:solidFill>
              </a:rPr>
              <a:t>Instructions:</a:t>
            </a:r>
            <a:br>
              <a:rPr lang="en-GB" sz="3200" dirty="0"/>
            </a:br>
            <a:r>
              <a:rPr lang="en-GB" sz="3200" dirty="0"/>
              <a:t>Talk to your partner for 3 minutes and write down 2 ideas.</a:t>
            </a:r>
          </a:p>
        </p:txBody>
      </p:sp>
    </p:spTree>
    <p:extLst>
      <p:ext uri="{BB962C8B-B14F-4D97-AF65-F5344CB8AC3E}">
        <p14:creationId xmlns:p14="http://schemas.microsoft.com/office/powerpoint/2010/main" val="38388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BEC0B-9D12-F1DD-ADD2-F6A41D115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6600" b="1" dirty="0">
                <a:solidFill>
                  <a:srgbClr val="0070C0"/>
                </a:solidFill>
              </a:rPr>
              <a:t>Fun Spelling Activities</a:t>
            </a:r>
            <a:br>
              <a:rPr lang="en-GB" sz="6600" b="1" dirty="0">
                <a:solidFill>
                  <a:srgbClr val="0070C0"/>
                </a:solidFill>
              </a:rPr>
            </a:br>
            <a:endParaRPr lang="en-GB" sz="66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F45FA-9640-A48E-7023-BC30A402F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5111"/>
            <a:ext cx="10301748" cy="413185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Word hunt: Find objects that start with "b"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Fridge letters: Make new words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Trace in sand or flour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Magnetic letters spelling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Simple spelling games (e.g., "missing letter")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7091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0AB68-6F95-70DD-C136-78261862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20" y="859458"/>
            <a:ext cx="6199093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Group Discussion</a:t>
            </a:r>
            <a:br>
              <a:rPr lang="en-GB" sz="6000" b="1" dirty="0">
                <a:solidFill>
                  <a:srgbClr val="C00000"/>
                </a:solidFill>
              </a:rPr>
            </a:br>
            <a:endParaRPr lang="en-GB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25901-0605-FBC2-4817-5F121D3CE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120" y="2300748"/>
            <a:ext cx="10855960" cy="3834581"/>
          </a:xfrm>
        </p:spPr>
        <p:txBody>
          <a:bodyPr/>
          <a:lstStyle/>
          <a:p>
            <a:pPr>
              <a:buNone/>
            </a:pPr>
            <a:r>
              <a:rPr lang="en-GB" sz="3600" b="1" dirty="0"/>
              <a:t>Question:</a:t>
            </a:r>
            <a:br>
              <a:rPr lang="en-GB" sz="3600" dirty="0"/>
            </a:br>
            <a:r>
              <a:rPr lang="en-GB" sz="3600" dirty="0"/>
              <a:t>💬 </a:t>
            </a:r>
            <a:r>
              <a:rPr lang="en-GB" sz="3600" i="1" dirty="0"/>
              <a:t>“Why do children find spelling difficult? How can we make it easier?”</a:t>
            </a:r>
            <a:endParaRPr lang="en-GB" sz="36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Discuss as a class.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Tutor records answers on the board.</a:t>
            </a:r>
            <a:br>
              <a:rPr lang="en-GB" sz="3600" dirty="0"/>
            </a:br>
            <a:r>
              <a:rPr lang="en-GB" sz="3600" dirty="0"/>
              <a:t>Examples: confusing sounds, silent letters, lack of confidence, irregular spellings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 descr="A group of children sitting at a table&#10;&#10;AI-generated content may be incorrect.">
            <a:extLst>
              <a:ext uri="{FF2B5EF4-FFF2-40B4-BE49-F238E27FC236}">
                <a16:creationId xmlns:a16="http://schemas.microsoft.com/office/drawing/2014/main" id="{D2DCFCDA-1B90-707A-CE32-B239AB8ED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0" t="8150" r="17734" b="8464"/>
          <a:stretch>
            <a:fillRect/>
          </a:stretch>
        </p:blipFill>
        <p:spPr>
          <a:xfrm>
            <a:off x="9595444" y="352075"/>
            <a:ext cx="1940313" cy="215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31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56A01-A6F5-FCFF-7C54-0D32421A2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6000" b="1" dirty="0">
                <a:solidFill>
                  <a:srgbClr val="0070C0"/>
                </a:solidFill>
              </a:rPr>
              <a:t>Helping Without Pressure</a:t>
            </a:r>
            <a:br>
              <a:rPr lang="en-GB" sz="6000" b="1" dirty="0">
                <a:solidFill>
                  <a:srgbClr val="0070C0"/>
                </a:solidFill>
              </a:rPr>
            </a:br>
            <a:endParaRPr lang="en-GB" sz="6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F218A-6529-B76F-C539-E6AAE4937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523" y="1913714"/>
            <a:ext cx="10144432" cy="399547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Praise effort, not just correctness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Let them write freely sometimes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Use gentle correction: “Let’s try that again together.”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Give space and tools (paper, pencils, whiteboards)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6852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D959C-0D7C-E1E4-368B-0063923DB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6000" b="1" dirty="0">
                <a:solidFill>
                  <a:srgbClr val="0070C0"/>
                </a:solidFill>
              </a:rPr>
              <a:t>Quick Tips for Parents</a:t>
            </a:r>
            <a:br>
              <a:rPr lang="en-GB" sz="6000" b="1" dirty="0">
                <a:solidFill>
                  <a:srgbClr val="0070C0"/>
                </a:solidFill>
              </a:rPr>
            </a:br>
            <a:endParaRPr lang="en-GB" sz="6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AD3A0-1274-AC73-E852-85BB8A028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800" dirty="0"/>
              <a:t>Use simple, everyday tasks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800" dirty="0"/>
              <a:t>Write </a:t>
            </a:r>
            <a:r>
              <a:rPr lang="en-GB" sz="4800" i="1" dirty="0"/>
              <a:t>with</a:t>
            </a:r>
            <a:r>
              <a:rPr lang="en-GB" sz="4800" dirty="0"/>
              <a:t> your child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800" dirty="0"/>
              <a:t>Say the sounds slowly when spelling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800" dirty="0"/>
              <a:t>Keep it fun and short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0347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9AF4F-D5D9-0448-55BA-E9FC1FE5B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6600" b="1" dirty="0">
                <a:solidFill>
                  <a:srgbClr val="0070C0"/>
                </a:solidFill>
              </a:rPr>
              <a:t>Summary</a:t>
            </a:r>
            <a:br>
              <a:rPr lang="en-GB" sz="6600" b="1" dirty="0">
                <a:solidFill>
                  <a:srgbClr val="0070C0"/>
                </a:solidFill>
              </a:rPr>
            </a:br>
            <a:endParaRPr lang="en-GB" sz="66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792F3-7BDA-F8F9-48A8-AE20079B3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4103"/>
            <a:ext cx="10714703" cy="4072859"/>
          </a:xfrm>
        </p:spPr>
        <p:txBody>
          <a:bodyPr/>
          <a:lstStyle/>
          <a:p>
            <a:r>
              <a:rPr lang="en-GB" sz="4800" dirty="0"/>
              <a:t>Writing takes time and practice</a:t>
            </a:r>
          </a:p>
          <a:p>
            <a:r>
              <a:rPr lang="en-GB" sz="4800" dirty="0"/>
              <a:t>Support with sounds and spelling</a:t>
            </a:r>
          </a:p>
          <a:p>
            <a:r>
              <a:rPr lang="en-GB" sz="4800" dirty="0"/>
              <a:t>Use daily life to build skills</a:t>
            </a:r>
          </a:p>
          <a:p>
            <a:r>
              <a:rPr lang="en-GB" sz="4800" dirty="0"/>
              <a:t>Encourage and celebrate writing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68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724F7-64C2-BAED-A2F4-5F23FCF6A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520" y="724378"/>
            <a:ext cx="4390267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Homework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BD0858C-56AC-6250-4511-512927E771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14950" y="2444422"/>
            <a:ext cx="10046038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4000" b="1" dirty="0">
                <a:solidFill>
                  <a:srgbClr val="0070C0"/>
                </a:solidFill>
              </a:rPr>
              <a:t>Task for Parents:</a:t>
            </a:r>
            <a:br>
              <a:rPr lang="en-GB" sz="4000" dirty="0"/>
            </a:br>
            <a:r>
              <a:rPr lang="en-GB" sz="4000" dirty="0"/>
              <a:t>📝 Ask your child to help write a simple shopping list or a note to a friend.</a:t>
            </a:r>
            <a:br>
              <a:rPr lang="en-GB" sz="4000" dirty="0"/>
            </a:br>
            <a:r>
              <a:rPr lang="en-GB" sz="4000" dirty="0"/>
              <a:t>✔ Let them sound out the words</a:t>
            </a:r>
            <a:br>
              <a:rPr lang="en-GB" sz="4000" dirty="0"/>
            </a:br>
            <a:r>
              <a:rPr lang="en-GB" sz="4000" dirty="0"/>
              <a:t>✔ Take a photo or bring the list to the next class!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6" name="Picture 5" descr="A cartoon of a child writing on a book&#10;&#10;AI-generated content may be incorrect.">
            <a:extLst>
              <a:ext uri="{FF2B5EF4-FFF2-40B4-BE49-F238E27FC236}">
                <a16:creationId xmlns:a16="http://schemas.microsoft.com/office/drawing/2014/main" id="{85F18024-1C6F-E8B1-3408-8A104098B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5" t="8861" r="16044" b="8861"/>
          <a:stretch>
            <a:fillRect/>
          </a:stretch>
        </p:blipFill>
        <p:spPr>
          <a:xfrm>
            <a:off x="8281154" y="467758"/>
            <a:ext cx="2179834" cy="224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00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491</Words>
  <Application>Microsoft Office PowerPoint</Application>
  <PresentationFormat>Widescreen</PresentationFormat>
  <Paragraphs>65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Times New Roman</vt:lpstr>
      <vt:lpstr>Office Theme</vt:lpstr>
      <vt:lpstr>Topic: 3 Supporting Writing and Spelling at Home</vt:lpstr>
      <vt:lpstr>Session Aims </vt:lpstr>
      <vt:lpstr>Warm-Up Game – "Word Chain"  </vt:lpstr>
      <vt:lpstr>How Children Learn to Write </vt:lpstr>
      <vt:lpstr>Supporting Spelling with Phonics </vt:lpstr>
      <vt:lpstr>Writing Ideas at Home </vt:lpstr>
      <vt:lpstr>Pair Discussion</vt:lpstr>
      <vt:lpstr>Fun Spelling Activities </vt:lpstr>
      <vt:lpstr>Group Discussion </vt:lpstr>
      <vt:lpstr>Helping Without Pressure </vt:lpstr>
      <vt:lpstr>Quick Tips for Parents </vt:lpstr>
      <vt:lpstr>Summary 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11</cp:revision>
  <dcterms:created xsi:type="dcterms:W3CDTF">2025-06-03T17:54:40Z</dcterms:created>
  <dcterms:modified xsi:type="dcterms:W3CDTF">2025-07-04T08:26:28Z</dcterms:modified>
</cp:coreProperties>
</file>