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422" r:id="rId3"/>
    <p:sldId id="417" r:id="rId4"/>
    <p:sldId id="427" r:id="rId5"/>
    <p:sldId id="420" r:id="rId6"/>
    <p:sldId id="428" r:id="rId7"/>
    <p:sldId id="429" r:id="rId8"/>
    <p:sldId id="421" r:id="rId9"/>
    <p:sldId id="259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24" autoAdjust="0"/>
    <p:restoredTop sz="94660"/>
  </p:normalViewPr>
  <p:slideViewPr>
    <p:cSldViewPr snapToGrid="0">
      <p:cViewPr varScale="1">
        <p:scale>
          <a:sx n="78" d="100"/>
          <a:sy n="78" d="100"/>
        </p:scale>
        <p:origin x="64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22555-DE9B-AEEF-759C-2756ABD6E2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073D8E-F493-DC81-B589-B60A0C86E1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81D142-6015-ED63-7C15-538C182702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FEE2CE-4C8F-9DA8-2698-2AA93431C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191B2-CA80-E29F-35EB-F15972013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691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83F9E-987E-1A77-6787-D36122713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386417-A300-E5CA-330C-EED731F50A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93817"/>
            <a:ext cx="9035473" cy="368314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2D3904-3D2E-E5C7-B414-0F4031D61C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7BF4D4-7A77-53C6-234B-C44A79FBE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541E90-2F47-3ED2-90AF-C21EDBCDC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1342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D4C74-959F-E2D8-6EF0-EAD26F755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305E7B-9661-695C-AFED-637C0E7994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FBB76D-C12F-2B65-0E36-E5F09723D8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8551CB-25F2-73DC-721E-D191F0C6B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41E876-123F-AF57-A844-9440CF7E9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2986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DB34A-D421-A661-15CE-57F90CCC3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494F31-E0FA-6093-595C-3F7E11328C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A0D491-BFC9-F100-70D4-9CE33BA878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F7CB90-4DB7-BDBB-8A7F-FBE92CB4C9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65FFB2-8B55-77DF-4140-C1309A064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4B5DEC-9939-7A6A-EE63-F71454453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478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348AC-D03F-38B3-C063-4EAEB6BF9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D902DF-76AC-998E-8516-498F82CA4A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F645B8-4BD0-394D-E608-CE360823A5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41CA34-317F-8D2F-63FB-6D3B6DF5BD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E9427E-4F3E-DB05-B45A-D52704189E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E18C63-B2B7-4C36-38DD-3F8BEF88B6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B06B58-FA0E-E1B9-53B1-DE6143179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F6157E-A8D6-8FC2-0D76-E5C061DE2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2537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ABCE6-05A7-CBCC-4DA2-9FBE11FCF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B3ADFF-B61C-1C0D-0708-AB9767EF19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0B493D-C55F-3962-DD24-58EC571E0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10DDA7-9520-D04D-CC1F-4C4C64393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244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72212C-D0F3-E6F9-9B61-2637ACFCBC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46CF8A-22B3-6AC1-E3F3-B1F8C861C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030059-D815-1D89-5DCB-2AEACA358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1054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701EC-532E-7C70-4AE8-35FE7938B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3394D-CF62-E631-900F-B8C9544F6A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A28518-0B9A-92D6-5440-73876E1690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ADFA74-1865-5D9B-0419-26D8AC893B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BD8011-1FD6-2B6A-3684-C3AA34A3D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C83997-6E48-CFAE-FDFD-73D80E646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6925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9DCD7-F8AA-EC14-B3D8-14659EC34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00AB6C-2D3E-4027-9FE1-5C3316B3FB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00B026-3CF9-FA32-FED5-BB2121FF9D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AC1C9B-01DC-E149-A021-C7DCD23F45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65E94F-2AC1-4B09-7F33-3FAD06AFF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690046-233A-405D-5FAC-048A88D3D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4492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7687E-86C6-018B-B4E3-45E2F2D02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016E89-E38E-D0C8-C364-F1F3442BF9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2493817"/>
            <a:ext cx="9035473" cy="368314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DF9A2A-76DE-E3D4-5245-317CD25B47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3C6FBF-AA26-B2EA-D50A-9E2FC8C70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37A4F2-74D3-AE7C-07DE-DD0842A81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875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59DD9B-6984-2859-2D2E-B9D481BEE3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7D3799-F73C-F51D-946A-FC2ACFD0FD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F97758-8DD0-B754-3EB4-5295576193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D7815F-96E3-3E07-0FDA-D54E95082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EB836F-8CB6-0B80-0A34-8141C0DF2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6910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F26CECA-7507-59ED-1F74-7267AE39E54B}"/>
              </a:ext>
            </a:extLst>
          </p:cNvPr>
          <p:cNvSpPr/>
          <p:nvPr userDrawn="1"/>
        </p:nvSpPr>
        <p:spPr>
          <a:xfrm>
            <a:off x="286327" y="230909"/>
            <a:ext cx="11647055" cy="6373091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 descr="A logo for a company&#10;&#10;AI-generated content may be incorrect.">
            <a:extLst>
              <a:ext uri="{FF2B5EF4-FFF2-40B4-BE49-F238E27FC236}">
                <a16:creationId xmlns:a16="http://schemas.microsoft.com/office/drawing/2014/main" id="{E870D2A2-447F-D7D3-BE75-B19EF23AB09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8002" y="5122426"/>
            <a:ext cx="1542158" cy="135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697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ABD20-2290-CC6F-BF1C-194DDB57AA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40310"/>
            <a:ext cx="9144000" cy="2658141"/>
          </a:xfrm>
        </p:spPr>
        <p:txBody>
          <a:bodyPr/>
          <a:lstStyle/>
          <a:p>
            <a:br>
              <a:rPr lang="en-GB" b="1" dirty="0">
                <a:solidFill>
                  <a:srgbClr val="C00000"/>
                </a:solidFill>
              </a:rPr>
            </a:br>
            <a:r>
              <a:rPr lang="en-GB" b="1" dirty="0">
                <a:solidFill>
                  <a:srgbClr val="C00000"/>
                </a:solidFill>
              </a:rPr>
              <a:t>Topic: 7</a:t>
            </a:r>
            <a:br>
              <a:rPr lang="en-GB" b="1" dirty="0">
                <a:solidFill>
                  <a:srgbClr val="C00000"/>
                </a:solidFill>
              </a:rPr>
            </a:br>
            <a:r>
              <a:rPr lang="en-GB" b="1" dirty="0">
                <a:solidFill>
                  <a:srgbClr val="C00000"/>
                </a:solidFill>
              </a:rPr>
              <a:t>Learning at Home &amp; Fun Engagement Strategies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D51E56-B06F-3998-8F51-B6A9D674D0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811406"/>
            <a:ext cx="9144000" cy="1655762"/>
          </a:xfrm>
        </p:spPr>
        <p:txBody>
          <a:bodyPr/>
          <a:lstStyle/>
          <a:p>
            <a:r>
              <a:rPr lang="en-GB" sz="4000" b="1" dirty="0">
                <a:solidFill>
                  <a:srgbClr val="0070C0"/>
                </a:solidFill>
              </a:rPr>
              <a:t>Discover easy ways to help your child learn and have fun at home!</a:t>
            </a:r>
            <a:endParaRPr lang="en-GB" sz="4000" dirty="0">
              <a:solidFill>
                <a:srgbClr val="0070C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9E074B-AD96-1471-6D56-9B1DA2405439}"/>
              </a:ext>
            </a:extLst>
          </p:cNvPr>
          <p:cNvSpPr txBox="1"/>
          <p:nvPr/>
        </p:nvSpPr>
        <p:spPr>
          <a:xfrm>
            <a:off x="737419" y="479322"/>
            <a:ext cx="1056967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Keeping Up With The Children</a:t>
            </a:r>
          </a:p>
        </p:txBody>
      </p:sp>
    </p:spTree>
    <p:extLst>
      <p:ext uri="{BB962C8B-B14F-4D97-AF65-F5344CB8AC3E}">
        <p14:creationId xmlns:p14="http://schemas.microsoft.com/office/powerpoint/2010/main" val="3705094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D8BE0-C7B5-7E76-29E7-CCAC57528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b="1" dirty="0">
                <a:solidFill>
                  <a:srgbClr val="0070C0"/>
                </a:solidFill>
              </a:rPr>
              <a:t>Session Objectives</a:t>
            </a:r>
            <a:br>
              <a:rPr lang="en-GB" sz="5400" b="1" dirty="0">
                <a:solidFill>
                  <a:srgbClr val="0070C0"/>
                </a:solidFill>
              </a:rPr>
            </a:br>
            <a:endParaRPr lang="en-GB" sz="5400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8F13E6-5A19-41B3-B33A-B7401B6BA1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909" y="2002205"/>
            <a:ext cx="9898626" cy="4290441"/>
          </a:xfrm>
        </p:spPr>
        <p:txBody>
          <a:bodyPr/>
          <a:lstStyle/>
          <a:p>
            <a:pPr>
              <a:buNone/>
            </a:pPr>
            <a:r>
              <a:rPr lang="en-GB" sz="3000" dirty="0"/>
              <a:t>By the end of this session, participants will be able to:</a:t>
            </a:r>
          </a:p>
          <a:p>
            <a:pPr>
              <a:buFont typeface="+mj-lt"/>
              <a:buAutoNum type="arabicPeriod"/>
            </a:pPr>
            <a:r>
              <a:rPr lang="en-GB" sz="3000" dirty="0"/>
              <a:t>Understand the importance of learning at home.</a:t>
            </a:r>
          </a:p>
          <a:p>
            <a:pPr>
              <a:buFont typeface="+mj-lt"/>
              <a:buAutoNum type="arabicPeriod"/>
            </a:pPr>
            <a:r>
              <a:rPr lang="en-GB" sz="3000" dirty="0"/>
              <a:t>Identify everyday household activities that support learning.</a:t>
            </a:r>
          </a:p>
          <a:p>
            <a:pPr>
              <a:buFont typeface="+mj-lt"/>
              <a:buAutoNum type="arabicPeriod"/>
            </a:pPr>
            <a:r>
              <a:rPr lang="en-GB" sz="3000" dirty="0"/>
              <a:t>Explore fun and creative strategies to engage children in learning.</a:t>
            </a:r>
          </a:p>
          <a:p>
            <a:pPr>
              <a:buFont typeface="+mj-lt"/>
              <a:buAutoNum type="arabicPeriod"/>
            </a:pPr>
            <a:r>
              <a:rPr lang="en-GB" sz="3000" dirty="0"/>
              <a:t>Share and reflect on personal experiences of supporting learning at home.</a:t>
            </a:r>
          </a:p>
          <a:p>
            <a:pPr>
              <a:buFont typeface="+mj-lt"/>
              <a:buAutoNum type="arabicPeriod"/>
            </a:pPr>
            <a:r>
              <a:rPr lang="en-GB" sz="3000" dirty="0"/>
              <a:t>Plan and try at least one fun learning activity with their child.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4147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75810-FA5E-C263-E9C9-FB5FAE4F9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6968" y="381320"/>
            <a:ext cx="6893832" cy="2595559"/>
          </a:xfrm>
        </p:spPr>
        <p:txBody>
          <a:bodyPr>
            <a:noAutofit/>
          </a:bodyPr>
          <a:lstStyle/>
          <a:p>
            <a:pPr algn="ctr"/>
            <a:r>
              <a:rPr lang="en-GB" sz="6000" b="1" dirty="0">
                <a:solidFill>
                  <a:srgbClr val="0070C0"/>
                </a:solidFill>
                <a:latin typeface="+mj-lt"/>
              </a:rPr>
              <a:t>Warm-Up Game – "Learning Happens Everywhere!"</a:t>
            </a:r>
            <a:br>
              <a:rPr lang="en-GB" sz="6000" b="1" dirty="0">
                <a:solidFill>
                  <a:srgbClr val="0070C0"/>
                </a:solidFill>
                <a:latin typeface="+mj-lt"/>
              </a:rPr>
            </a:br>
            <a:br>
              <a:rPr lang="en-GB" sz="6000" b="1" dirty="0">
                <a:solidFill>
                  <a:srgbClr val="0070C0"/>
                </a:solidFill>
                <a:latin typeface="+mj-lt"/>
              </a:rPr>
            </a:br>
            <a:br>
              <a:rPr lang="en-GB" sz="6000" b="1" dirty="0">
                <a:solidFill>
                  <a:srgbClr val="C00000"/>
                </a:solidFill>
                <a:latin typeface="+mj-lt"/>
              </a:rPr>
            </a:br>
            <a:endParaRPr lang="en-GB" sz="60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862B28-EED6-979A-2891-4780348CB5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6658" y="3506839"/>
            <a:ext cx="9834880" cy="2595559"/>
          </a:xfrm>
        </p:spPr>
        <p:txBody>
          <a:bodyPr>
            <a:normAutofit/>
          </a:bodyPr>
          <a:lstStyle/>
          <a:p>
            <a:r>
              <a:rPr lang="en-GB" sz="3600" b="1" dirty="0"/>
              <a:t>Question for Group Sharing:</a:t>
            </a:r>
            <a:br>
              <a:rPr lang="en-GB" sz="3600" dirty="0"/>
            </a:br>
            <a:r>
              <a:rPr lang="en-GB" sz="3600" i="1" dirty="0"/>
              <a:t>Where do your children learn outside of school?</a:t>
            </a:r>
            <a:br>
              <a:rPr lang="en-GB" sz="3600" dirty="0"/>
            </a:br>
            <a:r>
              <a:rPr lang="en-GB" sz="3600" dirty="0"/>
              <a:t>Examples: kitchen, bus stop, shops, garden</a:t>
            </a:r>
            <a:br>
              <a:rPr lang="en-GB" sz="3600" dirty="0"/>
            </a:br>
            <a:r>
              <a:rPr lang="en-GB" sz="3600" dirty="0"/>
              <a:t>🗣 Pair and share 2–3 ideas with your partner.</a:t>
            </a:r>
          </a:p>
          <a:p>
            <a:pPr marL="0" indent="0">
              <a:buNone/>
            </a:pPr>
            <a:endParaRPr lang="en-GB" sz="3600" dirty="0"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9E3ADB-5736-3746-E9C3-12AA1D9A97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845" y="381321"/>
            <a:ext cx="3389670" cy="1828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59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FCA45-92C5-71E6-7235-3A661225C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10223090" cy="905597"/>
          </a:xfrm>
        </p:spPr>
        <p:txBody>
          <a:bodyPr/>
          <a:lstStyle/>
          <a:p>
            <a:r>
              <a:rPr lang="en-GB" sz="5400" b="1" dirty="0">
                <a:solidFill>
                  <a:srgbClr val="0070C0"/>
                </a:solidFill>
              </a:rPr>
              <a:t>Why Learning at Home Matters</a:t>
            </a:r>
            <a:br>
              <a:rPr lang="en-GB" sz="5400" b="1" dirty="0">
                <a:solidFill>
                  <a:srgbClr val="0070C0"/>
                </a:solidFill>
              </a:rPr>
            </a:br>
            <a:endParaRPr lang="en-GB" sz="5400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FF38CD-D832-BDE0-D0E2-D6523AD22D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sz="4400" dirty="0"/>
              <a:t>Builds confidence and routine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400" dirty="0"/>
              <a:t>Strengthens parent-child bond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400" dirty="0"/>
              <a:t>Improves school performance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400" dirty="0"/>
              <a:t>Helps children see learning as fun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82691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2F295-62D2-9D23-B10F-E19BB8D12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604" y="792550"/>
            <a:ext cx="5652683" cy="905597"/>
          </a:xfrm>
        </p:spPr>
        <p:txBody>
          <a:bodyPr>
            <a:noAutofit/>
          </a:bodyPr>
          <a:lstStyle/>
          <a:p>
            <a:pPr algn="ctr"/>
            <a:r>
              <a:rPr lang="en-GB" sz="6000" b="1" dirty="0">
                <a:solidFill>
                  <a:srgbClr val="C00000"/>
                </a:solidFill>
                <a:latin typeface="+mj-lt"/>
              </a:rPr>
              <a:t>Pair Discussion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21EA06-A487-56A1-2954-EF7D7D5F22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9598" y="2723533"/>
            <a:ext cx="10916920" cy="368314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5400" dirty="0">
              <a:latin typeface="+mj-lt"/>
            </a:endParaRPr>
          </a:p>
          <a:p>
            <a:endParaRPr lang="en-GB" sz="5400" dirty="0">
              <a:latin typeface="+mj-lt"/>
            </a:endParaRPr>
          </a:p>
        </p:txBody>
      </p:sp>
      <p:pic>
        <p:nvPicPr>
          <p:cNvPr id="5" name="Picture 4" descr="A cartoon of two people sitting at a table&#10;&#10;AI-generated content may be incorrect.">
            <a:extLst>
              <a:ext uri="{FF2B5EF4-FFF2-40B4-BE49-F238E27FC236}">
                <a16:creationId xmlns:a16="http://schemas.microsoft.com/office/drawing/2014/main" id="{0FF48497-88D4-5F4F-736A-399F0FAD3A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80" t="8474" r="12191" b="8590"/>
          <a:stretch>
            <a:fillRect/>
          </a:stretch>
        </p:blipFill>
        <p:spPr>
          <a:xfrm>
            <a:off x="7496570" y="343640"/>
            <a:ext cx="2376096" cy="218142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4001A34-DCD1-F5EA-38D0-468CB2A65106}"/>
              </a:ext>
            </a:extLst>
          </p:cNvPr>
          <p:cNvSpPr txBox="1"/>
          <p:nvPr/>
        </p:nvSpPr>
        <p:spPr>
          <a:xfrm>
            <a:off x="529599" y="2326591"/>
            <a:ext cx="1000075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4400" b="1" dirty="0">
                <a:solidFill>
                  <a:srgbClr val="0070C0"/>
                </a:solidFill>
              </a:rPr>
              <a:t>What Works for You?</a:t>
            </a:r>
          </a:p>
          <a:p>
            <a:pPr>
              <a:buNone/>
            </a:pPr>
            <a:r>
              <a:rPr lang="en-GB" sz="4400" b="1" dirty="0"/>
              <a:t>Discuss with a partner:</a:t>
            </a:r>
            <a:endParaRPr lang="en-GB" sz="44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4400" dirty="0"/>
              <a:t>What do you already do at home to support learning?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400" dirty="0"/>
              <a:t>What new idea will you try this week?</a:t>
            </a:r>
          </a:p>
        </p:txBody>
      </p:sp>
    </p:spTree>
    <p:extLst>
      <p:ext uri="{BB962C8B-B14F-4D97-AF65-F5344CB8AC3E}">
        <p14:creationId xmlns:p14="http://schemas.microsoft.com/office/powerpoint/2010/main" val="383889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E80A1-BFE2-E4BB-D37F-8D9337D2B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9623323" cy="905597"/>
          </a:xfrm>
        </p:spPr>
        <p:txBody>
          <a:bodyPr/>
          <a:lstStyle/>
          <a:p>
            <a:r>
              <a:rPr lang="en-GB" sz="5400" b="1" dirty="0">
                <a:solidFill>
                  <a:srgbClr val="0070C0"/>
                </a:solidFill>
              </a:rPr>
              <a:t>Simple Learning at Home Ideas</a:t>
            </a:r>
            <a:br>
              <a:rPr lang="en-GB" sz="5400" b="1" dirty="0">
                <a:solidFill>
                  <a:srgbClr val="0070C0"/>
                </a:solidFill>
              </a:rPr>
            </a:br>
            <a:endParaRPr lang="en-GB" sz="5400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378637-BC81-1BA8-11BD-3B0737B54B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793" y="2090694"/>
            <a:ext cx="9810135" cy="3683145"/>
          </a:xfrm>
        </p:spPr>
        <p:txBody>
          <a:bodyPr/>
          <a:lstStyle/>
          <a:p>
            <a:r>
              <a:rPr lang="en-GB" sz="4000" dirty="0"/>
              <a:t>🧺 Laundry: Sort by colour, size, count socks</a:t>
            </a:r>
            <a:br>
              <a:rPr lang="en-GB" sz="4000" dirty="0"/>
            </a:br>
            <a:r>
              <a:rPr lang="en-GB" sz="4000" dirty="0"/>
              <a:t>🛒 Grocery list: Read/write, budget, count</a:t>
            </a:r>
            <a:br>
              <a:rPr lang="en-GB" sz="4000" dirty="0"/>
            </a:br>
            <a:r>
              <a:rPr lang="en-GB" sz="4000" dirty="0"/>
              <a:t>🕒 Cooking: Measure, follow steps, time</a:t>
            </a:r>
            <a:br>
              <a:rPr lang="en-GB" sz="4000" dirty="0"/>
            </a:br>
            <a:r>
              <a:rPr lang="en-GB" sz="4000" dirty="0"/>
              <a:t>🎲 Board games: Turn-taking, rules, numbers</a:t>
            </a:r>
            <a:br>
              <a:rPr lang="en-GB" sz="4000" dirty="0"/>
            </a:br>
            <a:r>
              <a:rPr lang="en-GB" sz="4000" dirty="0"/>
              <a:t>📚 Storytime: Ask questions, retell, phonics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16654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8B4B5-DB23-7477-AB1B-78539DC0C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b="1" dirty="0">
                <a:solidFill>
                  <a:srgbClr val="0070C0"/>
                </a:solidFill>
              </a:rPr>
              <a:t>Fun Engagement Strategies</a:t>
            </a:r>
            <a:br>
              <a:rPr lang="en-GB" sz="5400" b="1" dirty="0">
                <a:solidFill>
                  <a:srgbClr val="0070C0"/>
                </a:solidFill>
              </a:rPr>
            </a:br>
            <a:endParaRPr lang="en-GB" sz="5400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2FB8AE-1542-C2EE-2920-515B892280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387" y="1884217"/>
            <a:ext cx="11039168" cy="3683145"/>
          </a:xfrm>
        </p:spPr>
        <p:txBody>
          <a:bodyPr/>
          <a:lstStyle/>
          <a:p>
            <a:r>
              <a:rPr lang="en-GB" sz="4000" dirty="0"/>
              <a:t>🎨 Art: Draw letters, shapes, or stories</a:t>
            </a:r>
            <a:br>
              <a:rPr lang="en-GB" sz="4000" dirty="0"/>
            </a:br>
            <a:r>
              <a:rPr lang="en-GB" sz="4000" dirty="0"/>
              <a:t>🎵 Music: Sing rhymes, spell words through songs</a:t>
            </a:r>
            <a:br>
              <a:rPr lang="en-GB" sz="4000" dirty="0"/>
            </a:br>
            <a:r>
              <a:rPr lang="en-GB" sz="4000" dirty="0"/>
              <a:t>🏠 Role play: Shopkeeper, teacher, doctor</a:t>
            </a:r>
            <a:br>
              <a:rPr lang="en-GB" sz="4000" dirty="0"/>
            </a:br>
            <a:r>
              <a:rPr lang="en-GB" sz="4000" dirty="0"/>
              <a:t>🧩 Puzzles: Matching shapes, letters, numbers</a:t>
            </a:r>
            <a:br>
              <a:rPr lang="en-GB" sz="4000" dirty="0"/>
            </a:br>
            <a:r>
              <a:rPr lang="en-GB" sz="4000" dirty="0"/>
              <a:t>🎯 Flashcard games, memory matching, scavenger hunts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09059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0AB68-6F95-70DD-C136-782618621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120" y="859458"/>
            <a:ext cx="6199093" cy="905597"/>
          </a:xfrm>
        </p:spPr>
        <p:txBody>
          <a:bodyPr/>
          <a:lstStyle/>
          <a:p>
            <a:pPr algn="ctr"/>
            <a:r>
              <a:rPr lang="en-GB" sz="6000" b="1" dirty="0">
                <a:solidFill>
                  <a:srgbClr val="C00000"/>
                </a:solidFill>
              </a:rPr>
              <a:t>Group Discussion</a:t>
            </a:r>
            <a:br>
              <a:rPr lang="en-GB" sz="6000" b="1" dirty="0">
                <a:solidFill>
                  <a:srgbClr val="C00000"/>
                </a:solidFill>
              </a:rPr>
            </a:br>
            <a:endParaRPr lang="en-GB" sz="60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25901-0605-FBC2-4817-5F121D3CEB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460" y="2590244"/>
            <a:ext cx="11435080" cy="3668050"/>
          </a:xfrm>
        </p:spPr>
        <p:txBody>
          <a:bodyPr/>
          <a:lstStyle/>
          <a:p>
            <a:pPr>
              <a:buNone/>
            </a:pPr>
            <a:r>
              <a:rPr lang="en-GB" sz="4000" b="1" dirty="0"/>
              <a:t>Create a Fun Learning Game</a:t>
            </a:r>
          </a:p>
          <a:p>
            <a:r>
              <a:rPr lang="en-GB" sz="4000" dirty="0"/>
              <a:t>In groups, choose a home setting (kitchen, shop, park).</a:t>
            </a:r>
            <a:br>
              <a:rPr lang="en-GB" sz="4000" dirty="0"/>
            </a:br>
            <a:r>
              <a:rPr lang="en-GB" sz="4000" dirty="0"/>
              <a:t>Create a short learning game idea using simple objects.</a:t>
            </a:r>
            <a:br>
              <a:rPr lang="en-GB" sz="4000" dirty="0"/>
            </a:br>
            <a:r>
              <a:rPr lang="en-GB" sz="4000" dirty="0"/>
              <a:t>💡 Share your game with the class!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6" name="Picture 5" descr="A group of children sitting at a table&#10;&#10;AI-generated content may be incorrect.">
            <a:extLst>
              <a:ext uri="{FF2B5EF4-FFF2-40B4-BE49-F238E27FC236}">
                <a16:creationId xmlns:a16="http://schemas.microsoft.com/office/drawing/2014/main" id="{D2DCFCDA-1B90-707A-CE32-B239AB8ED1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0" t="8150" r="17734" b="8464"/>
          <a:stretch>
            <a:fillRect/>
          </a:stretch>
        </p:blipFill>
        <p:spPr>
          <a:xfrm>
            <a:off x="7294695" y="430733"/>
            <a:ext cx="1940313" cy="2159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8314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203AC-D80A-D2FD-3EA9-45DCC0B55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4120" y="520931"/>
            <a:ext cx="10398760" cy="905597"/>
          </a:xfrm>
        </p:spPr>
        <p:txBody>
          <a:bodyPr/>
          <a:lstStyle/>
          <a:p>
            <a:pPr algn="ctr"/>
            <a:r>
              <a:rPr lang="en-GB" sz="4800" b="1" dirty="0">
                <a:solidFill>
                  <a:srgbClr val="C00000"/>
                </a:solidFill>
              </a:rPr>
              <a:t>How to Keep It Going</a:t>
            </a:r>
            <a:br>
              <a:rPr lang="en-GB" sz="4800" b="1" dirty="0">
                <a:solidFill>
                  <a:srgbClr val="C00000"/>
                </a:solidFill>
              </a:rPr>
            </a:br>
            <a:br>
              <a:rPr lang="en-GB" sz="6000" b="1" dirty="0">
                <a:solidFill>
                  <a:srgbClr val="C00000"/>
                </a:solidFill>
              </a:rPr>
            </a:br>
            <a:endParaRPr lang="en-GB" sz="6000" b="1" dirty="0">
              <a:solidFill>
                <a:srgbClr val="C0000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A50A8D-683F-6B7D-98BA-AF8DB75A64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726" y="1835056"/>
            <a:ext cx="10606548" cy="411346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Be patient and playful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Celebrate small successes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Use praise and encouragement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Set a short daily routine (10–15 minutes)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Keep learning </a:t>
            </a:r>
            <a:r>
              <a:rPr lang="en-GB" sz="4000" i="1" dirty="0"/>
              <a:t>visible</a:t>
            </a:r>
            <a:r>
              <a:rPr lang="en-GB" sz="4000" dirty="0"/>
              <a:t> (charts, fridge notes, labels)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74804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724F7-64C2-BAED-A2F4-5F23FCF6A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520" y="724378"/>
            <a:ext cx="4390267" cy="905597"/>
          </a:xfrm>
        </p:spPr>
        <p:txBody>
          <a:bodyPr/>
          <a:lstStyle/>
          <a:p>
            <a:pPr algn="ctr"/>
            <a:r>
              <a:rPr lang="en-GB" sz="6000" b="1" dirty="0">
                <a:solidFill>
                  <a:srgbClr val="C00000"/>
                </a:solidFill>
              </a:rPr>
              <a:t>Homework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BD0858C-56AC-6250-4511-512927E7719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14950" y="2721421"/>
            <a:ext cx="10390702" cy="3693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sz="4000" dirty="0"/>
              <a:t>✔ Try one fun learning activity with your child (e.g., matching socks, spelling with food labels)</a:t>
            </a:r>
            <a:br>
              <a:rPr lang="en-GB" sz="4000" dirty="0"/>
            </a:br>
            <a:r>
              <a:rPr lang="en-GB" sz="4000" dirty="0"/>
              <a:t>✔ Ask your child what they enjoyed most</a:t>
            </a:r>
            <a:br>
              <a:rPr lang="en-GB" sz="4000" dirty="0"/>
            </a:br>
            <a:r>
              <a:rPr lang="en-GB" sz="4000" dirty="0"/>
              <a:t>✔ Write 2–3 sentences about your experience to share next session.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5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pic>
        <p:nvPicPr>
          <p:cNvPr id="6" name="Picture 5" descr="A cartoon of a child writing on a book&#10;&#10;AI-generated content may be incorrect.">
            <a:extLst>
              <a:ext uri="{FF2B5EF4-FFF2-40B4-BE49-F238E27FC236}">
                <a16:creationId xmlns:a16="http://schemas.microsoft.com/office/drawing/2014/main" id="{85F18024-1C6F-E8B1-3408-8A104098B4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05" t="8861" r="16044" b="8861"/>
          <a:stretch>
            <a:fillRect/>
          </a:stretch>
        </p:blipFill>
        <p:spPr>
          <a:xfrm>
            <a:off x="8281154" y="467758"/>
            <a:ext cx="2179834" cy="2249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7009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2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346</TotalTime>
  <Words>440</Words>
  <Application>Microsoft Office PowerPoint</Application>
  <PresentationFormat>Widescreen</PresentationFormat>
  <Paragraphs>37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Times New Roman</vt:lpstr>
      <vt:lpstr>Office Theme</vt:lpstr>
      <vt:lpstr> Topic: 7 Learning at Home &amp; Fun Engagement Strategies</vt:lpstr>
      <vt:lpstr>Session Objectives </vt:lpstr>
      <vt:lpstr>Warm-Up Game – "Learning Happens Everywhere!"   </vt:lpstr>
      <vt:lpstr>Why Learning at Home Matters </vt:lpstr>
      <vt:lpstr>Pair Discussion</vt:lpstr>
      <vt:lpstr>Simple Learning at Home Ideas </vt:lpstr>
      <vt:lpstr>Fun Engagement Strategies </vt:lpstr>
      <vt:lpstr>Group Discussion </vt:lpstr>
      <vt:lpstr>How to Keep It Going  </vt:lpstr>
      <vt:lpstr>Homework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Shama Qurashi</dc:creator>
  <cp:lastModifiedBy>Shama Qurashi</cp:lastModifiedBy>
  <cp:revision>11</cp:revision>
  <dcterms:created xsi:type="dcterms:W3CDTF">2025-06-03T17:54:40Z</dcterms:created>
  <dcterms:modified xsi:type="dcterms:W3CDTF">2025-07-04T08:31:43Z</dcterms:modified>
</cp:coreProperties>
</file>