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9" r:id="rId3"/>
    <p:sldId id="417" r:id="rId4"/>
    <p:sldId id="422" r:id="rId5"/>
    <p:sldId id="420" r:id="rId6"/>
    <p:sldId id="425" r:id="rId7"/>
    <p:sldId id="426" r:id="rId8"/>
    <p:sldId id="427" r:id="rId9"/>
    <p:sldId id="421" r:id="rId10"/>
    <p:sldId id="428" r:id="rId11"/>
    <p:sldId id="430" r:id="rId12"/>
    <p:sldId id="431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onicsplay.co.uk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7858" y="1987602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Topic: 2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Supporting Reading and Phonics at Home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3251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Helping your child enjoy reading and build strong phonics skills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CF92BF-B9BD-048D-2601-A68808BB4037}"/>
              </a:ext>
            </a:extLst>
          </p:cNvPr>
          <p:cNvSpPr txBox="1"/>
          <p:nvPr/>
        </p:nvSpPr>
        <p:spPr>
          <a:xfrm>
            <a:off x="634181" y="498987"/>
            <a:ext cx="10923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Keeping Up With The Children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8E452-DD26-9F73-EC28-2AFD74186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Session Objectives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37C81-1446-5AF6-E217-040D92C89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3600" dirty="0"/>
              <a:t>By the end of this session, you will: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Understand what phonics is and why it matters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Learn how reading is taught in UK schools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Explore fun ways to support reading at home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Share experiences with other parents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0782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Warm-Up Game – Sound Hunt</a:t>
            </a:r>
            <a:br>
              <a:rPr lang="en-GB" sz="6000" b="1" dirty="0"/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310581"/>
            <a:ext cx="9834880" cy="38565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000" b="1" dirty="0"/>
              <a:t>Instructions:</a:t>
            </a:r>
            <a:br>
              <a:rPr lang="en-GB" sz="3000" dirty="0"/>
            </a:br>
            <a:r>
              <a:rPr lang="en-GB" sz="3000" dirty="0"/>
              <a:t>🔊 Say a sound (e.g. </a:t>
            </a:r>
            <a:r>
              <a:rPr lang="en-GB" sz="3000" b="1" dirty="0"/>
              <a:t>/s/</a:t>
            </a:r>
            <a:r>
              <a:rPr lang="en-GB" sz="3000" dirty="0"/>
              <a:t>)</a:t>
            </a:r>
            <a:br>
              <a:rPr lang="en-GB" sz="3000" dirty="0"/>
            </a:br>
            <a:r>
              <a:rPr lang="en-GB" sz="3000" dirty="0"/>
              <a:t>👀 Ask parents to look around and find an item that starts with that sound</a:t>
            </a:r>
            <a:br>
              <a:rPr lang="en-GB" sz="3000" dirty="0"/>
            </a:br>
            <a:r>
              <a:rPr lang="en-GB" sz="3000" dirty="0"/>
              <a:t>🎤 Say the word aloud together</a:t>
            </a:r>
          </a:p>
          <a:p>
            <a:pPr>
              <a:buNone/>
            </a:pPr>
            <a:r>
              <a:rPr lang="en-GB" sz="3000" b="1" dirty="0"/>
              <a:t>Example Sounds:</a:t>
            </a:r>
            <a:endParaRPr lang="en-GB" sz="3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000" dirty="0"/>
              <a:t>/s/, /m/, /b/, /t/</a:t>
            </a:r>
            <a:br>
              <a:rPr lang="en-GB" sz="3000" dirty="0"/>
            </a:br>
            <a:r>
              <a:rPr lang="en-GB" sz="3000" dirty="0"/>
              <a:t>(Repeat 3–4 times with different sounds)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D5B0A-0CAF-7348-4B30-602E3778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0123"/>
            <a:ext cx="8933873" cy="905597"/>
          </a:xfrm>
        </p:spPr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What is Phonics?</a:t>
            </a: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81CE0-187F-A71D-7C97-6A6CFF6B2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7795"/>
            <a:ext cx="9642987" cy="428916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A way of teaching children to read using </a:t>
            </a:r>
            <a:r>
              <a:rPr lang="en-GB" sz="3600" b="1" dirty="0"/>
              <a:t>sounds (phonemes)</a:t>
            </a:r>
            <a:endParaRPr lang="en-GB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Children learn the sounds that letters and groups of letters make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They blend sounds to read words (e.g., c-a-t → cat)</a:t>
            </a:r>
          </a:p>
          <a:p>
            <a:r>
              <a:rPr lang="en-GB" sz="3600" dirty="0"/>
              <a:t>📘 Schools often use schemes like </a:t>
            </a:r>
            <a:r>
              <a:rPr lang="en-GB" sz="3600" b="1" dirty="0"/>
              <a:t>Letters and Sounds</a:t>
            </a:r>
            <a:r>
              <a:rPr lang="en-GB" sz="3600" dirty="0"/>
              <a:t>, </a:t>
            </a:r>
            <a:r>
              <a:rPr lang="en-GB" sz="3600" b="1" dirty="0"/>
              <a:t>Read Write Inc.</a:t>
            </a:r>
            <a:r>
              <a:rPr lang="en-GB" sz="3600" dirty="0"/>
              <a:t>, or </a:t>
            </a:r>
            <a:r>
              <a:rPr lang="en-GB" sz="3600" b="1" dirty="0"/>
              <a:t>Jolly Phonics</a:t>
            </a:r>
            <a:endParaRPr lang="en-GB" sz="3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3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GB" sz="4000" b="1" dirty="0">
                <a:solidFill>
                  <a:srgbClr val="0070C0"/>
                </a:solidFill>
              </a:rPr>
              <a:t>Reading at Home</a:t>
            </a:r>
          </a:p>
          <a:p>
            <a:pPr>
              <a:buNone/>
            </a:pPr>
            <a:r>
              <a:rPr lang="en-GB" sz="4000" b="1" dirty="0"/>
              <a:t>Talk to your partner:</a:t>
            </a:r>
            <a:endParaRPr lang="en-GB" sz="4000" dirty="0"/>
          </a:p>
          <a:p>
            <a:pPr>
              <a:buFont typeface="+mj-lt"/>
              <a:buAutoNum type="arabicPeriod"/>
            </a:pPr>
            <a:r>
              <a:rPr lang="en-GB" sz="4000" dirty="0"/>
              <a:t>Do you read with your child at home?</a:t>
            </a:r>
          </a:p>
          <a:p>
            <a:pPr>
              <a:buFont typeface="+mj-lt"/>
              <a:buAutoNum type="arabicPeriod"/>
            </a:pPr>
            <a:r>
              <a:rPr lang="en-GB" sz="4000" dirty="0"/>
              <a:t>What kind of books do you read together?</a:t>
            </a:r>
          </a:p>
          <a:p>
            <a:pPr>
              <a:buFont typeface="+mj-lt"/>
              <a:buAutoNum type="arabicPeriod"/>
            </a:pPr>
            <a:r>
              <a:rPr lang="en-GB" sz="4000" dirty="0"/>
              <a:t>What do you find easy or difficult?</a:t>
            </a:r>
          </a:p>
          <a:p>
            <a:r>
              <a:rPr lang="en-GB" sz="4000" dirty="0"/>
              <a:t>(Take 3–5 minutes to discuss, then share with the group)</a:t>
            </a:r>
          </a:p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6444518" y="376425"/>
            <a:ext cx="2376096" cy="218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4ABEC-A42F-0410-6185-2855111C0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9505335" cy="905597"/>
          </a:xfrm>
        </p:spPr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How Schools Teach Reading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2EF95-7409-1C71-220D-F9D71427F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6285"/>
            <a:ext cx="9505335" cy="420067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Daily phonics sessions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Group reading (guided reading)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Individual reading books (home readers)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Phonics assessments (e.g., Year 1 Phonics Screening Check)</a:t>
            </a:r>
          </a:p>
          <a:p>
            <a:r>
              <a:rPr lang="en-GB" sz="3600" dirty="0"/>
              <a:t>Parents are encouraged to read </a:t>
            </a:r>
            <a:r>
              <a:rPr lang="en-GB" sz="3600" b="1" dirty="0"/>
              <a:t>daily at home</a:t>
            </a:r>
            <a:r>
              <a:rPr lang="en-GB" sz="3600" dirty="0"/>
              <a:t> with their child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451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F0C95-9737-3886-598E-E6D1D5E6C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How Can I Help at Home?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ED1AD-CD8F-5E66-BD00-429B829A0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81" y="2002204"/>
            <a:ext cx="10164097" cy="4070705"/>
          </a:xfrm>
        </p:spPr>
        <p:txBody>
          <a:bodyPr/>
          <a:lstStyle/>
          <a:p>
            <a:r>
              <a:rPr lang="en-GB" sz="3600" dirty="0"/>
              <a:t>📖 Read with your child every day – even 5–10 minutes helps</a:t>
            </a:r>
            <a:br>
              <a:rPr lang="en-GB" sz="3600" dirty="0"/>
            </a:br>
            <a:r>
              <a:rPr lang="en-GB" sz="3600" dirty="0"/>
              <a:t>👂 Say letter sounds, not letter names</a:t>
            </a:r>
            <a:br>
              <a:rPr lang="en-GB" sz="3600" dirty="0"/>
            </a:br>
            <a:r>
              <a:rPr lang="en-GB" sz="3600" dirty="0"/>
              <a:t>🗣️ Play sound games (I spy, rhyming, sound matching)</a:t>
            </a:r>
            <a:br>
              <a:rPr lang="en-GB" sz="3600" dirty="0"/>
            </a:br>
            <a:r>
              <a:rPr lang="en-GB" sz="3600" dirty="0"/>
              <a:t>🔤 Use phonics flashcards or apps</a:t>
            </a:r>
            <a:br>
              <a:rPr lang="en-GB" sz="3600" dirty="0"/>
            </a:br>
            <a:r>
              <a:rPr lang="en-GB" sz="3600" dirty="0"/>
              <a:t>🎵 Sing songs and nursery rhymes</a:t>
            </a:r>
            <a:br>
              <a:rPr lang="en-GB" sz="3600" dirty="0"/>
            </a:br>
            <a:r>
              <a:rPr lang="en-GB" sz="3600" dirty="0"/>
              <a:t>📚 Visit the library together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09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E51E6-849C-2055-56F8-5903A6D44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Home Reading Tips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A68F2-20C3-3A8E-8CC9-052FD01F4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480" y="1982540"/>
            <a:ext cx="10695039" cy="39659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Let your child choose books they enjoy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Point to words as you read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Ask questions: “What do you think will happen next?”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Praise effort, not just correctness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Re-read favourite books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4920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19" y="2330245"/>
            <a:ext cx="8436241" cy="4097022"/>
          </a:xfrm>
        </p:spPr>
        <p:txBody>
          <a:bodyPr/>
          <a:lstStyle/>
          <a:p>
            <a:pPr>
              <a:buNone/>
            </a:pPr>
            <a:r>
              <a:rPr lang="en-GB" sz="3200" b="1" dirty="0"/>
              <a:t>Why Phonics?</a:t>
            </a:r>
          </a:p>
          <a:p>
            <a:pPr>
              <a:buNone/>
            </a:pPr>
            <a:r>
              <a:rPr lang="en-GB" sz="3200" b="1" dirty="0"/>
              <a:t>In small groups, discuss: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Why is phonics important for children learning to read?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Did you learn to read this way?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What helps children remember sounds?</a:t>
            </a:r>
          </a:p>
          <a:p>
            <a:r>
              <a:rPr lang="en-GB" sz="3200" dirty="0"/>
              <a:t>(Write ideas on a flip chart if needed)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9654437" y="460230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EAB5D-2F84-68FB-2597-A7DE5C7C9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8949"/>
            <a:ext cx="10636045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Pair Work – Try a Phonics Activity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2AE11-7B4F-34D2-4443-351DDEB14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4888"/>
            <a:ext cx="9035473" cy="4280609"/>
          </a:xfrm>
        </p:spPr>
        <p:txBody>
          <a:bodyPr/>
          <a:lstStyle/>
          <a:p>
            <a:pPr>
              <a:buNone/>
            </a:pPr>
            <a:r>
              <a:rPr lang="en-GB" sz="3600" dirty="0"/>
              <a:t>In pairs, try this: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Say and blend the sounds: </a:t>
            </a:r>
            <a:r>
              <a:rPr lang="en-GB" sz="3600" b="1" dirty="0"/>
              <a:t>s-a-t</a:t>
            </a:r>
            <a:r>
              <a:rPr lang="en-GB" sz="3600" dirty="0"/>
              <a:t>, </a:t>
            </a:r>
            <a:r>
              <a:rPr lang="en-GB" sz="3600" b="1" dirty="0"/>
              <a:t>m-a-n</a:t>
            </a:r>
            <a:r>
              <a:rPr lang="en-GB" sz="3600" dirty="0"/>
              <a:t>, </a:t>
            </a:r>
            <a:r>
              <a:rPr lang="en-GB" sz="3600" b="1" dirty="0"/>
              <a:t>p-</a:t>
            </a:r>
            <a:r>
              <a:rPr lang="en-GB" sz="3600" b="1" dirty="0" err="1"/>
              <a:t>i</a:t>
            </a:r>
            <a:r>
              <a:rPr lang="en-GB" sz="3600" b="1" dirty="0"/>
              <a:t>-g</a:t>
            </a:r>
            <a:endParaRPr lang="en-GB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Break a word into sounds and ask your partner to guess 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Try the game: “I say the sound, you say the word!”</a:t>
            </a:r>
          </a:p>
          <a:p>
            <a:r>
              <a:rPr lang="en-GB" sz="3600" dirty="0"/>
              <a:t>📢 Share one idea you might try at home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336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F984-749F-119A-40E3-7881CE67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Useful Resources for Parents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46BC8-3317-F0D3-3C2B-59E2CB4D2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220" y="2169352"/>
            <a:ext cx="10783528" cy="368314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400" dirty="0">
                <a:hlinkClick r:id="rId2"/>
              </a:rPr>
              <a:t>PhonicsPlay.co.uk</a:t>
            </a:r>
            <a:r>
              <a:rPr lang="en-GB" sz="4400" dirty="0"/>
              <a:t> – Free games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BBC Bitesize Phonics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Library books with sound buttons or simple texts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School reading book scheme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0697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3D16-CF93-3597-44F8-D4F303B28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Reflection &amp; Takeaway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1859E-8492-A299-26E2-1E174583C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10400071" cy="3683145"/>
          </a:xfrm>
        </p:spPr>
        <p:txBody>
          <a:bodyPr/>
          <a:lstStyle/>
          <a:p>
            <a:r>
              <a:rPr lang="en-GB" sz="4400" dirty="0"/>
              <a:t>What is </a:t>
            </a:r>
            <a:r>
              <a:rPr lang="en-GB" sz="4400" b="1" dirty="0"/>
              <a:t>one thing</a:t>
            </a:r>
            <a:r>
              <a:rPr lang="en-GB" sz="4400" dirty="0"/>
              <a:t> you learned today?</a:t>
            </a:r>
          </a:p>
          <a:p>
            <a:r>
              <a:rPr lang="en-GB" sz="4400" dirty="0"/>
              <a:t>What will you try at home this week?</a:t>
            </a:r>
          </a:p>
          <a:p>
            <a:pPr>
              <a:buNone/>
            </a:pPr>
            <a:endParaRPr lang="en-GB" sz="4400" dirty="0"/>
          </a:p>
          <a:p>
            <a:r>
              <a:rPr lang="en-GB" sz="4400" dirty="0">
                <a:solidFill>
                  <a:srgbClr val="0070C0"/>
                </a:solidFill>
              </a:rPr>
              <a:t>Write on a sticky note or share with the group.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782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147161"/>
            <a:ext cx="10390702" cy="484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b="1" dirty="0">
                <a:solidFill>
                  <a:srgbClr val="0070C0"/>
                </a:solidFill>
              </a:rPr>
              <a:t>Instructions for Parents:</a:t>
            </a:r>
            <a:endParaRPr lang="en-GB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GB" dirty="0"/>
              <a:t>This week, please try the following tasks at home with your child:</a:t>
            </a:r>
          </a:p>
          <a:p>
            <a:pPr>
              <a:buFont typeface="+mj-lt"/>
              <a:buAutoNum type="arabicPeriod"/>
            </a:pPr>
            <a:r>
              <a:rPr lang="en-GB" b="1" dirty="0">
                <a:solidFill>
                  <a:srgbClr val="0070C0"/>
                </a:solidFill>
              </a:rPr>
              <a:t>Read a Book Together</a:t>
            </a:r>
            <a:endParaRPr lang="en-GB" dirty="0">
              <a:solidFill>
                <a:srgbClr val="0070C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GB" dirty="0"/>
              <a:t>Choose a simple book your child enjoys.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GB" dirty="0"/>
              <a:t>Read aloud and let your child join in with familiar words.</a:t>
            </a:r>
          </a:p>
          <a:p>
            <a:pPr>
              <a:buFont typeface="+mj-lt"/>
              <a:buAutoNum type="arabicPeriod"/>
            </a:pPr>
            <a:r>
              <a:rPr lang="en-GB" b="1" dirty="0">
                <a:solidFill>
                  <a:srgbClr val="0070C0"/>
                </a:solidFill>
              </a:rPr>
              <a:t>Sound Hunt at Home</a:t>
            </a:r>
            <a:endParaRPr lang="en-GB" dirty="0">
              <a:solidFill>
                <a:srgbClr val="0070C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GB" dirty="0"/>
              <a:t>Choose a sound (e.g., </a:t>
            </a:r>
            <a:r>
              <a:rPr lang="en-GB" b="1" dirty="0"/>
              <a:t>/s/</a:t>
            </a:r>
            <a:r>
              <a:rPr lang="en-GB" dirty="0"/>
              <a:t>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GB" dirty="0"/>
              <a:t>Ask your child to find 3 objects at home that start with that sound.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GB" dirty="0"/>
              <a:t>Write or draw them together.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4994787" y="485025"/>
            <a:ext cx="1788936" cy="18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637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Times New Roman</vt:lpstr>
      <vt:lpstr>Office Theme</vt:lpstr>
      <vt:lpstr>Topic: 2 Supporting Reading and Phonics at Home</vt:lpstr>
      <vt:lpstr>Session Objectives </vt:lpstr>
      <vt:lpstr>Warm-Up Game – Sound Hunt  </vt:lpstr>
      <vt:lpstr>What is Phonics? </vt:lpstr>
      <vt:lpstr>Pair Discussion</vt:lpstr>
      <vt:lpstr>How Schools Teach Reading </vt:lpstr>
      <vt:lpstr>How Can I Help at Home? </vt:lpstr>
      <vt:lpstr>Home Reading Tips </vt:lpstr>
      <vt:lpstr>Group Discussion </vt:lpstr>
      <vt:lpstr>Pair Work – Try a Phonics Activity </vt:lpstr>
      <vt:lpstr>Useful Resources for Parents </vt:lpstr>
      <vt:lpstr>Reflection &amp; Takeaway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10</cp:revision>
  <dcterms:created xsi:type="dcterms:W3CDTF">2025-06-03T17:54:40Z</dcterms:created>
  <dcterms:modified xsi:type="dcterms:W3CDTF">2025-07-04T08:24:53Z</dcterms:modified>
</cp:coreProperties>
</file>