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2" r:id="rId3"/>
    <p:sldId id="417" r:id="rId4"/>
    <p:sldId id="420" r:id="rId5"/>
    <p:sldId id="429" r:id="rId6"/>
    <p:sldId id="430" r:id="rId7"/>
    <p:sldId id="431" r:id="rId8"/>
    <p:sldId id="432" r:id="rId9"/>
    <p:sldId id="433" r:id="rId10"/>
    <p:sldId id="421" r:id="rId11"/>
    <p:sldId id="427" r:id="rId12"/>
    <p:sldId id="428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41987" y="1854200"/>
            <a:ext cx="9144000" cy="1655761"/>
          </a:xfrm>
        </p:spPr>
        <p:txBody>
          <a:bodyPr/>
          <a:lstStyle/>
          <a:p>
            <a:r>
              <a:rPr lang="en-GB" b="1" dirty="0">
                <a:solidFill>
                  <a:srgbClr val="7030A0"/>
                </a:solidFill>
              </a:rPr>
              <a:t>Topic: 5</a:t>
            </a:r>
            <a:br>
              <a:rPr lang="en-GB" b="1" dirty="0">
                <a:solidFill>
                  <a:srgbClr val="C00000"/>
                </a:solidFill>
              </a:rPr>
            </a:br>
            <a:r>
              <a:rPr lang="en-GB" b="1" dirty="0">
                <a:solidFill>
                  <a:srgbClr val="C00000"/>
                </a:solidFill>
              </a:rPr>
              <a:t>Job Applications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Learn how to complete a basic job application and talk about </a:t>
            </a:r>
            <a:r>
              <a:rPr lang="en-GB" sz="4000" b="1">
                <a:solidFill>
                  <a:srgbClr val="0070C0"/>
                </a:solidFill>
              </a:rPr>
              <a:t>your skills</a:t>
            </a:r>
            <a:endParaRPr lang="en-GB" sz="40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C6853A-101C-F735-E533-814421629336}"/>
              </a:ext>
            </a:extLst>
          </p:cNvPr>
          <p:cNvSpPr txBox="1"/>
          <p:nvPr/>
        </p:nvSpPr>
        <p:spPr>
          <a:xfrm>
            <a:off x="1337187" y="630766"/>
            <a:ext cx="95176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ESOL FOR JOB SEEKERS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D8BE0-C7B5-7E76-29E7-CCAC57528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Session Objectives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6F59B66-C270-7E19-DFB5-CEAEEDD86E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53469" y="1921520"/>
            <a:ext cx="10035873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Learn keywords used in job application forms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Practise</a:t>
            </a: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filling in a basic job application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Talk about your skills and experience</a:t>
            </a:r>
          </a:p>
        </p:txBody>
      </p:sp>
    </p:spTree>
    <p:extLst>
      <p:ext uri="{BB962C8B-B14F-4D97-AF65-F5344CB8AC3E}">
        <p14:creationId xmlns:p14="http://schemas.microsoft.com/office/powerpoint/2010/main" val="44414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75810-FA5E-C263-E9C9-FB5FAE4F9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160" y="381320"/>
            <a:ext cx="6416640" cy="2595559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0070C0"/>
                </a:solidFill>
                <a:latin typeface="+mj-lt"/>
              </a:rPr>
              <a:t>Warm-Up Game – “Job Titles Chain”</a:t>
            </a: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0070C0"/>
                </a:solidFill>
                <a:latin typeface="+mj-lt"/>
              </a:rPr>
            </a:br>
            <a:br>
              <a:rPr lang="en-GB" sz="6000" b="1" dirty="0">
                <a:solidFill>
                  <a:srgbClr val="C00000"/>
                </a:solidFill>
                <a:latin typeface="+mj-lt"/>
              </a:rPr>
            </a:br>
            <a:endParaRPr lang="en-GB" sz="60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62B28-EED6-979A-2891-4780348C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000" y="2641600"/>
            <a:ext cx="9834880" cy="3525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3200" dirty="0"/>
              <a:t>🟡 </a:t>
            </a:r>
            <a:r>
              <a:rPr lang="en-GB" sz="3200" b="1" dirty="0"/>
              <a:t>Instructions:</a:t>
            </a:r>
            <a:endParaRPr lang="en-GB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Sit in a circle.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First learner says a job: </a:t>
            </a:r>
            <a:r>
              <a:rPr lang="en-GB" sz="3200" i="1" dirty="0"/>
              <a:t>"I am a teacher."</a:t>
            </a:r>
            <a:endParaRPr lang="en-GB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Next learner says: </a:t>
            </a:r>
            <a:r>
              <a:rPr lang="en-GB" sz="3200" i="1" dirty="0"/>
              <a:t>"She is a teacher. I am a cleaner."</a:t>
            </a:r>
            <a:endParaRPr lang="en-GB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Continue the chain with new jobs.</a:t>
            </a:r>
            <a:br>
              <a:rPr lang="en-GB" sz="3200" dirty="0"/>
            </a:br>
            <a:r>
              <a:rPr lang="en-GB" sz="3200" dirty="0"/>
              <a:t>👥 Focus: Listening, memory, job vocabulary</a:t>
            </a:r>
          </a:p>
          <a:p>
            <a:pPr marL="0" indent="0">
              <a:buNone/>
            </a:pPr>
            <a:endParaRPr lang="en-GB" sz="3600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9E3ADB-5736-3746-E9C3-12AA1D9A9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45" y="381321"/>
            <a:ext cx="3389670" cy="1828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5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F295-62D2-9D23-B10F-E19BB8D12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604" y="792550"/>
            <a:ext cx="5652683" cy="905597"/>
          </a:xfrm>
        </p:spPr>
        <p:txBody>
          <a:bodyPr>
            <a:noAutofit/>
          </a:bodyPr>
          <a:lstStyle/>
          <a:p>
            <a:pPr algn="ctr"/>
            <a:r>
              <a:rPr lang="en-GB" sz="6000" b="1" dirty="0">
                <a:solidFill>
                  <a:srgbClr val="C00000"/>
                </a:solidFill>
                <a:latin typeface="+mj-lt"/>
              </a:rPr>
              <a:t>Pair 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1EA06-A487-56A1-2954-EF7D7D5F2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9598" y="2723533"/>
            <a:ext cx="10916920" cy="36831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5400" dirty="0">
              <a:latin typeface="+mj-lt"/>
            </a:endParaRPr>
          </a:p>
          <a:p>
            <a:endParaRPr lang="en-GB" sz="5400" dirty="0">
              <a:latin typeface="+mj-lt"/>
            </a:endParaRPr>
          </a:p>
        </p:txBody>
      </p:sp>
      <p:pic>
        <p:nvPicPr>
          <p:cNvPr id="5" name="Picture 4" descr="A cartoon of two people sitting at a table&#10;&#10;AI-generated content may be incorrect.">
            <a:extLst>
              <a:ext uri="{FF2B5EF4-FFF2-40B4-BE49-F238E27FC236}">
                <a16:creationId xmlns:a16="http://schemas.microsoft.com/office/drawing/2014/main" id="{0FF48497-88D4-5F4F-736A-399F0FAD3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0" t="8474" r="12191" b="8590"/>
          <a:stretch>
            <a:fillRect/>
          </a:stretch>
        </p:blipFill>
        <p:spPr>
          <a:xfrm>
            <a:off x="7496570" y="343640"/>
            <a:ext cx="2376096" cy="21814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001A34-DCD1-F5EA-38D0-468CB2A65106}"/>
              </a:ext>
            </a:extLst>
          </p:cNvPr>
          <p:cNvSpPr txBox="1"/>
          <p:nvPr/>
        </p:nvSpPr>
        <p:spPr>
          <a:xfrm>
            <a:off x="529598" y="1896618"/>
            <a:ext cx="1000075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3600" b="1" dirty="0"/>
              <a:t>Talk with your partner:</a:t>
            </a:r>
            <a:endParaRPr lang="en-GB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Have you ever applied for a job?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What information did you write on the form?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What job would you like to apply for?</a:t>
            </a:r>
          </a:p>
          <a:p>
            <a:pPr>
              <a:buNone/>
            </a:pPr>
            <a:r>
              <a:rPr lang="en-GB" sz="3600" dirty="0"/>
              <a:t>🗣 </a:t>
            </a:r>
            <a:r>
              <a:rPr lang="en-GB" sz="3600" b="1" dirty="0"/>
              <a:t>Use sentence starters: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"I applied for a job as..."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"I filled in the form with..."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"I want to apply for..."</a:t>
            </a:r>
          </a:p>
        </p:txBody>
      </p:sp>
    </p:spTree>
    <p:extLst>
      <p:ext uri="{BB962C8B-B14F-4D97-AF65-F5344CB8AC3E}">
        <p14:creationId xmlns:p14="http://schemas.microsoft.com/office/powerpoint/2010/main" val="38388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43573-F437-99EB-9CA8-0076130EC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Application Form Practice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8498B3-BF6B-4D58-744A-267B6CFB3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374" y="1844888"/>
            <a:ext cx="9466006" cy="4605073"/>
          </a:xfrm>
        </p:spPr>
        <p:txBody>
          <a:bodyPr/>
          <a:lstStyle/>
          <a:p>
            <a:pPr>
              <a:buNone/>
            </a:pPr>
            <a:r>
              <a:rPr lang="en-GB" dirty="0"/>
              <a:t>Practice filling in a basic form: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Name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Address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Phone number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Job title applied for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Skills and experience</a:t>
            </a:r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b="1" i="1" dirty="0">
                <a:solidFill>
                  <a:srgbClr val="0070C0"/>
                </a:solidFill>
              </a:rPr>
              <a:t>(SAMPLE APPLICATION FORM PROVIDED IN THE HANDOUTS SECTION)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0559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C5D4E-1608-F6A8-004E-1EAB37DA9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Checking for Understanding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E651C-08A5-146C-0328-7E24C4F4E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399" y="1785894"/>
            <a:ext cx="9035473" cy="4595241"/>
          </a:xfrm>
        </p:spPr>
        <p:txBody>
          <a:bodyPr/>
          <a:lstStyle/>
          <a:p>
            <a:pPr>
              <a:buNone/>
            </a:pPr>
            <a:r>
              <a:rPr lang="en-GB" sz="4000" b="1" dirty="0"/>
              <a:t>Questions to ask learners: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do you write in the ‘experience’ section?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is a reference?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contact details do you need?</a:t>
            </a:r>
          </a:p>
          <a:p>
            <a:r>
              <a:rPr lang="en-GB" sz="4000" dirty="0"/>
              <a:t>(Encourage learners to answer aloud or point to the right part of a form.)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518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D3493-5CEC-A312-8F7F-7DE1D126F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063" y="490124"/>
            <a:ext cx="10645877" cy="1545153"/>
          </a:xfrm>
        </p:spPr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What do you write in the ‘experience’ section?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3BC5A-5978-71C9-A7B2-2A56E897A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878" y="2290916"/>
            <a:ext cx="9035473" cy="4149213"/>
          </a:xfrm>
        </p:spPr>
        <p:txBody>
          <a:bodyPr/>
          <a:lstStyle/>
          <a:p>
            <a:pPr>
              <a:buNone/>
            </a:pPr>
            <a:r>
              <a:rPr lang="en-GB" sz="4000" b="1" dirty="0"/>
              <a:t>You write about: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Jobs you did before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Where you worked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you did in the job (e.g. cleaned rooms, helped customers)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How long you worked there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3218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C7AF0-CCB7-0E33-3E7D-3416F60E4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What is a reference?</a:t>
            </a:r>
            <a:br>
              <a:rPr lang="en-GB" b="1" dirty="0">
                <a:solidFill>
                  <a:srgbClr val="0070C0"/>
                </a:solidFill>
              </a:rPr>
            </a:br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AFB93-0CF0-F615-009D-3D932BB6C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219" y="1913713"/>
            <a:ext cx="9035473" cy="4516584"/>
          </a:xfrm>
        </p:spPr>
        <p:txBody>
          <a:bodyPr/>
          <a:lstStyle/>
          <a:p>
            <a:pPr>
              <a:buNone/>
            </a:pPr>
            <a:r>
              <a:rPr lang="en-GB" sz="4000" b="1" dirty="0"/>
              <a:t>A reference is: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A person who knows your work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They can say good things about you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Usually a past manager, teacher or work supervisor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Their name and contact information are written in the form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0130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1BFD7-B5E2-87A8-E5B3-2770B96A4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0508226" cy="905597"/>
          </a:xfrm>
        </p:spPr>
        <p:txBody>
          <a:bodyPr/>
          <a:lstStyle/>
          <a:p>
            <a:r>
              <a:rPr lang="en-GB" sz="5400" b="1" dirty="0">
                <a:solidFill>
                  <a:srgbClr val="0070C0"/>
                </a:solidFill>
              </a:rPr>
              <a:t>What contact details do you need?</a:t>
            </a:r>
            <a:br>
              <a:rPr lang="en-GB" sz="5400" b="1" dirty="0">
                <a:solidFill>
                  <a:srgbClr val="0070C0"/>
                </a:solidFill>
              </a:rPr>
            </a:br>
            <a:endParaRPr lang="en-GB" sz="54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66A07-6E7B-EE7A-409A-AA517DABA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561" y="1587427"/>
            <a:ext cx="10763865" cy="4154612"/>
          </a:xfrm>
        </p:spPr>
        <p:txBody>
          <a:bodyPr/>
          <a:lstStyle/>
          <a:p>
            <a:pPr>
              <a:buNone/>
            </a:pPr>
            <a:r>
              <a:rPr lang="en-GB" sz="4800" b="1" dirty="0"/>
              <a:t>You need: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Your phone number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Your email address (if you have one)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Your home address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800" dirty="0"/>
              <a:t>Emergency contact details (sometimes)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8178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0AB68-6F95-70DD-C136-78261862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20" y="859458"/>
            <a:ext cx="6199093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Group Discussion</a:t>
            </a:r>
            <a:br>
              <a:rPr lang="en-GB" sz="6000" b="1" dirty="0">
                <a:solidFill>
                  <a:srgbClr val="C00000"/>
                </a:solidFill>
              </a:rPr>
            </a:br>
            <a:endParaRPr lang="en-GB" sz="6000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025901-0605-FBC2-4817-5F121D3CE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946" y="2051293"/>
            <a:ext cx="9871751" cy="4375973"/>
          </a:xfrm>
        </p:spPr>
        <p:txBody>
          <a:bodyPr/>
          <a:lstStyle/>
          <a:p>
            <a:pPr>
              <a:buNone/>
            </a:pPr>
            <a:br>
              <a:rPr lang="en-GB" sz="4000" dirty="0"/>
            </a:br>
            <a:r>
              <a:rPr lang="en-GB" sz="4000" dirty="0"/>
              <a:t>Each group discusses: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information do you need on a job application?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What mistakes should you avoid?</a:t>
            </a:r>
          </a:p>
          <a:p>
            <a:r>
              <a:rPr lang="en-GB" sz="4000" dirty="0"/>
              <a:t>📋 One person notes answers. Groups share with class.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A group of children sitting at a table&#10;&#10;AI-generated content may be incorrect.">
            <a:extLst>
              <a:ext uri="{FF2B5EF4-FFF2-40B4-BE49-F238E27FC236}">
                <a16:creationId xmlns:a16="http://schemas.microsoft.com/office/drawing/2014/main" id="{D2DCFCDA-1B90-707A-CE32-B239AB8ED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0" t="8150" r="17734" b="8464"/>
          <a:stretch>
            <a:fillRect/>
          </a:stretch>
        </p:blipFill>
        <p:spPr>
          <a:xfrm>
            <a:off x="7452012" y="430734"/>
            <a:ext cx="1940313" cy="215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31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1FE30-D2EA-F00A-89C9-5A1E70488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1634"/>
            <a:ext cx="10341077" cy="561928"/>
          </a:xfrm>
        </p:spPr>
        <p:txBody>
          <a:bodyPr/>
          <a:lstStyle/>
          <a:p>
            <a:pPr algn="ctr"/>
            <a:r>
              <a:rPr lang="en-GB" sz="3200" b="1" dirty="0">
                <a:solidFill>
                  <a:srgbClr val="0070C0"/>
                </a:solidFill>
              </a:rPr>
              <a:t>What information do you need on a job application?</a:t>
            </a:r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76E5F-EA6D-1FF3-4378-EDB2509A0A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3562"/>
            <a:ext cx="9035473" cy="5161935"/>
          </a:xfrm>
        </p:spPr>
        <p:txBody>
          <a:bodyPr/>
          <a:lstStyle/>
          <a:p>
            <a:r>
              <a:rPr lang="en-GB" dirty="0"/>
              <a:t>Your full name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Your address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Your phone number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Your email address (if you have one)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The job you are applying for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Your work experience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Your education or training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Your skills (e.g. cleaning, cooking, customer service)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Your availability (when you can work)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References (someone who can talk about your work)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5935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97116-DAD4-6900-7B38-05FA95C5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999" y="519620"/>
            <a:ext cx="8933873" cy="905597"/>
          </a:xfrm>
        </p:spPr>
        <p:txBody>
          <a:bodyPr/>
          <a:lstStyle/>
          <a:p>
            <a:pPr algn="ctr"/>
            <a:r>
              <a:rPr lang="en-GB" b="1" dirty="0">
                <a:solidFill>
                  <a:srgbClr val="0070C0"/>
                </a:solidFill>
              </a:rPr>
              <a:t>What mistakes should you avoid?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D9B5E-851A-77A1-38D8-8668B47D3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399" y="1425217"/>
            <a:ext cx="9585633" cy="501491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Spelling mistakes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Writing the wrong phone number or email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Leaving important sections blank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Giving false or incorrect information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Using informal or rude language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Not checking your application before sending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Forgetting to sign or date the form (if needed)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600" dirty="0"/>
              <a:t>Not attaching a CV (if asked)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2664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724F7-64C2-BAED-A2F4-5F23FCF6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520" y="724378"/>
            <a:ext cx="4390267" cy="905597"/>
          </a:xfrm>
        </p:spPr>
        <p:txBody>
          <a:bodyPr/>
          <a:lstStyle/>
          <a:p>
            <a:pPr algn="ctr"/>
            <a:r>
              <a:rPr lang="en-GB" sz="6000" b="1" dirty="0">
                <a:solidFill>
                  <a:srgbClr val="C00000"/>
                </a:solidFill>
              </a:rPr>
              <a:t>Homework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BD0858C-56AC-6250-4511-512927E77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14950" y="1910943"/>
            <a:ext cx="10390702" cy="531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None/>
            </a:pPr>
            <a:r>
              <a:rPr lang="en-GB" sz="4000" dirty="0"/>
              <a:t>Complete a job application form for a real or imaginary job.</a:t>
            </a:r>
            <a:br>
              <a:rPr lang="en-GB" sz="4000" dirty="0"/>
            </a:br>
            <a:r>
              <a:rPr lang="en-GB" sz="4000" dirty="0"/>
              <a:t>Include: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Job title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Personal details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4000" dirty="0"/>
              <a:t>2–3 sentences about your skills</a:t>
            </a:r>
          </a:p>
          <a:p>
            <a:pPr marL="0" indent="0">
              <a:buNone/>
            </a:pPr>
            <a:r>
              <a:rPr lang="en-GB" sz="4000" dirty="0"/>
              <a:t>Bring it to the next lesson for feedback.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pic>
        <p:nvPicPr>
          <p:cNvPr id="6" name="Picture 5" descr="A cartoon of a child writing on a book&#10;&#10;AI-generated content may be incorrect.">
            <a:extLst>
              <a:ext uri="{FF2B5EF4-FFF2-40B4-BE49-F238E27FC236}">
                <a16:creationId xmlns:a16="http://schemas.microsoft.com/office/drawing/2014/main" id="{85F18024-1C6F-E8B1-3408-8A104098B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5" t="8861" r="16044" b="8861"/>
          <a:stretch>
            <a:fillRect/>
          </a:stretch>
        </p:blipFill>
        <p:spPr>
          <a:xfrm>
            <a:off x="8281154" y="467758"/>
            <a:ext cx="2179834" cy="224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700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565</Words>
  <Application>Microsoft Office PowerPoint</Application>
  <PresentationFormat>Widescreen</PresentationFormat>
  <Paragraphs>86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Times New Roman</vt:lpstr>
      <vt:lpstr>Office Theme</vt:lpstr>
      <vt:lpstr>Topic: 5 Job Applications</vt:lpstr>
      <vt:lpstr>Session Objectives </vt:lpstr>
      <vt:lpstr>Warm-Up Game – “Job Titles Chain”   </vt:lpstr>
      <vt:lpstr>Pair Discussion</vt:lpstr>
      <vt:lpstr>Application Form Practice </vt:lpstr>
      <vt:lpstr>Checking for Understanding </vt:lpstr>
      <vt:lpstr>What do you write in the ‘experience’ section? </vt:lpstr>
      <vt:lpstr>What is a reference? </vt:lpstr>
      <vt:lpstr>What contact details do you need? </vt:lpstr>
      <vt:lpstr>Group Discussion </vt:lpstr>
      <vt:lpstr>What information do you need on a job application?</vt:lpstr>
      <vt:lpstr>What mistakes should you avoid? 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13</cp:revision>
  <dcterms:created xsi:type="dcterms:W3CDTF">2025-06-03T17:54:40Z</dcterms:created>
  <dcterms:modified xsi:type="dcterms:W3CDTF">2025-07-03T20:11:30Z</dcterms:modified>
</cp:coreProperties>
</file>